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7"/>
  </p:notesMasterIdLst>
  <p:handoutMasterIdLst>
    <p:handoutMasterId r:id="rId138"/>
  </p:handoutMasterIdLst>
  <p:sldIdLst>
    <p:sldId id="256" r:id="rId3"/>
    <p:sldId id="257" r:id="rId4"/>
    <p:sldId id="258" r:id="rId5"/>
    <p:sldId id="259" r:id="rId6"/>
    <p:sldId id="260" r:id="rId7"/>
    <p:sldId id="261" r:id="rId8"/>
    <p:sldId id="262" r:id="rId9"/>
    <p:sldId id="263" r:id="rId10"/>
    <p:sldId id="264" r:id="rId11"/>
    <p:sldId id="451" r:id="rId12"/>
    <p:sldId id="454" r:id="rId13"/>
    <p:sldId id="265" r:id="rId14"/>
    <p:sldId id="266" r:id="rId15"/>
    <p:sldId id="267" r:id="rId16"/>
    <p:sldId id="388" r:id="rId17"/>
    <p:sldId id="268" r:id="rId18"/>
    <p:sldId id="390" r:id="rId19"/>
    <p:sldId id="392" r:id="rId20"/>
    <p:sldId id="391" r:id="rId21"/>
    <p:sldId id="393" r:id="rId22"/>
    <p:sldId id="269" r:id="rId23"/>
    <p:sldId id="434" r:id="rId24"/>
    <p:sldId id="450" r:id="rId25"/>
    <p:sldId id="435" r:id="rId26"/>
    <p:sldId id="270" r:id="rId27"/>
    <p:sldId id="271" r:id="rId28"/>
    <p:sldId id="272" r:id="rId29"/>
    <p:sldId id="273" r:id="rId30"/>
    <p:sldId id="274" r:id="rId31"/>
    <p:sldId id="275" r:id="rId32"/>
    <p:sldId id="276" r:id="rId33"/>
    <p:sldId id="277" r:id="rId34"/>
    <p:sldId id="278" r:id="rId35"/>
    <p:sldId id="279" r:id="rId36"/>
    <p:sldId id="432" r:id="rId37"/>
    <p:sldId id="280" r:id="rId38"/>
    <p:sldId id="281" r:id="rId39"/>
    <p:sldId id="282" r:id="rId40"/>
    <p:sldId id="283" r:id="rId41"/>
    <p:sldId id="284" r:id="rId42"/>
    <p:sldId id="368" r:id="rId43"/>
    <p:sldId id="455" r:id="rId44"/>
    <p:sldId id="285" r:id="rId45"/>
    <p:sldId id="286" r:id="rId46"/>
    <p:sldId id="289" r:id="rId47"/>
    <p:sldId id="288" r:id="rId48"/>
    <p:sldId id="290" r:id="rId49"/>
    <p:sldId id="291" r:id="rId50"/>
    <p:sldId id="292" r:id="rId51"/>
    <p:sldId id="293" r:id="rId52"/>
    <p:sldId id="294" r:id="rId53"/>
    <p:sldId id="295" r:id="rId54"/>
    <p:sldId id="296" r:id="rId55"/>
    <p:sldId id="297" r:id="rId56"/>
    <p:sldId id="298" r:id="rId57"/>
    <p:sldId id="299" r:id="rId58"/>
    <p:sldId id="300" r:id="rId59"/>
    <p:sldId id="371" r:id="rId60"/>
    <p:sldId id="372" r:id="rId61"/>
    <p:sldId id="301" r:id="rId62"/>
    <p:sldId id="373" r:id="rId63"/>
    <p:sldId id="374" r:id="rId64"/>
    <p:sldId id="369" r:id="rId65"/>
    <p:sldId id="302" r:id="rId66"/>
    <p:sldId id="303" r:id="rId67"/>
    <p:sldId id="375" r:id="rId68"/>
    <p:sldId id="304" r:id="rId69"/>
    <p:sldId id="305" r:id="rId70"/>
    <p:sldId id="306" r:id="rId71"/>
    <p:sldId id="307" r:id="rId72"/>
    <p:sldId id="308" r:id="rId73"/>
    <p:sldId id="309" r:id="rId74"/>
    <p:sldId id="310" r:id="rId75"/>
    <p:sldId id="311" r:id="rId76"/>
    <p:sldId id="312"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457" r:id="rId91"/>
    <p:sldId id="452" r:id="rId92"/>
    <p:sldId id="327" r:id="rId93"/>
    <p:sldId id="377" r:id="rId94"/>
    <p:sldId id="378" r:id="rId95"/>
    <p:sldId id="376" r:id="rId96"/>
    <p:sldId id="425" r:id="rId97"/>
    <p:sldId id="429" r:id="rId98"/>
    <p:sldId id="430" r:id="rId99"/>
    <p:sldId id="428" r:id="rId100"/>
    <p:sldId id="394" r:id="rId101"/>
    <p:sldId id="395" r:id="rId102"/>
    <p:sldId id="426" r:id="rId103"/>
    <p:sldId id="380" r:id="rId104"/>
    <p:sldId id="381" r:id="rId105"/>
    <p:sldId id="382" r:id="rId106"/>
    <p:sldId id="383" r:id="rId107"/>
    <p:sldId id="384" r:id="rId108"/>
    <p:sldId id="385" r:id="rId109"/>
    <p:sldId id="386" r:id="rId110"/>
    <p:sldId id="387" r:id="rId111"/>
    <p:sldId id="456" r:id="rId112"/>
    <p:sldId id="424" r:id="rId113"/>
    <p:sldId id="421" r:id="rId114"/>
    <p:sldId id="398" r:id="rId115"/>
    <p:sldId id="422" r:id="rId116"/>
    <p:sldId id="427" r:id="rId117"/>
    <p:sldId id="420" r:id="rId118"/>
    <p:sldId id="431" r:id="rId119"/>
    <p:sldId id="399" r:id="rId120"/>
    <p:sldId id="423" r:id="rId121"/>
    <p:sldId id="402" r:id="rId122"/>
    <p:sldId id="403" r:id="rId123"/>
    <p:sldId id="405" r:id="rId124"/>
    <p:sldId id="404" r:id="rId125"/>
    <p:sldId id="401" r:id="rId126"/>
    <p:sldId id="411" r:id="rId127"/>
    <p:sldId id="412" r:id="rId128"/>
    <p:sldId id="413" r:id="rId129"/>
    <p:sldId id="414" r:id="rId130"/>
    <p:sldId id="415" r:id="rId131"/>
    <p:sldId id="416" r:id="rId132"/>
    <p:sldId id="335" r:id="rId133"/>
    <p:sldId id="406" r:id="rId134"/>
    <p:sldId id="417" r:id="rId135"/>
    <p:sldId id="367" r:id="rId136"/>
  </p:sldIdLst>
  <p:sldSz cx="9144000" cy="6858000" type="screen4x3"/>
  <p:notesSz cx="6889750" cy="96075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3" autoAdjust="0"/>
    <p:restoredTop sz="94641" autoAdjust="0"/>
  </p:normalViewPr>
  <p:slideViewPr>
    <p:cSldViewPr snapToGrid="0">
      <p:cViewPr>
        <p:scale>
          <a:sx n="125" d="100"/>
          <a:sy n="125" d="100"/>
        </p:scale>
        <p:origin x="1062"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handoutMaster" Target="handoutMasters/handout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E87137-81F8-4C14-8A7A-9C322799E535}"/>
              </a:ext>
            </a:extLst>
          </p:cNvPr>
          <p:cNvSpPr txBox="1">
            <a:spLocks noGrp="1"/>
          </p:cNvSpPr>
          <p:nvPr>
            <p:ph type="hdr" sz="quarter"/>
          </p:nvPr>
        </p:nvSpPr>
        <p:spPr>
          <a:xfrm>
            <a:off x="0" y="0"/>
            <a:ext cx="2989764" cy="480057"/>
          </a:xfrm>
          <a:prstGeom prst="rect">
            <a:avLst/>
          </a:prstGeom>
          <a:noFill/>
          <a:ln>
            <a:noFill/>
          </a:ln>
        </p:spPr>
        <p:txBody>
          <a:bodyPr vert="horz" wrap="none" lIns="90000" tIns="45000" rIns="90000" bIns="45000"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fr-FR" sz="1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a date 2">
            <a:extLst>
              <a:ext uri="{FF2B5EF4-FFF2-40B4-BE49-F238E27FC236}">
                <a16:creationId xmlns:a16="http://schemas.microsoft.com/office/drawing/2014/main" id="{75DF599B-AA90-418E-9EC7-705F383C1F7A}"/>
              </a:ext>
            </a:extLst>
          </p:cNvPr>
          <p:cNvSpPr txBox="1">
            <a:spLocks noGrp="1"/>
          </p:cNvSpPr>
          <p:nvPr>
            <p:ph type="dt" sz="quarter" idx="1"/>
          </p:nvPr>
        </p:nvSpPr>
        <p:spPr>
          <a:xfrm>
            <a:off x="3900343" y="0"/>
            <a:ext cx="2989764" cy="480057"/>
          </a:xfrm>
          <a:prstGeom prst="rect">
            <a:avLst/>
          </a:prstGeom>
          <a:noFill/>
          <a:ln>
            <a:noFill/>
          </a:ln>
        </p:spPr>
        <p:txBody>
          <a:bodyPr vert="horz" wrap="none" lIns="90000" tIns="45000" rIns="90000" bIns="45000"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fr-FR" sz="1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Espace réservé du pied de page 3">
            <a:extLst>
              <a:ext uri="{FF2B5EF4-FFF2-40B4-BE49-F238E27FC236}">
                <a16:creationId xmlns:a16="http://schemas.microsoft.com/office/drawing/2014/main" id="{FF859C8A-6071-4EE3-B9D1-1FF7B546064C}"/>
              </a:ext>
            </a:extLst>
          </p:cNvPr>
          <p:cNvSpPr txBox="1">
            <a:spLocks noGrp="1"/>
          </p:cNvSpPr>
          <p:nvPr>
            <p:ph type="ftr" sz="quarter" idx="2"/>
          </p:nvPr>
        </p:nvSpPr>
        <p:spPr>
          <a:xfrm>
            <a:off x="0" y="9127701"/>
            <a:ext cx="2989764" cy="480057"/>
          </a:xfrm>
          <a:prstGeom prst="rect">
            <a:avLst/>
          </a:prstGeom>
          <a:noFill/>
          <a:ln>
            <a:noFill/>
          </a:ln>
        </p:spPr>
        <p:txBody>
          <a:bodyPr vert="horz" wrap="none" lIns="90000" tIns="45000" rIns="90000" bIns="45000" anchor="b"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fr-FR" sz="1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Espace réservé du numéro de diapositive 4">
            <a:extLst>
              <a:ext uri="{FF2B5EF4-FFF2-40B4-BE49-F238E27FC236}">
                <a16:creationId xmlns:a16="http://schemas.microsoft.com/office/drawing/2014/main" id="{F5C313A0-52ED-42DD-B20B-CC662AC47139}"/>
              </a:ext>
            </a:extLst>
          </p:cNvPr>
          <p:cNvSpPr txBox="1">
            <a:spLocks noGrp="1"/>
          </p:cNvSpPr>
          <p:nvPr>
            <p:ph type="sldNum" sz="quarter" idx="3"/>
          </p:nvPr>
        </p:nvSpPr>
        <p:spPr>
          <a:xfrm>
            <a:off x="3900343" y="9127701"/>
            <a:ext cx="2989764" cy="480057"/>
          </a:xfrm>
          <a:prstGeom prst="rect">
            <a:avLst/>
          </a:prstGeom>
          <a:noFill/>
          <a:ln>
            <a:noFill/>
          </a:ln>
        </p:spPr>
        <p:txBody>
          <a:bodyPr vert="horz" wrap="none" lIns="90000" tIns="45000" rIns="90000" bIns="4500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fld id="{0C2C9983-A98D-4615-81C1-DD54A9A67D2F}" type="slidenum">
              <a:t>‹N°›</a:t>
            </a:fld>
            <a:endParaRPr lang="fr-FR" sz="1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207747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52F05-89BF-4CBC-B155-AE0E7E9EBF73}"/>
              </a:ext>
            </a:extLst>
          </p:cNvPr>
          <p:cNvSpPr>
            <a:spLocks noMove="1" noResize="1"/>
          </p:cNvSpPr>
          <p:nvPr/>
        </p:nvSpPr>
        <p:spPr>
          <a:xfrm>
            <a:off x="0" y="0"/>
            <a:ext cx="6890472" cy="9608106"/>
          </a:xfrm>
          <a:prstGeom prst="rect">
            <a:avLst/>
          </a:prstGeom>
          <a:solidFill>
            <a:srgbClr val="FFFFFF"/>
          </a:solidFill>
          <a:ln cap="sq">
            <a:noFill/>
            <a:prstDash val="solid"/>
          </a:ln>
        </p:spPr>
        <p:txBody>
          <a:bodyPr vert="horz" wrap="none" lIns="90000" tIns="45000" rIns="90000" bIns="45000" anchor="ctr" anchorCtr="1"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AD8739E1-7512-4DF2-B7E5-FFCC760FB5FE}"/>
              </a:ext>
            </a:extLst>
          </p:cNvPr>
          <p:cNvSpPr/>
          <p:nvPr/>
        </p:nvSpPr>
        <p:spPr>
          <a:xfrm>
            <a:off x="0" y="0"/>
            <a:ext cx="6889742" cy="960741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1AD868CA-A59F-4085-95BA-6A91F225798E}"/>
              </a:ext>
            </a:extLst>
          </p:cNvPr>
          <p:cNvSpPr/>
          <p:nvPr/>
        </p:nvSpPr>
        <p:spPr>
          <a:xfrm>
            <a:off x="0" y="0"/>
            <a:ext cx="6889742" cy="960741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2188560C-6A9E-41DC-B6C4-069ED9AF3377}"/>
              </a:ext>
            </a:extLst>
          </p:cNvPr>
          <p:cNvSpPr/>
          <p:nvPr/>
        </p:nvSpPr>
        <p:spPr>
          <a:xfrm>
            <a:off x="0" y="0"/>
            <a:ext cx="6889742" cy="960741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648CD0F1-BB86-411E-A61A-4894228C00C0}"/>
              </a:ext>
            </a:extLst>
          </p:cNvPr>
          <p:cNvSpPr/>
          <p:nvPr/>
        </p:nvSpPr>
        <p:spPr>
          <a:xfrm>
            <a:off x="0" y="0"/>
            <a:ext cx="6889742" cy="9607410"/>
          </a:xfrm>
          <a:custGeom>
            <a:avLst>
              <a:gd name="f0" fmla="val 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0BE2211D-DC1C-4477-88AE-97E30E37BBD7}"/>
              </a:ext>
            </a:extLst>
          </p:cNvPr>
          <p:cNvSpPr/>
          <p:nvPr/>
        </p:nvSpPr>
        <p:spPr>
          <a:xfrm>
            <a:off x="1" y="0"/>
            <a:ext cx="2986843" cy="4807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Espace réservé de la date 7">
            <a:extLst>
              <a:ext uri="{FF2B5EF4-FFF2-40B4-BE49-F238E27FC236}">
                <a16:creationId xmlns:a16="http://schemas.microsoft.com/office/drawing/2014/main" id="{8AB5C358-DE01-448F-BE24-D584D0A49F5C}"/>
              </a:ext>
            </a:extLst>
          </p:cNvPr>
          <p:cNvSpPr txBox="1">
            <a:spLocks noGrp="1"/>
          </p:cNvSpPr>
          <p:nvPr>
            <p:ph type="dt" idx="1"/>
          </p:nvPr>
        </p:nvSpPr>
        <p:spPr>
          <a:xfrm>
            <a:off x="3902897" y="-348"/>
            <a:ext cx="2980275" cy="474831"/>
          </a:xfrm>
          <a:prstGeom prst="rect">
            <a:avLst/>
          </a:prstGeom>
          <a:noFill/>
          <a:ln>
            <a:noFill/>
          </a:ln>
        </p:spPr>
        <p:txBody>
          <a:bodyPr vert="horz" wrap="square" lIns="90000" tIns="46800" rIns="90000" bIns="46800" anchor="t" anchorCtr="0" compatLnSpc="1">
            <a:noAutofit/>
          </a:bodyPr>
          <a:lstStyle>
            <a:lvl1pPr marL="215640" marR="0" lvl="0" indent="-210960" algn="r" rtl="0" hangingPunct="0">
              <a:lnSpc>
                <a:spcPct val="100000"/>
              </a:lnSpc>
              <a:spcBef>
                <a:spcPts val="0"/>
              </a:spcBef>
              <a:spcAft>
                <a:spcPts val="0"/>
              </a:spcAft>
              <a:buNone/>
              <a:tabLst>
                <a:tab pos="215640" algn="l"/>
                <a:tab pos="664559" algn="l"/>
                <a:tab pos="1113839" algn="l"/>
                <a:tab pos="1563120" algn="l"/>
                <a:tab pos="2012400" algn="l"/>
                <a:tab pos="2461680" algn="l"/>
                <a:tab pos="2910960" algn="l"/>
                <a:tab pos="3360240" algn="l"/>
                <a:tab pos="3809520" algn="l"/>
                <a:tab pos="4258799" algn="l"/>
                <a:tab pos="4708080" algn="l"/>
                <a:tab pos="5157359" algn="l"/>
                <a:tab pos="5606640" algn="l"/>
                <a:tab pos="6055920" algn="l"/>
                <a:tab pos="6505200" algn="l"/>
                <a:tab pos="6954480" algn="l"/>
                <a:tab pos="7403760" algn="l"/>
                <a:tab pos="7853040" algn="l"/>
                <a:tab pos="8302319" algn="l"/>
                <a:tab pos="8751600" algn="l"/>
                <a:tab pos="9200880" algn="l"/>
              </a:tabLst>
              <a:defRPr lang="fr-FR" sz="1200" b="0" i="0" u="none" strike="noStrike" baseline="0">
                <a:ln>
                  <a:noFill/>
                </a:ln>
                <a:solidFill>
                  <a:srgbClr val="000000"/>
                </a:solidFill>
                <a:latin typeface="Times New Roman" pitchFamily="18"/>
                <a:ea typeface="Lucida Sans Unicode" pitchFamily="2"/>
                <a:cs typeface="Lucida Sans Unicode" pitchFamily="2"/>
              </a:defRPr>
            </a:lvl1pPr>
          </a:lstStyle>
          <a:p>
            <a:pPr lvl="0"/>
            <a:endParaRPr lang="fr-FR" dirty="0"/>
          </a:p>
        </p:txBody>
      </p:sp>
      <p:sp>
        <p:nvSpPr>
          <p:cNvPr id="9" name="Espace réservé de l'image des diapositives 8">
            <a:extLst>
              <a:ext uri="{FF2B5EF4-FFF2-40B4-BE49-F238E27FC236}">
                <a16:creationId xmlns:a16="http://schemas.microsoft.com/office/drawing/2014/main" id="{52DD9FA3-6119-4F67-B03C-97351406DC62}"/>
              </a:ext>
            </a:extLst>
          </p:cNvPr>
          <p:cNvSpPr>
            <a:spLocks noGrp="1" noRot="1" noChangeAspect="1"/>
          </p:cNvSpPr>
          <p:nvPr>
            <p:ph type="sldImg" idx="2"/>
          </p:nvPr>
        </p:nvSpPr>
        <p:spPr>
          <a:xfrm>
            <a:off x="1044575" y="720725"/>
            <a:ext cx="4795838" cy="3595688"/>
          </a:xfrm>
          <a:prstGeom prst="rect">
            <a:avLst/>
          </a:prstGeom>
          <a:noFill/>
          <a:ln>
            <a:noFill/>
            <a:prstDash val="solid"/>
          </a:ln>
        </p:spPr>
      </p:sp>
      <p:sp>
        <p:nvSpPr>
          <p:cNvPr id="10" name="Espace réservé des notes 9">
            <a:extLst>
              <a:ext uri="{FF2B5EF4-FFF2-40B4-BE49-F238E27FC236}">
                <a16:creationId xmlns:a16="http://schemas.microsoft.com/office/drawing/2014/main" id="{88577B21-3262-4A84-A83D-DFE99218B284}"/>
              </a:ext>
            </a:extLst>
          </p:cNvPr>
          <p:cNvSpPr txBox="1">
            <a:spLocks noGrp="1"/>
          </p:cNvSpPr>
          <p:nvPr>
            <p:ph type="body" sz="quarter" idx="3"/>
          </p:nvPr>
        </p:nvSpPr>
        <p:spPr>
          <a:xfrm>
            <a:off x="688682" y="4564025"/>
            <a:ext cx="5507268" cy="4317029"/>
          </a:xfrm>
          <a:prstGeom prst="rect">
            <a:avLst/>
          </a:prstGeom>
          <a:noFill/>
          <a:ln>
            <a:noFill/>
          </a:ln>
        </p:spPr>
        <p:txBody>
          <a:bodyPr vert="horz" lIns="0" tIns="0" rIns="0" bIns="0" compatLnSpc="1"/>
          <a:lstStyle/>
          <a:p>
            <a:endParaRPr lang="fr-FR"/>
          </a:p>
        </p:txBody>
      </p:sp>
      <p:sp>
        <p:nvSpPr>
          <p:cNvPr id="11" name="Forme libre : forme 10">
            <a:extLst>
              <a:ext uri="{FF2B5EF4-FFF2-40B4-BE49-F238E27FC236}">
                <a16:creationId xmlns:a16="http://schemas.microsoft.com/office/drawing/2014/main" id="{3A316604-D861-4DF1-AA2C-70BBA761EF38}"/>
              </a:ext>
            </a:extLst>
          </p:cNvPr>
          <p:cNvSpPr/>
          <p:nvPr/>
        </p:nvSpPr>
        <p:spPr>
          <a:xfrm>
            <a:off x="1" y="9125262"/>
            <a:ext cx="2986843" cy="4807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Espace réservé du numéro de diapositive 11">
            <a:extLst>
              <a:ext uri="{FF2B5EF4-FFF2-40B4-BE49-F238E27FC236}">
                <a16:creationId xmlns:a16="http://schemas.microsoft.com/office/drawing/2014/main" id="{086EFF39-2FBA-4F66-871E-7BAB0C52F563}"/>
              </a:ext>
            </a:extLst>
          </p:cNvPr>
          <p:cNvSpPr txBox="1">
            <a:spLocks noGrp="1"/>
          </p:cNvSpPr>
          <p:nvPr>
            <p:ph type="sldNum" sz="quarter" idx="5"/>
          </p:nvPr>
        </p:nvSpPr>
        <p:spPr>
          <a:xfrm>
            <a:off x="3902897" y="9125262"/>
            <a:ext cx="2980275" cy="474483"/>
          </a:xfrm>
          <a:prstGeom prst="rect">
            <a:avLst/>
          </a:prstGeom>
          <a:noFill/>
          <a:ln>
            <a:noFill/>
          </a:ln>
        </p:spPr>
        <p:txBody>
          <a:bodyPr vert="horz" wrap="square" lIns="90000" tIns="46800" rIns="90000" bIns="46800" anchor="b" anchorCtr="0" compatLnSpc="1">
            <a:noAutofit/>
          </a:bodyPr>
          <a:lstStyle>
            <a:lvl1pPr marL="215640" marR="0" lvl="0" indent="-210960" algn="r" rtl="0" hangingPunct="0">
              <a:lnSpc>
                <a:spcPct val="100000"/>
              </a:lnSpc>
              <a:spcBef>
                <a:spcPts val="0"/>
              </a:spcBef>
              <a:spcAft>
                <a:spcPts val="0"/>
              </a:spcAft>
              <a:buNone/>
              <a:tabLst>
                <a:tab pos="215640" algn="l"/>
                <a:tab pos="664559" algn="l"/>
                <a:tab pos="1113839" algn="l"/>
                <a:tab pos="1563120" algn="l"/>
                <a:tab pos="2012400" algn="l"/>
                <a:tab pos="2461680" algn="l"/>
                <a:tab pos="2910960" algn="l"/>
                <a:tab pos="3360240" algn="l"/>
                <a:tab pos="3809520" algn="l"/>
                <a:tab pos="4258799" algn="l"/>
                <a:tab pos="4708080" algn="l"/>
                <a:tab pos="5157359" algn="l"/>
                <a:tab pos="5606640" algn="l"/>
                <a:tab pos="6055920" algn="l"/>
                <a:tab pos="6505200" algn="l"/>
                <a:tab pos="6954480" algn="l"/>
                <a:tab pos="7403760" algn="l"/>
                <a:tab pos="7853040" algn="l"/>
                <a:tab pos="8302319" algn="l"/>
                <a:tab pos="8751600" algn="l"/>
                <a:tab pos="9200880" algn="l"/>
              </a:tabLst>
              <a:defRPr lang="fr-FR" sz="1200" b="0" i="0" u="none" strike="noStrike" baseline="0">
                <a:ln>
                  <a:noFill/>
                </a:ln>
                <a:solidFill>
                  <a:srgbClr val="000000"/>
                </a:solidFill>
                <a:latin typeface="Times New Roman" pitchFamily="18"/>
                <a:ea typeface="Lucida Sans Unicode" pitchFamily="2"/>
                <a:cs typeface="Lucida Sans Unicode" pitchFamily="2"/>
              </a:defRPr>
            </a:lvl1pPr>
          </a:lstStyle>
          <a:p>
            <a:pPr lvl="0"/>
            <a:fld id="{87FF919B-EE32-4B9B-8200-45946B0BD415}" type="slidenum">
              <a:t>‹N°›</a:t>
            </a:fld>
            <a:endParaRPr lang="fr-FR" dirty="0"/>
          </a:p>
        </p:txBody>
      </p:sp>
    </p:spTree>
    <p:extLst>
      <p:ext uri="{BB962C8B-B14F-4D97-AF65-F5344CB8AC3E}">
        <p14:creationId xmlns:p14="http://schemas.microsoft.com/office/powerpoint/2010/main" val="2603974160"/>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1200" b="0" i="0" u="none" strike="noStrike" baseline="0">
        <a:ln>
          <a:noFill/>
        </a:ln>
        <a:solidFill>
          <a:srgbClr val="000000"/>
        </a:solidFill>
        <a:latin typeface="Times New Roman"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654E1B0-4CED-4044-9ECE-1883CC67CAA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7819E450-9753-463B-9E78-8A9F27537223}" type="slidenum">
              <a:t>1</a:t>
            </a:fld>
            <a:endParaRPr lang="fr-FR" dirty="0"/>
          </a:p>
        </p:txBody>
      </p:sp>
      <p:sp>
        <p:nvSpPr>
          <p:cNvPr id="2" name="Espace réservé de l'image des diapositives 1">
            <a:extLst>
              <a:ext uri="{FF2B5EF4-FFF2-40B4-BE49-F238E27FC236}">
                <a16:creationId xmlns:a16="http://schemas.microsoft.com/office/drawing/2014/main" id="{C766950A-9C6A-4B8A-AF33-346101E1682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72C9C2D-8681-48B2-BE94-836E5BEC8399}"/>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619FD1E-E5D1-48BB-8FF9-620BCFD628A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62605E1-0C95-4BEA-82CB-BFD79CEC41F2}" type="slidenum">
              <a:t>10</a:t>
            </a:fld>
            <a:endParaRPr lang="fr-FR" dirty="0"/>
          </a:p>
        </p:txBody>
      </p:sp>
      <p:sp>
        <p:nvSpPr>
          <p:cNvPr id="2" name="Espace réservé de l'image des diapositives 1">
            <a:extLst>
              <a:ext uri="{FF2B5EF4-FFF2-40B4-BE49-F238E27FC236}">
                <a16:creationId xmlns:a16="http://schemas.microsoft.com/office/drawing/2014/main" id="{4575FD89-53DC-48DB-8712-700FA320AD3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F8C45C4-57C1-47B1-A293-8B7ECB2607D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6907585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100</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100</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1403527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101</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677212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102</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102</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7519559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103</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103</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1244548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104</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104</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5299312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105</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105</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22895611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106</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106</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4457429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107</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107</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12847110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108</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108</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4070230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109</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109</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58945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7BF02BD-912E-405B-AB04-94419E292F1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1CFFF085-0A55-428F-865F-1A1644E2AABE}" type="slidenum">
              <a:rPr lang="fr-FR" altLang="fr-FR" smtClean="0"/>
              <a:pPr>
                <a:spcBef>
                  <a:spcPct val="0"/>
                </a:spcBef>
                <a:buSzPct val="45000"/>
                <a:buFont typeface="Wingdings" panose="05000000000000000000" pitchFamily="2" charset="2"/>
                <a:buNone/>
              </a:pPr>
              <a:t>11</a:t>
            </a:fld>
            <a:endParaRPr lang="fr-FR" altLang="fr-FR"/>
          </a:p>
        </p:txBody>
      </p:sp>
      <p:sp>
        <p:nvSpPr>
          <p:cNvPr id="27651" name="Rectangle 1">
            <a:extLst>
              <a:ext uri="{FF2B5EF4-FFF2-40B4-BE49-F238E27FC236}">
                <a16:creationId xmlns:a16="http://schemas.microsoft.com/office/drawing/2014/main" id="{82578C89-ACB8-4FCF-AEB0-726FDC990FD6}"/>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a:extLst>
              <a:ext uri="{FF2B5EF4-FFF2-40B4-BE49-F238E27FC236}">
                <a16:creationId xmlns:a16="http://schemas.microsoft.com/office/drawing/2014/main" id="{D02AA6DF-18A1-488A-9CC3-7927913B2745}"/>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110</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110</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25126382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111</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832851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7507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161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8329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115</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3242295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8905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2881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435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119</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24974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A79F0AA-5C4F-423A-89B8-9E3D4C31604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9E2D083-B35C-45DA-ACEC-53D483FF32DD}" type="slidenum">
              <a:t>12</a:t>
            </a:fld>
            <a:endParaRPr lang="fr-FR" dirty="0"/>
          </a:p>
        </p:txBody>
      </p:sp>
      <p:sp>
        <p:nvSpPr>
          <p:cNvPr id="2" name="Espace réservé de l'image des diapositives 1">
            <a:extLst>
              <a:ext uri="{FF2B5EF4-FFF2-40B4-BE49-F238E27FC236}">
                <a16:creationId xmlns:a16="http://schemas.microsoft.com/office/drawing/2014/main" id="{985CAE02-707B-4C5C-947D-2A5CCBB4191F}"/>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6B53BCB-B315-4639-9B70-FFD7340F08A8}"/>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9C22BF65-209F-4127-842E-F658187BFB0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1FAD0324-CB1B-4C3C-9615-1835DC159FEE}" type="slidenum">
              <a:rPr lang="fr-FR" altLang="fr-FR" smtClean="0"/>
              <a:pPr>
                <a:spcBef>
                  <a:spcPct val="0"/>
                </a:spcBef>
                <a:buSzPct val="45000"/>
                <a:buFont typeface="Wingdings" panose="05000000000000000000" pitchFamily="2" charset="2"/>
                <a:buNone/>
              </a:pPr>
              <a:t>120</a:t>
            </a:fld>
            <a:endParaRPr lang="fr-FR" altLang="fr-FR"/>
          </a:p>
        </p:txBody>
      </p:sp>
      <p:sp>
        <p:nvSpPr>
          <p:cNvPr id="147459" name="Rectangle 1">
            <a:extLst>
              <a:ext uri="{FF2B5EF4-FFF2-40B4-BE49-F238E27FC236}">
                <a16:creationId xmlns:a16="http://schemas.microsoft.com/office/drawing/2014/main" id="{27ADFB33-ED90-4F76-8A50-EF9AC2145DC7}"/>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60" name="Rectangle 2">
            <a:extLst>
              <a:ext uri="{FF2B5EF4-FFF2-40B4-BE49-F238E27FC236}">
                <a16:creationId xmlns:a16="http://schemas.microsoft.com/office/drawing/2014/main" id="{36F69151-58D0-4767-8D06-F2F1CF009010}"/>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C9885263-C035-4A1A-BFE5-C1D7D46C14D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0AD9F93D-0EFD-43AA-B134-83A1E4EB9ECA}" type="slidenum">
              <a:rPr lang="fr-FR" altLang="fr-FR" smtClean="0"/>
              <a:pPr>
                <a:spcBef>
                  <a:spcPct val="0"/>
                </a:spcBef>
                <a:buSzPct val="45000"/>
                <a:buFont typeface="Wingdings" panose="05000000000000000000" pitchFamily="2" charset="2"/>
                <a:buNone/>
              </a:pPr>
              <a:t>121</a:t>
            </a:fld>
            <a:endParaRPr lang="fr-FR" altLang="fr-FR"/>
          </a:p>
        </p:txBody>
      </p:sp>
      <p:sp>
        <p:nvSpPr>
          <p:cNvPr id="149507" name="Rectangle 1">
            <a:extLst>
              <a:ext uri="{FF2B5EF4-FFF2-40B4-BE49-F238E27FC236}">
                <a16:creationId xmlns:a16="http://schemas.microsoft.com/office/drawing/2014/main" id="{129ED080-A077-479A-9CAB-94265D74320A}"/>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Rectangle 2">
            <a:extLst>
              <a:ext uri="{FF2B5EF4-FFF2-40B4-BE49-F238E27FC236}">
                <a16:creationId xmlns:a16="http://schemas.microsoft.com/office/drawing/2014/main" id="{F8E45B16-FA03-4105-A36C-697BCA77AD6A}"/>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C9885263-C035-4A1A-BFE5-C1D7D46C14D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0AD9F93D-0EFD-43AA-B134-83A1E4EB9ECA}" type="slidenum">
              <a:rPr lang="fr-FR" altLang="fr-FR" smtClean="0"/>
              <a:pPr>
                <a:spcBef>
                  <a:spcPct val="0"/>
                </a:spcBef>
                <a:buSzPct val="45000"/>
                <a:buFont typeface="Wingdings" panose="05000000000000000000" pitchFamily="2" charset="2"/>
                <a:buNone/>
              </a:pPr>
              <a:t>122</a:t>
            </a:fld>
            <a:endParaRPr lang="fr-FR" altLang="fr-FR"/>
          </a:p>
        </p:txBody>
      </p:sp>
      <p:sp>
        <p:nvSpPr>
          <p:cNvPr id="149507" name="Rectangle 1">
            <a:extLst>
              <a:ext uri="{FF2B5EF4-FFF2-40B4-BE49-F238E27FC236}">
                <a16:creationId xmlns:a16="http://schemas.microsoft.com/office/drawing/2014/main" id="{129ED080-A077-479A-9CAB-94265D74320A}"/>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8" name="Rectangle 2">
            <a:extLst>
              <a:ext uri="{FF2B5EF4-FFF2-40B4-BE49-F238E27FC236}">
                <a16:creationId xmlns:a16="http://schemas.microsoft.com/office/drawing/2014/main" id="{F8E45B16-FA03-4105-A36C-697BCA77AD6A}"/>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3242271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A08AE25D-9904-4B85-B687-52528528D70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92317302-3116-4130-8928-D6C00856B72A}" type="slidenum">
              <a:rPr lang="fr-FR" altLang="fr-FR" smtClean="0"/>
              <a:pPr>
                <a:spcBef>
                  <a:spcPct val="0"/>
                </a:spcBef>
                <a:buSzPct val="45000"/>
                <a:buFont typeface="Wingdings" panose="05000000000000000000" pitchFamily="2" charset="2"/>
                <a:buNone/>
              </a:pPr>
              <a:t>123</a:t>
            </a:fld>
            <a:endParaRPr lang="fr-FR" altLang="fr-FR"/>
          </a:p>
        </p:txBody>
      </p:sp>
      <p:sp>
        <p:nvSpPr>
          <p:cNvPr id="151555" name="Rectangle 1">
            <a:extLst>
              <a:ext uri="{FF2B5EF4-FFF2-40B4-BE49-F238E27FC236}">
                <a16:creationId xmlns:a16="http://schemas.microsoft.com/office/drawing/2014/main" id="{F54970AC-F7EB-49F1-B1D5-13F254BDDCCE}"/>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6" name="Rectangle 2">
            <a:extLst>
              <a:ext uri="{FF2B5EF4-FFF2-40B4-BE49-F238E27FC236}">
                <a16:creationId xmlns:a16="http://schemas.microsoft.com/office/drawing/2014/main" id="{38456157-0EF8-4381-BD3C-CED874AB9058}"/>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124</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125</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1408220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126</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5725724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127</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57444869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128</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388299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a:extLst>
              <a:ext uri="{FF2B5EF4-FFF2-40B4-BE49-F238E27FC236}">
                <a16:creationId xmlns:a16="http://schemas.microsoft.com/office/drawing/2014/main" id="{4B336DA7-9EE4-4B7C-8B2D-D8997F7EDF3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4313">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AEBB22A-0AE0-44F1-9F30-7E66337DDA2C}" type="slidenum">
              <a:rPr lang="fr-FR" altLang="fr-FR" smtClean="0">
                <a:cs typeface="Arial Unicode MS" pitchFamily="34" charset="-128"/>
              </a:rPr>
              <a:pPr>
                <a:spcBef>
                  <a:spcPct val="0"/>
                </a:spcBef>
                <a:buClrTx/>
                <a:buSzPct val="45000"/>
                <a:buFontTx/>
                <a:buNone/>
              </a:pPr>
              <a:t>129</a:t>
            </a:fld>
            <a:endParaRPr lang="fr-FR" altLang="fr-FR">
              <a:cs typeface="Arial Unicode MS" pitchFamily="34" charset="-128"/>
            </a:endParaRPr>
          </a:p>
        </p:txBody>
      </p:sp>
      <p:sp>
        <p:nvSpPr>
          <p:cNvPr id="75779" name="Rectangle 1">
            <a:extLst>
              <a:ext uri="{FF2B5EF4-FFF2-40B4-BE49-F238E27FC236}">
                <a16:creationId xmlns:a16="http://schemas.microsoft.com/office/drawing/2014/main" id="{02A4A4F2-D400-4022-B744-635A8F506819}"/>
              </a:ext>
            </a:extLst>
          </p:cNvPr>
          <p:cNvSpPr>
            <a:spLocks noGrp="1" noRot="1" noChangeAspect="1" noChangeArrowheads="1" noTextEdit="1"/>
          </p:cNvSpPr>
          <p:nvPr>
            <p:ph type="sldImg"/>
          </p:nvPr>
        </p:nvSpPr>
        <p:spPr>
          <a:xfrm>
            <a:off x="917575" y="744538"/>
            <a:ext cx="4962525"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53C6B3BF-8430-4A66-B6FF-AD817046A1C3}"/>
              </a:ext>
            </a:extLst>
          </p:cNvPr>
          <p:cNvSpPr>
            <a:spLocks noGrp="1" noChangeArrowheads="1"/>
          </p:cNvSpPr>
          <p:nvPr>
            <p:ph type="body" idx="1"/>
          </p:nvPr>
        </p:nvSpPr>
        <p:spPr>
          <a:xfrm>
            <a:off x="679450" y="4716463"/>
            <a:ext cx="5438775"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a:latin typeface="Calibri" panose="020F0502020204030204" pitchFamily="34" charset="0"/>
              <a:ea typeface="Microsoft YaHei"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3FDD941-CA2C-4D15-BE2F-62433D23F7D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D4167F9-E47E-492A-825F-F8548DBEBBA9}" type="slidenum">
              <a:t>13</a:t>
            </a:fld>
            <a:endParaRPr lang="fr-FR" dirty="0"/>
          </a:p>
        </p:txBody>
      </p:sp>
      <p:sp>
        <p:nvSpPr>
          <p:cNvPr id="2" name="Espace réservé de l'image des diapositives 1">
            <a:extLst>
              <a:ext uri="{FF2B5EF4-FFF2-40B4-BE49-F238E27FC236}">
                <a16:creationId xmlns:a16="http://schemas.microsoft.com/office/drawing/2014/main" id="{4BEF7042-C5A5-48BB-BF9F-6145F146ECB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C6780C3-D8DB-4AD6-8B2A-B93EAF1D0E3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a:extLst>
              <a:ext uri="{FF2B5EF4-FFF2-40B4-BE49-F238E27FC236}">
                <a16:creationId xmlns:a16="http://schemas.microsoft.com/office/drawing/2014/main" id="{E2487590-A870-428A-982E-0EE03077FC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4313">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E8D7E6E4-097C-4062-995F-0CE7059C67AC}" type="slidenum">
              <a:rPr lang="fr-FR" altLang="fr-FR" smtClean="0">
                <a:cs typeface="Arial Unicode MS" pitchFamily="34" charset="-128"/>
              </a:rPr>
              <a:pPr>
                <a:spcBef>
                  <a:spcPct val="0"/>
                </a:spcBef>
                <a:buClrTx/>
                <a:buSzPct val="45000"/>
                <a:buFontTx/>
                <a:buNone/>
              </a:pPr>
              <a:t>130</a:t>
            </a:fld>
            <a:endParaRPr lang="fr-FR" altLang="fr-FR">
              <a:cs typeface="Arial Unicode MS" pitchFamily="34" charset="-128"/>
            </a:endParaRPr>
          </a:p>
        </p:txBody>
      </p:sp>
      <p:sp>
        <p:nvSpPr>
          <p:cNvPr id="77827" name="Rectangle 1">
            <a:extLst>
              <a:ext uri="{FF2B5EF4-FFF2-40B4-BE49-F238E27FC236}">
                <a16:creationId xmlns:a16="http://schemas.microsoft.com/office/drawing/2014/main" id="{8BA7B9A1-03EF-4060-BF32-711E41153D8D}"/>
              </a:ext>
            </a:extLst>
          </p:cNvPr>
          <p:cNvSpPr>
            <a:spLocks noGrp="1" noRot="1" noChangeAspect="1" noChangeArrowheads="1" noTextEdit="1"/>
          </p:cNvSpPr>
          <p:nvPr>
            <p:ph type="sldImg"/>
          </p:nvPr>
        </p:nvSpPr>
        <p:spPr>
          <a:xfrm>
            <a:off x="917575" y="744538"/>
            <a:ext cx="4962525"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61B31F88-1F35-478C-9E12-9CCDA8786DF0}"/>
              </a:ext>
            </a:extLst>
          </p:cNvPr>
          <p:cNvSpPr>
            <a:spLocks noGrp="1" noChangeArrowheads="1"/>
          </p:cNvSpPr>
          <p:nvPr>
            <p:ph type="body" idx="1"/>
          </p:nvPr>
        </p:nvSpPr>
        <p:spPr>
          <a:xfrm>
            <a:off x="679450" y="4716463"/>
            <a:ext cx="5438775"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dirty="0">
              <a:latin typeface="Calibri" panose="020F0502020204030204" pitchFamily="34" charset="0"/>
              <a:ea typeface="Microsoft YaHei" panose="020B0503020204020204" pitchFamily="34" charset="-122"/>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a:extLst>
              <a:ext uri="{FF2B5EF4-FFF2-40B4-BE49-F238E27FC236}">
                <a16:creationId xmlns:a16="http://schemas.microsoft.com/office/drawing/2014/main" id="{E2487590-A870-428A-982E-0EE03077FC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4313">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E8D7E6E4-097C-4062-995F-0CE7059C67AC}" type="slidenum">
              <a:rPr lang="fr-FR" altLang="fr-FR" smtClean="0">
                <a:cs typeface="Arial Unicode MS" pitchFamily="34" charset="-128"/>
              </a:rPr>
              <a:pPr>
                <a:spcBef>
                  <a:spcPct val="0"/>
                </a:spcBef>
                <a:buClrTx/>
                <a:buSzPct val="45000"/>
                <a:buFontTx/>
                <a:buNone/>
              </a:pPr>
              <a:t>131</a:t>
            </a:fld>
            <a:endParaRPr lang="fr-FR" altLang="fr-FR">
              <a:cs typeface="Arial Unicode MS" pitchFamily="34" charset="-128"/>
            </a:endParaRPr>
          </a:p>
        </p:txBody>
      </p:sp>
      <p:sp>
        <p:nvSpPr>
          <p:cNvPr id="77827" name="Rectangle 1">
            <a:extLst>
              <a:ext uri="{FF2B5EF4-FFF2-40B4-BE49-F238E27FC236}">
                <a16:creationId xmlns:a16="http://schemas.microsoft.com/office/drawing/2014/main" id="{8BA7B9A1-03EF-4060-BF32-711E41153D8D}"/>
              </a:ext>
            </a:extLst>
          </p:cNvPr>
          <p:cNvSpPr>
            <a:spLocks noGrp="1" noRot="1" noChangeAspect="1" noChangeArrowheads="1" noTextEdit="1"/>
          </p:cNvSpPr>
          <p:nvPr>
            <p:ph type="sldImg"/>
          </p:nvPr>
        </p:nvSpPr>
        <p:spPr>
          <a:xfrm>
            <a:off x="917575" y="744538"/>
            <a:ext cx="4962525"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61B31F88-1F35-478C-9E12-9CCDA8786DF0}"/>
              </a:ext>
            </a:extLst>
          </p:cNvPr>
          <p:cNvSpPr>
            <a:spLocks noGrp="1" noChangeArrowheads="1"/>
          </p:cNvSpPr>
          <p:nvPr>
            <p:ph type="body" idx="1"/>
          </p:nvPr>
        </p:nvSpPr>
        <p:spPr>
          <a:xfrm>
            <a:off x="679450" y="4716463"/>
            <a:ext cx="5438775"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a:latin typeface="Calibri" panose="020F0502020204030204" pitchFamily="34" charset="0"/>
              <a:ea typeface="Microsoft YaHei" panose="020B0503020204020204" pitchFamily="34" charset="-122"/>
            </a:endParaRPr>
          </a:p>
        </p:txBody>
      </p:sp>
    </p:spTree>
    <p:extLst>
      <p:ext uri="{BB962C8B-B14F-4D97-AF65-F5344CB8AC3E}">
        <p14:creationId xmlns:p14="http://schemas.microsoft.com/office/powerpoint/2010/main" val="90796073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132</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07327056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A2EAF58-F888-4722-8846-AACD711DA02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4C3FB203-E5E7-4C0B-B4B6-367704617CB6}" type="slidenum">
              <a:rPr lang="fr-FR" altLang="fr-FR" smtClean="0"/>
              <a:pPr>
                <a:spcBef>
                  <a:spcPct val="0"/>
                </a:spcBef>
                <a:buSzPct val="45000"/>
                <a:buFont typeface="Wingdings" panose="05000000000000000000" pitchFamily="2" charset="2"/>
                <a:buNone/>
              </a:pPr>
              <a:t>133</a:t>
            </a:fld>
            <a:endParaRPr lang="fr-FR" altLang="fr-FR"/>
          </a:p>
        </p:txBody>
      </p:sp>
      <p:sp>
        <p:nvSpPr>
          <p:cNvPr id="153603" name="Rectangle 1">
            <a:extLst>
              <a:ext uri="{FF2B5EF4-FFF2-40B4-BE49-F238E27FC236}">
                <a16:creationId xmlns:a16="http://schemas.microsoft.com/office/drawing/2014/main" id="{308A5E1E-FDB5-4BF7-925B-3F7B9024D745}"/>
              </a:ext>
            </a:extLst>
          </p:cNvPr>
          <p:cNvSpPr>
            <a:spLocks noGrp="1" noRot="1" noChangeAspect="1" noChangeArrowheads="1" noTextEdit="1"/>
          </p:cNvSpPr>
          <p:nvPr>
            <p:ph type="sldImg"/>
          </p:nvPr>
        </p:nvSpPr>
        <p:spPr>
          <a:xfrm>
            <a:off x="917575"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4" name="Rectangle 2">
            <a:extLst>
              <a:ext uri="{FF2B5EF4-FFF2-40B4-BE49-F238E27FC236}">
                <a16:creationId xmlns:a16="http://schemas.microsoft.com/office/drawing/2014/main" id="{D7D1ACA5-4C34-40CD-966D-4916D7886574}"/>
              </a:ext>
            </a:extLst>
          </p:cNvPr>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8071020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78CC8A6-8D4F-4250-B1FD-CD13F9E70A92}"/>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3DDDC46-690C-46D4-B69E-1700AB51FD70}" type="slidenum">
              <a:t>134</a:t>
            </a:fld>
            <a:endParaRPr lang="fr-FR" dirty="0"/>
          </a:p>
        </p:txBody>
      </p:sp>
      <p:sp>
        <p:nvSpPr>
          <p:cNvPr id="2" name="Espace réservé de l'image des diapositives 1">
            <a:extLst>
              <a:ext uri="{FF2B5EF4-FFF2-40B4-BE49-F238E27FC236}">
                <a16:creationId xmlns:a16="http://schemas.microsoft.com/office/drawing/2014/main" id="{78000F5A-740E-475C-93AA-8AA684532BC1}"/>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B2995CD-959A-47AE-902A-181504F0A8ED}"/>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0EECFAA-5911-4C93-9FED-465D7358FF8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65F7624-A784-4527-80AA-D120DEB7ACE8}" type="slidenum">
              <a:t>14</a:t>
            </a:fld>
            <a:endParaRPr lang="fr-FR" dirty="0"/>
          </a:p>
        </p:txBody>
      </p:sp>
      <p:sp>
        <p:nvSpPr>
          <p:cNvPr id="2" name="Espace réservé de l'image des diapositives 1">
            <a:extLst>
              <a:ext uri="{FF2B5EF4-FFF2-40B4-BE49-F238E27FC236}">
                <a16:creationId xmlns:a16="http://schemas.microsoft.com/office/drawing/2014/main" id="{BB122DB2-254B-41CE-8183-E1B133068D82}"/>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F66DB12-8ECC-4527-A799-427FB852A1F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15</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82882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16</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17</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235607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18</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372168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19</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945287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C16BAC63-1521-4871-8041-F39A322B711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0408A39-92A7-43DA-A776-833C3E571786}" type="slidenum">
              <a:t>2</a:t>
            </a:fld>
            <a:endParaRPr lang="fr-FR" dirty="0"/>
          </a:p>
        </p:txBody>
      </p:sp>
      <p:sp>
        <p:nvSpPr>
          <p:cNvPr id="2" name="Espace réservé de l'image des diapositives 1">
            <a:extLst>
              <a:ext uri="{FF2B5EF4-FFF2-40B4-BE49-F238E27FC236}">
                <a16:creationId xmlns:a16="http://schemas.microsoft.com/office/drawing/2014/main" id="{9A3C0C22-9EB2-45CE-B8BD-4E2935BE014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57FF3BA-5C04-4EA3-95C6-3C948846941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1E3227C-C9C5-4BE8-8603-75F567535A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4117CC-BD09-40A4-A6BC-5CAEEDD4D14C}" type="slidenum">
              <a:t>20</a:t>
            </a:fld>
            <a:endParaRPr lang="fr-FR" dirty="0"/>
          </a:p>
        </p:txBody>
      </p:sp>
      <p:sp>
        <p:nvSpPr>
          <p:cNvPr id="2" name="Espace réservé de l'image des diapositives 1">
            <a:extLst>
              <a:ext uri="{FF2B5EF4-FFF2-40B4-BE49-F238E27FC236}">
                <a16:creationId xmlns:a16="http://schemas.microsoft.com/office/drawing/2014/main" id="{86884BB6-F662-405D-8CCE-719BBB13A50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10A6BB-0C81-4D97-8C93-0644F4C729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752464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15D867D-9751-41A5-90C8-39FC6794EF8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63565B7-6342-41B9-B62B-D0DF6115BEAF}" type="slidenum">
              <a:t>21</a:t>
            </a:fld>
            <a:endParaRPr lang="fr-FR" dirty="0"/>
          </a:p>
        </p:txBody>
      </p:sp>
      <p:sp>
        <p:nvSpPr>
          <p:cNvPr id="2" name="Espace réservé de l'image des diapositives 1">
            <a:extLst>
              <a:ext uri="{FF2B5EF4-FFF2-40B4-BE49-F238E27FC236}">
                <a16:creationId xmlns:a16="http://schemas.microsoft.com/office/drawing/2014/main" id="{840AE9A4-70D4-45F0-BEA0-7367C3AFF21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CB9EE1-8BC4-480B-BD96-EA2F37AF359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15D867D-9751-41A5-90C8-39FC6794EF8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63565B7-6342-41B9-B62B-D0DF6115BEAF}" type="slidenum">
              <a:t>22</a:t>
            </a:fld>
            <a:endParaRPr lang="fr-FR" dirty="0"/>
          </a:p>
        </p:txBody>
      </p:sp>
      <p:sp>
        <p:nvSpPr>
          <p:cNvPr id="2" name="Espace réservé de l'image des diapositives 1">
            <a:extLst>
              <a:ext uri="{FF2B5EF4-FFF2-40B4-BE49-F238E27FC236}">
                <a16:creationId xmlns:a16="http://schemas.microsoft.com/office/drawing/2014/main" id="{840AE9A4-70D4-45F0-BEA0-7367C3AFF21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CB9EE1-8BC4-480B-BD96-EA2F37AF359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708740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u numéro de diapositive 7">
            <a:extLst>
              <a:ext uri="{FF2B5EF4-FFF2-40B4-BE49-F238E27FC236}">
                <a16:creationId xmlns:a16="http://schemas.microsoft.com/office/drawing/2014/main" id="{48F4D27B-71DE-4FE3-8841-138CA41BE8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lvl1pPr>
              <a:spcBef>
                <a:spcPts val="45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a:solidFill>
                  <a:srgbClr val="000000"/>
                </a:solidFill>
                <a:latin typeface="Calibri" panose="020F0502020204030204" pitchFamily="34" charset="0"/>
                <a:ea typeface="Microsoft YaHei" panose="020B0503020204020204" pitchFamily="34" charset="-122"/>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53C4F001-6D22-4186-9C05-CAE28D6F873F}" type="slidenum">
              <a:rPr altLang="fr-FR" smtClean="0">
                <a:cs typeface="Arial" panose="020B0604020202020204" pitchFamily="34" charset="0"/>
              </a:rPr>
              <a:pPr fontAlgn="base">
                <a:spcBef>
                  <a:spcPct val="0"/>
                </a:spcBef>
                <a:spcAft>
                  <a:spcPct val="0"/>
                </a:spcAft>
              </a:pPr>
              <a:t>23</a:t>
            </a:fld>
            <a:endParaRPr altLang="fr-FR">
              <a:cs typeface="Arial" panose="020B0604020202020204" pitchFamily="34" charset="0"/>
            </a:endParaRPr>
          </a:p>
        </p:txBody>
      </p:sp>
      <p:sp>
        <p:nvSpPr>
          <p:cNvPr id="2" name="Espace réservé de l'image des diapositives 1">
            <a:extLst>
              <a:ext uri="{FF2B5EF4-FFF2-40B4-BE49-F238E27FC236}">
                <a16:creationId xmlns:a16="http://schemas.microsoft.com/office/drawing/2014/main" id="{CBDE7404-43F0-4066-82D7-D8BCB6DE2723}"/>
              </a:ext>
            </a:extLst>
          </p:cNvPr>
          <p:cNvSpPr>
            <a:spLocks noGrp="1" noRot="1" noChangeAspect="1" noResize="1"/>
          </p:cNvSpPr>
          <p:nvPr>
            <p:ph type="sldImg"/>
          </p:nvPr>
        </p:nvSpPr>
        <p:spPr>
          <a:solidFill>
            <a:schemeClr val="accent1"/>
          </a:solidFill>
          <a:ln w="25400">
            <a:solidFill>
              <a:schemeClr val="accent1">
                <a:shade val="50000"/>
              </a:schemeClr>
            </a:solidFill>
          </a:ln>
        </p:spPr>
      </p:sp>
      <p:sp>
        <p:nvSpPr>
          <p:cNvPr id="3" name="Espace réservé des notes 2">
            <a:extLst>
              <a:ext uri="{FF2B5EF4-FFF2-40B4-BE49-F238E27FC236}">
                <a16:creationId xmlns:a16="http://schemas.microsoft.com/office/drawing/2014/main" id="{E8CEFC96-C9BE-4041-BD3E-58B7422EFE56}"/>
              </a:ext>
            </a:extLst>
          </p:cNvPr>
          <p:cNvSpPr txBox="1">
            <a:spLocks noGrp="1"/>
          </p:cNvSpPr>
          <p:nvPr>
            <p:ph type="body" sz="quarter" idx="1"/>
          </p:nvPr>
        </p:nvSpPr>
        <p:spPr/>
        <p:txBody>
          <a:bodyPr/>
          <a:lstStyle/>
          <a:p>
            <a:pPr eaLnBrk="1" fontAlgn="auto">
              <a:spcBef>
                <a:spcPts val="448"/>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kern="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15D867D-9751-41A5-90C8-39FC6794EF8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63565B7-6342-41B9-B62B-D0DF6115BEAF}" type="slidenum">
              <a:t>24</a:t>
            </a:fld>
            <a:endParaRPr lang="fr-FR" dirty="0"/>
          </a:p>
        </p:txBody>
      </p:sp>
      <p:sp>
        <p:nvSpPr>
          <p:cNvPr id="2" name="Espace réservé de l'image des diapositives 1">
            <a:extLst>
              <a:ext uri="{FF2B5EF4-FFF2-40B4-BE49-F238E27FC236}">
                <a16:creationId xmlns:a16="http://schemas.microsoft.com/office/drawing/2014/main" id="{840AE9A4-70D4-45F0-BEA0-7367C3AFF21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CB9EE1-8BC4-480B-BD96-EA2F37AF359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1837518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08D369B2-6D08-45F7-A75E-B3063B0DCA5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3564D71-FF1D-4F7E-A972-142CC53E2708}" type="slidenum">
              <a:t>25</a:t>
            </a:fld>
            <a:endParaRPr lang="fr-FR" dirty="0"/>
          </a:p>
        </p:txBody>
      </p:sp>
      <p:sp>
        <p:nvSpPr>
          <p:cNvPr id="2" name="Espace réservé de l'image des diapositives 1">
            <a:extLst>
              <a:ext uri="{FF2B5EF4-FFF2-40B4-BE49-F238E27FC236}">
                <a16:creationId xmlns:a16="http://schemas.microsoft.com/office/drawing/2014/main" id="{C048B422-3DEF-4AE6-B8D3-E8EC225ADAA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7618E7A-73BA-4842-BB20-9A3E0898A4FD}"/>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5F8B3C7-49DE-460C-95FD-D996FEA21C8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D6E5CE8-6290-4997-9E81-3363CF78D796}" type="slidenum">
              <a:t>26</a:t>
            </a:fld>
            <a:endParaRPr lang="fr-FR" dirty="0"/>
          </a:p>
        </p:txBody>
      </p:sp>
      <p:sp>
        <p:nvSpPr>
          <p:cNvPr id="2" name="Espace réservé de l'image des diapositives 1">
            <a:extLst>
              <a:ext uri="{FF2B5EF4-FFF2-40B4-BE49-F238E27FC236}">
                <a16:creationId xmlns:a16="http://schemas.microsoft.com/office/drawing/2014/main" id="{7C5AEFC1-AA23-4B94-AEBA-7EF824C2606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7DA60A9-E7EC-4D34-9956-3913E626403D}"/>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0D1B03F-9B12-4CF4-9FC7-1E900D94EED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66E4921-08E5-410C-872B-18E50A0E2926}" type="slidenum">
              <a:t>27</a:t>
            </a:fld>
            <a:endParaRPr lang="fr-FR" dirty="0"/>
          </a:p>
        </p:txBody>
      </p:sp>
      <p:sp>
        <p:nvSpPr>
          <p:cNvPr id="2" name="Espace réservé de l'image des diapositives 1">
            <a:extLst>
              <a:ext uri="{FF2B5EF4-FFF2-40B4-BE49-F238E27FC236}">
                <a16:creationId xmlns:a16="http://schemas.microsoft.com/office/drawing/2014/main" id="{8DA99D82-E99B-412A-8E63-F55DF60626C8}"/>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4A9F835-163C-45DA-8EE4-51CD0574649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90851D4-701D-4AF1-8251-752545F0844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B47A255-8297-49C4-B545-F12032C511CB}" type="slidenum">
              <a:t>28</a:t>
            </a:fld>
            <a:endParaRPr lang="fr-FR" dirty="0"/>
          </a:p>
        </p:txBody>
      </p:sp>
      <p:sp>
        <p:nvSpPr>
          <p:cNvPr id="2" name="Espace réservé de l'image des diapositives 1">
            <a:extLst>
              <a:ext uri="{FF2B5EF4-FFF2-40B4-BE49-F238E27FC236}">
                <a16:creationId xmlns:a16="http://schemas.microsoft.com/office/drawing/2014/main" id="{2EAEFE5C-2DD7-4ECA-955A-4B857BD282C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76620AC-A8C1-4A84-825D-E51106B09E7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0FBDDB5-01A9-4480-91D3-5523BD8449CE}"/>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C3F4876-8CE5-44FD-B081-552AEE51A53C}" type="slidenum">
              <a:t>29</a:t>
            </a:fld>
            <a:endParaRPr lang="fr-FR" dirty="0"/>
          </a:p>
        </p:txBody>
      </p:sp>
      <p:sp>
        <p:nvSpPr>
          <p:cNvPr id="2" name="Espace réservé de l'image des diapositives 1">
            <a:extLst>
              <a:ext uri="{FF2B5EF4-FFF2-40B4-BE49-F238E27FC236}">
                <a16:creationId xmlns:a16="http://schemas.microsoft.com/office/drawing/2014/main" id="{4C35FB29-DC95-419D-977A-F3C7A4C85C4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8CF1A78-B8C3-4338-86B7-8E51732BE448}"/>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B32A940-C1B3-434E-BA81-05E8450A3BD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BDB7CFC-1305-4CC9-8EF1-6249A9FF7DDF}" type="slidenum">
              <a:t>3</a:t>
            </a:fld>
            <a:endParaRPr lang="fr-FR" dirty="0"/>
          </a:p>
        </p:txBody>
      </p:sp>
      <p:sp>
        <p:nvSpPr>
          <p:cNvPr id="2" name="Espace réservé de l'image des diapositives 1">
            <a:extLst>
              <a:ext uri="{FF2B5EF4-FFF2-40B4-BE49-F238E27FC236}">
                <a16:creationId xmlns:a16="http://schemas.microsoft.com/office/drawing/2014/main" id="{93193DB8-CF9F-45A7-A7A1-5F4FAFFEBA2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43F942E-0454-4E81-82FD-059C800367E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8F66186-F0FE-4A91-8ED8-CA5FB2B9AC1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5A40A82-BC98-447B-9543-FC25C2A91857}" type="slidenum">
              <a:t>30</a:t>
            </a:fld>
            <a:endParaRPr lang="fr-FR" dirty="0"/>
          </a:p>
        </p:txBody>
      </p:sp>
      <p:sp>
        <p:nvSpPr>
          <p:cNvPr id="2" name="Espace réservé de l'image des diapositives 1">
            <a:extLst>
              <a:ext uri="{FF2B5EF4-FFF2-40B4-BE49-F238E27FC236}">
                <a16:creationId xmlns:a16="http://schemas.microsoft.com/office/drawing/2014/main" id="{D8CA62B2-AE33-4F55-863E-4C098993D28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F178EE8-03F9-4571-A97B-F9480B9B050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FD751C1-51E6-4AC7-9860-6BF46DBE247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4E385416-3DFD-4DA1-BDDB-6A83569A9151}" type="slidenum">
              <a:t>31</a:t>
            </a:fld>
            <a:endParaRPr lang="fr-FR" dirty="0"/>
          </a:p>
        </p:txBody>
      </p:sp>
      <p:sp>
        <p:nvSpPr>
          <p:cNvPr id="2" name="Espace réservé de l'image des diapositives 1">
            <a:extLst>
              <a:ext uri="{FF2B5EF4-FFF2-40B4-BE49-F238E27FC236}">
                <a16:creationId xmlns:a16="http://schemas.microsoft.com/office/drawing/2014/main" id="{ADF7C2C7-E0BC-488F-95ED-E817F586B612}"/>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8121854-71D7-4633-A1F6-488660EC0D6F}"/>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7EB3C31-2B5E-46DB-AC97-172297F76F3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2C838E2-6E4A-4EB4-82ED-EF61B3D76DC8}" type="slidenum">
              <a:t>32</a:t>
            </a:fld>
            <a:endParaRPr lang="fr-FR" dirty="0"/>
          </a:p>
        </p:txBody>
      </p:sp>
      <p:sp>
        <p:nvSpPr>
          <p:cNvPr id="2" name="Espace réservé de l'image des diapositives 1">
            <a:extLst>
              <a:ext uri="{FF2B5EF4-FFF2-40B4-BE49-F238E27FC236}">
                <a16:creationId xmlns:a16="http://schemas.microsoft.com/office/drawing/2014/main" id="{AAA37DB9-4602-480F-98DD-4A35234A7C21}"/>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869A1A5-7DF7-428A-B0CE-D07C14D8DCC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D66A626-042F-4EF7-9800-31C49485553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F22A9CD-855C-4FB6-85FF-35D84D679492}" type="slidenum">
              <a:t>33</a:t>
            </a:fld>
            <a:endParaRPr lang="fr-FR" dirty="0"/>
          </a:p>
        </p:txBody>
      </p:sp>
      <p:sp>
        <p:nvSpPr>
          <p:cNvPr id="2" name="Espace réservé de l'image des diapositives 1">
            <a:extLst>
              <a:ext uri="{FF2B5EF4-FFF2-40B4-BE49-F238E27FC236}">
                <a16:creationId xmlns:a16="http://schemas.microsoft.com/office/drawing/2014/main" id="{252B6385-3C72-438C-A696-5D9A4317608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DD356B-0370-4A43-B310-1C0CF7A23A3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03302BC-302E-402C-8A86-B11B3904448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898F17-8718-421C-9877-EC1A706B610E}" type="slidenum">
              <a:t>34</a:t>
            </a:fld>
            <a:endParaRPr lang="fr-FR" dirty="0"/>
          </a:p>
        </p:txBody>
      </p:sp>
      <p:sp>
        <p:nvSpPr>
          <p:cNvPr id="2" name="Espace réservé de l'image des diapositives 1">
            <a:extLst>
              <a:ext uri="{FF2B5EF4-FFF2-40B4-BE49-F238E27FC236}">
                <a16:creationId xmlns:a16="http://schemas.microsoft.com/office/drawing/2014/main" id="{983DACEA-FFFE-4EAF-BCDD-574754C1168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50C6E00-CC04-49ED-BD05-ED576C0771B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03302BC-302E-402C-8A86-B11B3904448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F898F17-8718-421C-9877-EC1A706B610E}" type="slidenum">
              <a:t>35</a:t>
            </a:fld>
            <a:endParaRPr lang="fr-FR" dirty="0"/>
          </a:p>
        </p:txBody>
      </p:sp>
      <p:sp>
        <p:nvSpPr>
          <p:cNvPr id="2" name="Espace réservé de l'image des diapositives 1">
            <a:extLst>
              <a:ext uri="{FF2B5EF4-FFF2-40B4-BE49-F238E27FC236}">
                <a16:creationId xmlns:a16="http://schemas.microsoft.com/office/drawing/2014/main" id="{983DACEA-FFFE-4EAF-BCDD-574754C1168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50C6E00-CC04-49ED-BD05-ED576C0771B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312352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4455C13-2579-45D0-B2A4-9021AF30E2E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E20AB17-7D67-4DC2-B4CB-0341287ADF94}" type="slidenum">
              <a:t>36</a:t>
            </a:fld>
            <a:endParaRPr lang="fr-FR" dirty="0"/>
          </a:p>
        </p:txBody>
      </p:sp>
      <p:sp>
        <p:nvSpPr>
          <p:cNvPr id="2" name="Espace réservé de l'image des diapositives 1">
            <a:extLst>
              <a:ext uri="{FF2B5EF4-FFF2-40B4-BE49-F238E27FC236}">
                <a16:creationId xmlns:a16="http://schemas.microsoft.com/office/drawing/2014/main" id="{6747CD1A-E209-4FAA-8A0C-2D796F5D45C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3C07D3F-374F-4BC7-AC8F-9443E9B6A2B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791B1FD-2A46-4F8E-8D53-FBD216C5DE3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CC7499D-53B8-4992-B370-24353AE13B57}" type="slidenum">
              <a:t>37</a:t>
            </a:fld>
            <a:endParaRPr lang="fr-FR" dirty="0"/>
          </a:p>
        </p:txBody>
      </p:sp>
      <p:sp>
        <p:nvSpPr>
          <p:cNvPr id="2" name="Espace réservé de l'image des diapositives 1">
            <a:extLst>
              <a:ext uri="{FF2B5EF4-FFF2-40B4-BE49-F238E27FC236}">
                <a16:creationId xmlns:a16="http://schemas.microsoft.com/office/drawing/2014/main" id="{6ADA8767-7B90-46A7-A310-F404AAEF79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C9F700E-1D00-4B13-9ADC-D5BDD7F077C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219407C-8E81-4CFB-8642-FCFCF84B953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2AE1E50-FD5F-46B9-AC2E-47C590BC2D62}" type="slidenum">
              <a:t>38</a:t>
            </a:fld>
            <a:endParaRPr lang="fr-FR" dirty="0"/>
          </a:p>
        </p:txBody>
      </p:sp>
      <p:sp>
        <p:nvSpPr>
          <p:cNvPr id="2" name="Espace réservé de l'image des diapositives 1">
            <a:extLst>
              <a:ext uri="{FF2B5EF4-FFF2-40B4-BE49-F238E27FC236}">
                <a16:creationId xmlns:a16="http://schemas.microsoft.com/office/drawing/2014/main" id="{AFAA1445-68E2-4364-B135-1D074BBBE1A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A0D0B33-005B-4F96-9B03-FE933378AFF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7B4E8C33-BC0B-4056-BF68-95979242B7F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46B6304-9CB0-4BE1-ABF8-6A8AEFDD5EE3}" type="slidenum">
              <a:t>39</a:t>
            </a:fld>
            <a:endParaRPr lang="fr-FR" dirty="0"/>
          </a:p>
        </p:txBody>
      </p:sp>
      <p:sp>
        <p:nvSpPr>
          <p:cNvPr id="2" name="Espace réservé de l'image des diapositives 1">
            <a:extLst>
              <a:ext uri="{FF2B5EF4-FFF2-40B4-BE49-F238E27FC236}">
                <a16:creationId xmlns:a16="http://schemas.microsoft.com/office/drawing/2014/main" id="{4498E059-3D8B-4455-A79A-7E4EF58E3B2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3CE796D-5EE1-496C-B449-FCCB5CE8855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E501271F-68CE-41B3-82A1-3854B16B84F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6DC240F-81F0-47D2-BCA6-BB50EC16D8B7}" type="slidenum">
              <a:t>4</a:t>
            </a:fld>
            <a:endParaRPr lang="fr-FR" dirty="0"/>
          </a:p>
        </p:txBody>
      </p:sp>
      <p:sp>
        <p:nvSpPr>
          <p:cNvPr id="2" name="Espace réservé de l'image des diapositives 1">
            <a:extLst>
              <a:ext uri="{FF2B5EF4-FFF2-40B4-BE49-F238E27FC236}">
                <a16:creationId xmlns:a16="http://schemas.microsoft.com/office/drawing/2014/main" id="{78E564B8-4BF5-4270-A363-F797BFBD17F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799BEDE-96C1-4309-948C-33A9E47AF7F5}"/>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2AFB966-CB7F-4404-9B68-B98F58840969}"/>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F8B6135-10AB-4BE8-A7A2-F3DF39305B9D}" type="slidenum">
              <a:t>40</a:t>
            </a:fld>
            <a:endParaRPr lang="fr-FR" dirty="0"/>
          </a:p>
        </p:txBody>
      </p:sp>
      <p:sp>
        <p:nvSpPr>
          <p:cNvPr id="2" name="Espace réservé de l'image des diapositives 1">
            <a:extLst>
              <a:ext uri="{FF2B5EF4-FFF2-40B4-BE49-F238E27FC236}">
                <a16:creationId xmlns:a16="http://schemas.microsoft.com/office/drawing/2014/main" id="{35A31195-D5BA-4D59-BE15-C36A91FCECC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CAFDD8C-6EF2-4407-B5A7-D2CEF6B62C3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2AFB966-CB7F-4404-9B68-B98F58840969}"/>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F8B6135-10AB-4BE8-A7A2-F3DF39305B9D}" type="slidenum">
              <a:t>41</a:t>
            </a:fld>
            <a:endParaRPr lang="fr-FR" dirty="0"/>
          </a:p>
        </p:txBody>
      </p:sp>
      <p:sp>
        <p:nvSpPr>
          <p:cNvPr id="2" name="Espace réservé de l'image des diapositives 1">
            <a:extLst>
              <a:ext uri="{FF2B5EF4-FFF2-40B4-BE49-F238E27FC236}">
                <a16:creationId xmlns:a16="http://schemas.microsoft.com/office/drawing/2014/main" id="{35A31195-D5BA-4D59-BE15-C36A91FCECC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CAFDD8C-6EF2-4407-B5A7-D2CEF6B62C3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289199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2AFB966-CB7F-4404-9B68-B98F58840969}"/>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F8B6135-10AB-4BE8-A7A2-F3DF39305B9D}" type="slidenum">
              <a:t>42</a:t>
            </a:fld>
            <a:endParaRPr lang="fr-FR" dirty="0"/>
          </a:p>
        </p:txBody>
      </p:sp>
      <p:sp>
        <p:nvSpPr>
          <p:cNvPr id="2" name="Espace réservé de l'image des diapositives 1">
            <a:extLst>
              <a:ext uri="{FF2B5EF4-FFF2-40B4-BE49-F238E27FC236}">
                <a16:creationId xmlns:a16="http://schemas.microsoft.com/office/drawing/2014/main" id="{35A31195-D5BA-4D59-BE15-C36A91FCECC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CAFDD8C-6EF2-4407-B5A7-D2CEF6B62C3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1072962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B503F4F-93DD-432E-BFD0-607C14F6DC0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A609DF3-61CC-4C80-9739-E91794AABAA3}" type="slidenum">
              <a:t>43</a:t>
            </a:fld>
            <a:endParaRPr lang="fr-FR" dirty="0"/>
          </a:p>
        </p:txBody>
      </p:sp>
      <p:sp>
        <p:nvSpPr>
          <p:cNvPr id="2" name="Espace réservé de l'image des diapositives 1">
            <a:extLst>
              <a:ext uri="{FF2B5EF4-FFF2-40B4-BE49-F238E27FC236}">
                <a16:creationId xmlns:a16="http://schemas.microsoft.com/office/drawing/2014/main" id="{8D5B1958-EFDC-4806-A78A-042868EAC42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67CE62D-60A8-442F-96EF-725CD039BDB5}"/>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7493EDA-5DFF-4019-A809-B91BC270292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3AB049F-D720-4106-833E-838E16AFE25C}" type="slidenum">
              <a:t>44</a:t>
            </a:fld>
            <a:endParaRPr lang="fr-FR" dirty="0"/>
          </a:p>
        </p:txBody>
      </p:sp>
      <p:sp>
        <p:nvSpPr>
          <p:cNvPr id="2" name="Espace réservé de l'image des diapositives 1">
            <a:extLst>
              <a:ext uri="{FF2B5EF4-FFF2-40B4-BE49-F238E27FC236}">
                <a16:creationId xmlns:a16="http://schemas.microsoft.com/office/drawing/2014/main" id="{FEA4CDD8-D17C-4134-84BD-2188D5EB690D}"/>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3F6FAD-E51A-480C-A247-C517AA320515}"/>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87B776E-6E79-4282-86C2-51A82A89A183}"/>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C81EFC4-3242-49CD-93B6-E65960DC8187}" type="slidenum">
              <a:t>45</a:t>
            </a:fld>
            <a:endParaRPr lang="fr-FR" dirty="0"/>
          </a:p>
        </p:txBody>
      </p:sp>
      <p:sp>
        <p:nvSpPr>
          <p:cNvPr id="2" name="Espace réservé de l'image des diapositives 1">
            <a:extLst>
              <a:ext uri="{FF2B5EF4-FFF2-40B4-BE49-F238E27FC236}">
                <a16:creationId xmlns:a16="http://schemas.microsoft.com/office/drawing/2014/main" id="{E1F93817-89EE-48A6-9A3B-1995DEA3C79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EDE4584-85B0-4D31-AA9F-A2F767B86B0E}"/>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DA6A7F0-5889-44F4-B3AA-01B5BB141FB9}"/>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491D360-715E-441B-83DC-8985AE301891}" type="slidenum">
              <a:t>46</a:t>
            </a:fld>
            <a:endParaRPr lang="fr-FR" dirty="0"/>
          </a:p>
        </p:txBody>
      </p:sp>
      <p:sp>
        <p:nvSpPr>
          <p:cNvPr id="2" name="Espace réservé de l'image des diapositives 1">
            <a:extLst>
              <a:ext uri="{FF2B5EF4-FFF2-40B4-BE49-F238E27FC236}">
                <a16:creationId xmlns:a16="http://schemas.microsoft.com/office/drawing/2014/main" id="{1C08B25C-75E5-4090-BD19-7BFBED5FA74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2BDEA46-6B1E-469E-8303-0B6DD664F5F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64F7D6D-3CD4-4C22-8CDD-361DCE81D9A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EDD907D-355A-4B45-9A3F-2DAA645FE069}" type="slidenum">
              <a:t>47</a:t>
            </a:fld>
            <a:endParaRPr lang="fr-FR" dirty="0"/>
          </a:p>
        </p:txBody>
      </p:sp>
      <p:sp>
        <p:nvSpPr>
          <p:cNvPr id="2" name="Espace réservé de l'image des diapositives 1">
            <a:extLst>
              <a:ext uri="{FF2B5EF4-FFF2-40B4-BE49-F238E27FC236}">
                <a16:creationId xmlns:a16="http://schemas.microsoft.com/office/drawing/2014/main" id="{2F4BE19A-D5BF-4A3D-912E-C95D2AC868E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140F1A2-0CEC-498C-9C96-1E90C908E99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D891800-0074-4495-8089-A82743D37A4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AE0E58A-7F3A-4B86-9154-F5FEA718316F}" type="slidenum">
              <a:t>48</a:t>
            </a:fld>
            <a:endParaRPr lang="fr-FR" dirty="0"/>
          </a:p>
        </p:txBody>
      </p:sp>
      <p:sp>
        <p:nvSpPr>
          <p:cNvPr id="2" name="Espace réservé de l'image des diapositives 1">
            <a:extLst>
              <a:ext uri="{FF2B5EF4-FFF2-40B4-BE49-F238E27FC236}">
                <a16:creationId xmlns:a16="http://schemas.microsoft.com/office/drawing/2014/main" id="{8666206D-0507-4C21-A668-F0BB4FF2E38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B37BD09-E1CD-4282-9EF8-47B7274F4D3E}"/>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477F0B1-0E8C-4FE0-ADC1-F0F93D5E01C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3891190A-F0AB-4082-B12F-4B7C4DD1A0DA}" type="slidenum">
              <a:t>49</a:t>
            </a:fld>
            <a:endParaRPr lang="fr-FR" dirty="0"/>
          </a:p>
        </p:txBody>
      </p:sp>
      <p:sp>
        <p:nvSpPr>
          <p:cNvPr id="2" name="Espace réservé de l'image des diapositives 1">
            <a:extLst>
              <a:ext uri="{FF2B5EF4-FFF2-40B4-BE49-F238E27FC236}">
                <a16:creationId xmlns:a16="http://schemas.microsoft.com/office/drawing/2014/main" id="{80CDFEA0-0BB7-41B2-80A8-0C10A2C28BF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8E04101-17AE-4150-B17E-BA679DCDC857}"/>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E52E250-6BF4-4C79-AA0C-9F7E3046D7C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A56C3BF-CCFB-4BDA-8450-4BD8678F347B}" type="slidenum">
              <a:t>5</a:t>
            </a:fld>
            <a:endParaRPr lang="fr-FR" dirty="0"/>
          </a:p>
        </p:txBody>
      </p:sp>
      <p:sp>
        <p:nvSpPr>
          <p:cNvPr id="2" name="Espace réservé de l'image des diapositives 1">
            <a:extLst>
              <a:ext uri="{FF2B5EF4-FFF2-40B4-BE49-F238E27FC236}">
                <a16:creationId xmlns:a16="http://schemas.microsoft.com/office/drawing/2014/main" id="{9DF29594-42A3-41AF-9CAD-5F9A364E8BF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63BB54A-DFCC-4D48-B309-4C1C34CF3B6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0EF0F22-AA3E-4D09-AEE4-63BD85704D9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741D60C-680E-4306-A11D-1B3931F9D2E6}" type="slidenum">
              <a:t>50</a:t>
            </a:fld>
            <a:endParaRPr lang="fr-FR" dirty="0"/>
          </a:p>
        </p:txBody>
      </p:sp>
      <p:sp>
        <p:nvSpPr>
          <p:cNvPr id="2" name="Espace réservé de l'image des diapositives 1">
            <a:extLst>
              <a:ext uri="{FF2B5EF4-FFF2-40B4-BE49-F238E27FC236}">
                <a16:creationId xmlns:a16="http://schemas.microsoft.com/office/drawing/2014/main" id="{BE7D556A-07BA-409F-A64C-85A7511CD082}"/>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51C5987-17F2-4BFA-9D0B-9336793FCDA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7613D16B-E611-4B21-8E7E-2661E60A464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9BAE601-822C-44FF-A899-FA621F6B6A03}" type="slidenum">
              <a:t>51</a:t>
            </a:fld>
            <a:endParaRPr lang="fr-FR" dirty="0"/>
          </a:p>
        </p:txBody>
      </p:sp>
      <p:sp>
        <p:nvSpPr>
          <p:cNvPr id="2" name="Espace réservé de l'image des diapositives 1">
            <a:extLst>
              <a:ext uri="{FF2B5EF4-FFF2-40B4-BE49-F238E27FC236}">
                <a16:creationId xmlns:a16="http://schemas.microsoft.com/office/drawing/2014/main" id="{E93F288A-8B2B-40CD-A5B3-3E2EED702DC2}"/>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BB0D859-E5FD-41B2-AB9F-FB0B28084B0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06B4A691-1F37-4070-BC92-DD7DDDCEE69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266B81E-03C3-4985-908C-14DC45D0B291}" type="slidenum">
              <a:t>52</a:t>
            </a:fld>
            <a:endParaRPr lang="fr-FR" dirty="0"/>
          </a:p>
        </p:txBody>
      </p:sp>
      <p:sp>
        <p:nvSpPr>
          <p:cNvPr id="2" name="Espace réservé de l'image des diapositives 1">
            <a:extLst>
              <a:ext uri="{FF2B5EF4-FFF2-40B4-BE49-F238E27FC236}">
                <a16:creationId xmlns:a16="http://schemas.microsoft.com/office/drawing/2014/main" id="{0A93E6B2-E756-413C-9537-EFE3969C53C8}"/>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02200AE-1CA9-4BE8-8A8B-8D27F67DFF08}"/>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E7BD5882-14D3-4DB6-B1B5-105D9944ABC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CF33B4D-67A0-49CE-9817-351DE1FDDF41}" type="slidenum">
              <a:t>53</a:t>
            </a:fld>
            <a:endParaRPr lang="fr-FR" dirty="0"/>
          </a:p>
        </p:txBody>
      </p:sp>
      <p:sp>
        <p:nvSpPr>
          <p:cNvPr id="2" name="Espace réservé de l'image des diapositives 1">
            <a:extLst>
              <a:ext uri="{FF2B5EF4-FFF2-40B4-BE49-F238E27FC236}">
                <a16:creationId xmlns:a16="http://schemas.microsoft.com/office/drawing/2014/main" id="{725A9A5D-9F44-4D16-9BA5-9B4C639C8E3F}"/>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70D1C1B-2A75-416E-B7B4-02E020AFAE1D}"/>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5518ABA-0480-47D9-80E0-AAFAF9414D6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0C23BFF-26E1-46E2-8A45-1611B210F538}" type="slidenum">
              <a:t>54</a:t>
            </a:fld>
            <a:endParaRPr lang="fr-FR" dirty="0"/>
          </a:p>
        </p:txBody>
      </p:sp>
      <p:sp>
        <p:nvSpPr>
          <p:cNvPr id="2" name="Espace réservé de l'image des diapositives 1">
            <a:extLst>
              <a:ext uri="{FF2B5EF4-FFF2-40B4-BE49-F238E27FC236}">
                <a16:creationId xmlns:a16="http://schemas.microsoft.com/office/drawing/2014/main" id="{01A907CD-02BC-4FA8-AF7F-17674FDA1A2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F18A57E-CAC3-435C-B627-D06E7072583A}"/>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44C6265-DE08-4FB2-9CAC-E173DDDDE40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D8DEE4C-5641-4683-A463-057F054AD97F}" type="slidenum">
              <a:t>55</a:t>
            </a:fld>
            <a:endParaRPr lang="fr-FR" dirty="0"/>
          </a:p>
        </p:txBody>
      </p:sp>
      <p:sp>
        <p:nvSpPr>
          <p:cNvPr id="2" name="Espace réservé de l'image des diapositives 1">
            <a:extLst>
              <a:ext uri="{FF2B5EF4-FFF2-40B4-BE49-F238E27FC236}">
                <a16:creationId xmlns:a16="http://schemas.microsoft.com/office/drawing/2014/main" id="{1B3315D5-552F-4532-865C-1F5E9359030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3B49F37-FB21-4A7F-AE73-45C0346AE0E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F5D92B3-4F7C-4B24-8848-FA5B1BDB461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9BD3659C-1AE7-4CDF-8820-AEA247C750F3}" type="slidenum">
              <a:t>56</a:t>
            </a:fld>
            <a:endParaRPr lang="fr-FR" dirty="0"/>
          </a:p>
        </p:txBody>
      </p:sp>
      <p:sp>
        <p:nvSpPr>
          <p:cNvPr id="2" name="Espace réservé de l'image des diapositives 1">
            <a:extLst>
              <a:ext uri="{FF2B5EF4-FFF2-40B4-BE49-F238E27FC236}">
                <a16:creationId xmlns:a16="http://schemas.microsoft.com/office/drawing/2014/main" id="{2DCBD667-F866-4B49-B43E-85E066348A2F}"/>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A838453-289A-46E8-B878-B61A095B3704}"/>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D461963-293C-4097-8E07-78960E0B303D}"/>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B2DA8CF-6AEC-4F7D-B66D-F20F62A936FA}" type="slidenum">
              <a:t>57</a:t>
            </a:fld>
            <a:endParaRPr lang="fr-FR" dirty="0"/>
          </a:p>
        </p:txBody>
      </p:sp>
      <p:sp>
        <p:nvSpPr>
          <p:cNvPr id="2" name="Espace réservé de l'image des diapositives 1">
            <a:extLst>
              <a:ext uri="{FF2B5EF4-FFF2-40B4-BE49-F238E27FC236}">
                <a16:creationId xmlns:a16="http://schemas.microsoft.com/office/drawing/2014/main" id="{5D6749AF-AB5B-4AB0-A0B7-F66328940731}"/>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ABD60E1-1718-48A8-8E46-77101B47B15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21EF1DA1-1ABB-4F1F-9AFF-A5F56C58F71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3A22FC3A-FF83-431E-B0FA-CE1E90BE70A0}" type="slidenum">
              <a:rPr lang="fr-FR" altLang="fr-FR" smtClean="0">
                <a:ea typeface="Arial Unicode MS"/>
                <a:cs typeface="Arial Unicode MS"/>
              </a:rPr>
              <a:pPr>
                <a:spcBef>
                  <a:spcPct val="0"/>
                </a:spcBef>
                <a:buSzPct val="45000"/>
                <a:buFont typeface="Wingdings" panose="05000000000000000000" pitchFamily="2" charset="2"/>
                <a:buNone/>
              </a:pPr>
              <a:t>58</a:t>
            </a:fld>
            <a:endParaRPr lang="fr-FR" altLang="fr-FR">
              <a:ea typeface="Arial Unicode MS"/>
              <a:cs typeface="Arial Unicode MS"/>
            </a:endParaRPr>
          </a:p>
        </p:txBody>
      </p:sp>
      <p:sp>
        <p:nvSpPr>
          <p:cNvPr id="116739" name="Rectangle 1">
            <a:extLst>
              <a:ext uri="{FF2B5EF4-FFF2-40B4-BE49-F238E27FC236}">
                <a16:creationId xmlns:a16="http://schemas.microsoft.com/office/drawing/2014/main" id="{8391EF5A-FF96-457C-9AB5-D12F6748EDF1}"/>
              </a:ext>
            </a:extLst>
          </p:cNvPr>
          <p:cNvSpPr>
            <a:spLocks noGrp="1" noRot="1" noChangeAspect="1" noChangeArrowheads="1" noTextEdit="1"/>
          </p:cNvSpPr>
          <p:nvPr>
            <p:ph type="sldImg"/>
          </p:nvPr>
        </p:nvSpPr>
        <p:spPr>
          <a:xfrm>
            <a:off x="1044575" y="720725"/>
            <a:ext cx="4802188" cy="360203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a:extLst>
              <a:ext uri="{FF2B5EF4-FFF2-40B4-BE49-F238E27FC236}">
                <a16:creationId xmlns:a16="http://schemas.microsoft.com/office/drawing/2014/main" id="{194ECC54-B615-4623-BCD2-CF9C6DC41EEF}"/>
              </a:ext>
            </a:extLst>
          </p:cNvPr>
          <p:cNvSpPr>
            <a:spLocks noGrp="1" noChangeArrowheads="1"/>
          </p:cNvSpPr>
          <p:nvPr>
            <p:ph type="body" idx="1"/>
          </p:nvPr>
        </p:nvSpPr>
        <p:spPr>
          <a:xfrm>
            <a:off x="688814" y="4564125"/>
            <a:ext cx="5513731" cy="4322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59</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8735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6E17187-F72C-41A3-918C-3509319AFDA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9085210-135B-408E-80AE-8BE9BA67DDE2}" type="slidenum">
              <a:t>6</a:t>
            </a:fld>
            <a:endParaRPr lang="fr-FR" dirty="0"/>
          </a:p>
        </p:txBody>
      </p:sp>
      <p:sp>
        <p:nvSpPr>
          <p:cNvPr id="2" name="Espace réservé de l'image des diapositives 1">
            <a:extLst>
              <a:ext uri="{FF2B5EF4-FFF2-40B4-BE49-F238E27FC236}">
                <a16:creationId xmlns:a16="http://schemas.microsoft.com/office/drawing/2014/main" id="{2BD32EE0-424F-4449-8576-0CF42F641DD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EC07CDD-333E-46CE-AAE2-AAC500C89161}"/>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60</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61</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172729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62</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1339592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794BBFB-FA44-4148-B55F-60E888E68A0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5F661B2-7BE9-4B03-831B-3E49C6E27FD5}" type="slidenum">
              <a:t>63</a:t>
            </a:fld>
            <a:endParaRPr lang="fr-FR" dirty="0"/>
          </a:p>
        </p:txBody>
      </p:sp>
      <p:sp>
        <p:nvSpPr>
          <p:cNvPr id="2" name="Espace réservé de l'image des diapositives 1">
            <a:extLst>
              <a:ext uri="{FF2B5EF4-FFF2-40B4-BE49-F238E27FC236}">
                <a16:creationId xmlns:a16="http://schemas.microsoft.com/office/drawing/2014/main" id="{580AC8D3-9BE1-4819-BB93-C7F9085E275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91BBEBE-4E0D-49C2-BEA7-D01186EFE28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39274585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37C2ABB-2BED-48EB-BF3E-B7A160E8E59D}"/>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A7BBB3B-A09B-45D6-BD23-B311C9A11AB3}" type="slidenum">
              <a:t>64</a:t>
            </a:fld>
            <a:endParaRPr lang="fr-FR" dirty="0"/>
          </a:p>
        </p:txBody>
      </p:sp>
      <p:sp>
        <p:nvSpPr>
          <p:cNvPr id="2" name="Espace réservé de l'image des diapositives 1">
            <a:extLst>
              <a:ext uri="{FF2B5EF4-FFF2-40B4-BE49-F238E27FC236}">
                <a16:creationId xmlns:a16="http://schemas.microsoft.com/office/drawing/2014/main" id="{1E93E869-6268-45CC-9E6F-F7C1152A55E8}"/>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71E10E1-8B5D-4FDF-8C82-529B6638F2E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B549F575-BFCD-4F3A-9A1B-84DE82BF5E3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1F1974C-A76D-4387-B001-218DBF320908}" type="slidenum">
              <a:t>65</a:t>
            </a:fld>
            <a:endParaRPr lang="fr-FR" dirty="0"/>
          </a:p>
        </p:txBody>
      </p:sp>
      <p:sp>
        <p:nvSpPr>
          <p:cNvPr id="2" name="Espace réservé de l'image des diapositives 1">
            <a:extLst>
              <a:ext uri="{FF2B5EF4-FFF2-40B4-BE49-F238E27FC236}">
                <a16:creationId xmlns:a16="http://schemas.microsoft.com/office/drawing/2014/main" id="{0CEFA1AD-58A2-428E-81A2-EB1838A4E3B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08AAEC-B4C4-4B5B-8720-1EE46FD9411B}"/>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
        <p:nvSpPr>
          <p:cNvPr id="4" name="Forme libre : forme 3">
            <a:extLst>
              <a:ext uri="{FF2B5EF4-FFF2-40B4-BE49-F238E27FC236}">
                <a16:creationId xmlns:a16="http://schemas.microsoft.com/office/drawing/2014/main" id="{DF162DCB-7CE6-4F46-9E95-5242D5AF8F87}"/>
              </a:ext>
            </a:extLst>
          </p:cNvPr>
          <p:cNvSpPr/>
          <p:nvPr/>
        </p:nvSpPr>
        <p:spPr>
          <a:xfrm>
            <a:off x="3902897" y="9125262"/>
            <a:ext cx="2986843" cy="4807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DB1086CB-375B-4B7E-8EB1-20434959BC82}" type="slidenum">
              <a:t>65</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B549F575-BFCD-4F3A-9A1B-84DE82BF5E3F}"/>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1F1974C-A76D-4387-B001-218DBF320908}" type="slidenum">
              <a:t>66</a:t>
            </a:fld>
            <a:endParaRPr lang="fr-FR" dirty="0"/>
          </a:p>
        </p:txBody>
      </p:sp>
      <p:sp>
        <p:nvSpPr>
          <p:cNvPr id="2" name="Espace réservé de l'image des diapositives 1">
            <a:extLst>
              <a:ext uri="{FF2B5EF4-FFF2-40B4-BE49-F238E27FC236}">
                <a16:creationId xmlns:a16="http://schemas.microsoft.com/office/drawing/2014/main" id="{0CEFA1AD-58A2-428E-81A2-EB1838A4E3B4}"/>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08AAEC-B4C4-4B5B-8720-1EE46FD9411B}"/>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
        <p:nvSpPr>
          <p:cNvPr id="4" name="Forme libre : forme 3">
            <a:extLst>
              <a:ext uri="{FF2B5EF4-FFF2-40B4-BE49-F238E27FC236}">
                <a16:creationId xmlns:a16="http://schemas.microsoft.com/office/drawing/2014/main" id="{DF162DCB-7CE6-4F46-9E95-5242D5AF8F87}"/>
              </a:ext>
            </a:extLst>
          </p:cNvPr>
          <p:cNvSpPr/>
          <p:nvPr/>
        </p:nvSpPr>
        <p:spPr>
          <a:xfrm>
            <a:off x="3902897" y="9125262"/>
            <a:ext cx="2986843" cy="4807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DB1086CB-375B-4B7E-8EB1-20434959BC82}" type="slidenum">
              <a:t>66</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25787599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B956C53-2A60-49CA-B9D8-0DA0E4A64A6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46BB332-DE0A-4BBB-AF8C-DDAA47B74247}" type="slidenum">
              <a:t>67</a:t>
            </a:fld>
            <a:endParaRPr lang="fr-FR" dirty="0"/>
          </a:p>
        </p:txBody>
      </p:sp>
      <p:sp>
        <p:nvSpPr>
          <p:cNvPr id="2" name="Espace réservé de l'image des diapositives 1">
            <a:extLst>
              <a:ext uri="{FF2B5EF4-FFF2-40B4-BE49-F238E27FC236}">
                <a16:creationId xmlns:a16="http://schemas.microsoft.com/office/drawing/2014/main" id="{D2A2C470-6661-4C55-85B2-DC54671A39F9}"/>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C2924AC-647C-4C9E-8681-39004E8E22C6}"/>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9A01B12F-65C2-43A4-92B5-57FC923E56E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43B843AD-0F09-439C-B59E-8E6972F5BCA7}" type="slidenum">
              <a:t>68</a:t>
            </a:fld>
            <a:endParaRPr lang="fr-FR" dirty="0"/>
          </a:p>
        </p:txBody>
      </p:sp>
      <p:sp>
        <p:nvSpPr>
          <p:cNvPr id="2" name="Espace réservé de l'image des diapositives 1">
            <a:extLst>
              <a:ext uri="{FF2B5EF4-FFF2-40B4-BE49-F238E27FC236}">
                <a16:creationId xmlns:a16="http://schemas.microsoft.com/office/drawing/2014/main" id="{9965BBC8-3724-4F93-AD32-3F3ACE88CC8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F8C4B0D-20EB-4E7F-B940-1708E758B6C9}"/>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DF8E14D-DD6C-4B76-BFFA-D99B54009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14976A34-0157-4349-BEA3-BA0D7A402021}" type="slidenum">
              <a:t>69</a:t>
            </a:fld>
            <a:endParaRPr lang="fr-FR" dirty="0"/>
          </a:p>
        </p:txBody>
      </p:sp>
      <p:sp>
        <p:nvSpPr>
          <p:cNvPr id="2" name="Espace réservé de l'image des diapositives 1">
            <a:extLst>
              <a:ext uri="{FF2B5EF4-FFF2-40B4-BE49-F238E27FC236}">
                <a16:creationId xmlns:a16="http://schemas.microsoft.com/office/drawing/2014/main" id="{A4E69509-D636-45DB-9AC6-F856C4D05A9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848EDCD-A102-41ED-8615-1A2E18C5C2E2}"/>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900BAE0-CCC2-4B97-B2B3-4B1E0EACE7EB}"/>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4FEF842-A305-40BB-AB0B-90AE38D97ECB}" type="slidenum">
              <a:t>7</a:t>
            </a:fld>
            <a:endParaRPr lang="fr-FR" dirty="0"/>
          </a:p>
        </p:txBody>
      </p:sp>
      <p:sp>
        <p:nvSpPr>
          <p:cNvPr id="2" name="Espace réservé de l'image des diapositives 1">
            <a:extLst>
              <a:ext uri="{FF2B5EF4-FFF2-40B4-BE49-F238E27FC236}">
                <a16:creationId xmlns:a16="http://schemas.microsoft.com/office/drawing/2014/main" id="{79A3CAFF-37FF-4485-B354-298FAD10FD6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088040C-B093-4647-BD93-CF42AB8B144B}"/>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BD8F7D5-17D7-407C-9A30-AF370A1FF98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7AAA4D6-E271-443B-8728-7984168DCF60}" type="slidenum">
              <a:t>70</a:t>
            </a:fld>
            <a:endParaRPr lang="fr-FR" dirty="0"/>
          </a:p>
        </p:txBody>
      </p:sp>
      <p:sp>
        <p:nvSpPr>
          <p:cNvPr id="2" name="Espace réservé de l'image des diapositives 1">
            <a:extLst>
              <a:ext uri="{FF2B5EF4-FFF2-40B4-BE49-F238E27FC236}">
                <a16:creationId xmlns:a16="http://schemas.microsoft.com/office/drawing/2014/main" id="{116FD6B9-9B04-44C8-9399-A979D95B9EE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42B6BEC-63B9-41A6-88E0-59EE66749EBB}"/>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A18CF61-FDF2-47C6-9400-4218011FD82D}"/>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FEDE2C5-8AB9-4941-B435-BBBA0986FD5D}" type="slidenum">
              <a:t>71</a:t>
            </a:fld>
            <a:endParaRPr lang="fr-FR" dirty="0"/>
          </a:p>
        </p:txBody>
      </p:sp>
      <p:sp>
        <p:nvSpPr>
          <p:cNvPr id="2" name="Espace réservé de l'image des diapositives 1">
            <a:extLst>
              <a:ext uri="{FF2B5EF4-FFF2-40B4-BE49-F238E27FC236}">
                <a16:creationId xmlns:a16="http://schemas.microsoft.com/office/drawing/2014/main" id="{68D1B0C2-5056-48D3-8ED5-B5F2B0A4C5A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DE1FD65-4962-4DA4-B659-2E29FD8DA867}"/>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2E58C7F9-B175-45A1-8596-994C77050AD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EAAD6C9-1AFD-47BE-89A6-157FC99D79E4}" type="slidenum">
              <a:t>72</a:t>
            </a:fld>
            <a:endParaRPr lang="fr-FR" dirty="0"/>
          </a:p>
        </p:txBody>
      </p:sp>
      <p:sp>
        <p:nvSpPr>
          <p:cNvPr id="2" name="Espace réservé de l'image des diapositives 1">
            <a:extLst>
              <a:ext uri="{FF2B5EF4-FFF2-40B4-BE49-F238E27FC236}">
                <a16:creationId xmlns:a16="http://schemas.microsoft.com/office/drawing/2014/main" id="{2ACADC5C-5733-441B-BD15-8289B1C774D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CC3F7CF-1704-41E9-A80F-C0AA9EFE26B0}"/>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966C0A7A-6537-4B54-91A8-8992ED58F4D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4F90958C-17FF-4AE4-B702-46A15D3489D9}" type="slidenum">
              <a:t>73</a:t>
            </a:fld>
            <a:endParaRPr lang="fr-FR" dirty="0"/>
          </a:p>
        </p:txBody>
      </p:sp>
      <p:sp>
        <p:nvSpPr>
          <p:cNvPr id="2" name="Espace réservé de l'image des diapositives 1">
            <a:extLst>
              <a:ext uri="{FF2B5EF4-FFF2-40B4-BE49-F238E27FC236}">
                <a16:creationId xmlns:a16="http://schemas.microsoft.com/office/drawing/2014/main" id="{F076F7AA-220A-46C7-9A3D-3654AC0E178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0F500D2-3819-4EC3-8779-29B4DC573412}"/>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95B0A5E8-E87C-420F-BACE-836885217D1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DA9881F-1017-423D-9570-E2209496EA1C}" type="slidenum">
              <a:t>74</a:t>
            </a:fld>
            <a:endParaRPr lang="fr-FR" dirty="0"/>
          </a:p>
        </p:txBody>
      </p:sp>
      <p:sp>
        <p:nvSpPr>
          <p:cNvPr id="2" name="Espace réservé de l'image des diapositives 1">
            <a:extLst>
              <a:ext uri="{FF2B5EF4-FFF2-40B4-BE49-F238E27FC236}">
                <a16:creationId xmlns:a16="http://schemas.microsoft.com/office/drawing/2014/main" id="{D491508D-AA97-40E0-81AB-C5814BD05EE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9056ECF-163F-4D81-A7A7-0F0D4CA7C14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3AFA2C07-9BFA-459A-BCEC-82A24E8A44C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A4C72AD-40F6-47BD-A42D-5F03E7E3BFEC}" type="slidenum">
              <a:t>75</a:t>
            </a:fld>
            <a:endParaRPr lang="fr-FR" dirty="0"/>
          </a:p>
        </p:txBody>
      </p:sp>
      <p:sp>
        <p:nvSpPr>
          <p:cNvPr id="2" name="Espace réservé de l'image des diapositives 1">
            <a:extLst>
              <a:ext uri="{FF2B5EF4-FFF2-40B4-BE49-F238E27FC236}">
                <a16:creationId xmlns:a16="http://schemas.microsoft.com/office/drawing/2014/main" id="{B965A947-C855-42D3-97EA-7A49B9F514A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A463A64-4605-472C-A92A-160B87B52499}"/>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4B8C3A3C-299A-4522-8E0F-6D6A8D8E5787}"/>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C8AC5551-7254-41C6-B054-87861BB83EF9}" type="slidenum">
              <a:t>76</a:t>
            </a:fld>
            <a:endParaRPr lang="fr-FR" dirty="0"/>
          </a:p>
        </p:txBody>
      </p:sp>
      <p:sp>
        <p:nvSpPr>
          <p:cNvPr id="2" name="Espace réservé de l'image des diapositives 1">
            <a:extLst>
              <a:ext uri="{FF2B5EF4-FFF2-40B4-BE49-F238E27FC236}">
                <a16:creationId xmlns:a16="http://schemas.microsoft.com/office/drawing/2014/main" id="{FD4ABA89-0CDF-4E51-B3DD-BD46BC6B6B33}"/>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256CB8F-3966-43D4-B58F-7C9B14A67F13}"/>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AC86A56-15D9-4601-88CD-3BE013F69B9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8D1D6C9-9F76-4992-8C47-4D4C54D461A7}" type="slidenum">
              <a:t>77</a:t>
            </a:fld>
            <a:endParaRPr lang="fr-FR" dirty="0"/>
          </a:p>
        </p:txBody>
      </p:sp>
      <p:sp>
        <p:nvSpPr>
          <p:cNvPr id="2" name="Espace réservé de l'image des diapositives 1">
            <a:extLst>
              <a:ext uri="{FF2B5EF4-FFF2-40B4-BE49-F238E27FC236}">
                <a16:creationId xmlns:a16="http://schemas.microsoft.com/office/drawing/2014/main" id="{6235C180-BFF1-431C-A552-8BB9847496B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E13CFA2-2C85-4A53-AADB-F252CB1718D0}"/>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D67F06C-A6FA-4E3E-93F4-B38E24E10F8E}"/>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7B072E4-C534-475E-8EF7-9017FC4A4D97}" type="slidenum">
              <a:t>78</a:t>
            </a:fld>
            <a:endParaRPr lang="fr-FR" dirty="0"/>
          </a:p>
        </p:txBody>
      </p:sp>
      <p:sp>
        <p:nvSpPr>
          <p:cNvPr id="2" name="Espace réservé de l'image des diapositives 1">
            <a:extLst>
              <a:ext uri="{FF2B5EF4-FFF2-40B4-BE49-F238E27FC236}">
                <a16:creationId xmlns:a16="http://schemas.microsoft.com/office/drawing/2014/main" id="{EF4D2A75-CCB2-489D-9984-8099782A9ED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BDFA194-6EB9-446B-942D-8FE7A690A02E}"/>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D4D101C-332D-46ED-85F5-F53744023F2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F2B403D6-D68B-44AE-A67B-808253909816}" type="slidenum">
              <a:t>79</a:t>
            </a:fld>
            <a:endParaRPr lang="fr-FR" dirty="0"/>
          </a:p>
        </p:txBody>
      </p:sp>
      <p:sp>
        <p:nvSpPr>
          <p:cNvPr id="2" name="Espace réservé de l'image des diapositives 1">
            <a:extLst>
              <a:ext uri="{FF2B5EF4-FFF2-40B4-BE49-F238E27FC236}">
                <a16:creationId xmlns:a16="http://schemas.microsoft.com/office/drawing/2014/main" id="{DED7EA6B-2F12-426F-BADC-3588BBCBA88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C9EDB5B-1204-4DDD-89D3-2D940310779F}"/>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9DD628F6-CDD5-4225-AD9B-6C7BAC5FAB8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53202F3-8FD6-4181-9C0C-717E7BE6A8BA}" type="slidenum">
              <a:t>8</a:t>
            </a:fld>
            <a:endParaRPr lang="fr-FR" dirty="0"/>
          </a:p>
        </p:txBody>
      </p:sp>
      <p:sp>
        <p:nvSpPr>
          <p:cNvPr id="2" name="Espace réservé de l'image des diapositives 1">
            <a:extLst>
              <a:ext uri="{FF2B5EF4-FFF2-40B4-BE49-F238E27FC236}">
                <a16:creationId xmlns:a16="http://schemas.microsoft.com/office/drawing/2014/main" id="{47E45BBC-05A5-4614-999D-4B29980FBB8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F2DE4F0-5D48-4D1B-BC47-CB4C1BD2003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D2C84D4-6445-4F0C-95AD-6F3F8B9A00CC}"/>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755E1616-E8E1-40FB-BAD3-7D1CB1AE6462}" type="slidenum">
              <a:t>80</a:t>
            </a:fld>
            <a:endParaRPr lang="fr-FR" dirty="0"/>
          </a:p>
        </p:txBody>
      </p:sp>
      <p:sp>
        <p:nvSpPr>
          <p:cNvPr id="2" name="Espace réservé de l'image des diapositives 1">
            <a:extLst>
              <a:ext uri="{FF2B5EF4-FFF2-40B4-BE49-F238E27FC236}">
                <a16:creationId xmlns:a16="http://schemas.microsoft.com/office/drawing/2014/main" id="{F26480A7-20F0-4BA9-A3EF-2C6D51E7EFC5}"/>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ED05255-1815-45B5-8719-89D151273C49}"/>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5BBE3F8F-8697-4573-9566-67D35322D692}"/>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4DCD6636-EC71-477E-9452-8FE5949C27EA}" type="slidenum">
              <a:t>81</a:t>
            </a:fld>
            <a:endParaRPr lang="fr-FR" dirty="0"/>
          </a:p>
        </p:txBody>
      </p:sp>
      <p:sp>
        <p:nvSpPr>
          <p:cNvPr id="2" name="Espace réservé de l'image des diapositives 1">
            <a:extLst>
              <a:ext uri="{FF2B5EF4-FFF2-40B4-BE49-F238E27FC236}">
                <a16:creationId xmlns:a16="http://schemas.microsoft.com/office/drawing/2014/main" id="{5698BB77-0642-4790-85B4-E73304C7D65F}"/>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253D180-62CE-4796-97AE-200BE898F0C2}"/>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FF4B0775-5703-46E8-AF15-6A3B9B83882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BD17A9D2-4EAA-4CBA-9A33-DE0BD47F88AD}" type="slidenum">
              <a:t>82</a:t>
            </a:fld>
            <a:endParaRPr lang="fr-FR" dirty="0"/>
          </a:p>
        </p:txBody>
      </p:sp>
      <p:sp>
        <p:nvSpPr>
          <p:cNvPr id="2" name="Espace réservé de l'image des diapositives 1">
            <a:extLst>
              <a:ext uri="{FF2B5EF4-FFF2-40B4-BE49-F238E27FC236}">
                <a16:creationId xmlns:a16="http://schemas.microsoft.com/office/drawing/2014/main" id="{F64A5A74-AB9D-4FBA-B8E3-B6775EF10081}"/>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1825994-2904-4C71-9F1E-987FA0DF61B4}"/>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A093615-F36F-4E1D-B6BA-5AE50ABA3904}"/>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8EA73B07-A4BC-451C-AFC1-447387C01D7A}" type="slidenum">
              <a:t>83</a:t>
            </a:fld>
            <a:endParaRPr lang="fr-FR" dirty="0"/>
          </a:p>
        </p:txBody>
      </p:sp>
      <p:sp>
        <p:nvSpPr>
          <p:cNvPr id="2" name="Espace réservé de l'image des diapositives 1">
            <a:extLst>
              <a:ext uri="{FF2B5EF4-FFF2-40B4-BE49-F238E27FC236}">
                <a16:creationId xmlns:a16="http://schemas.microsoft.com/office/drawing/2014/main" id="{87F590B7-7E8C-4F8C-A819-6B3C2C97CF68}"/>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E36F7E4-6BB5-4F5F-8F21-25BB732AB367}"/>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DFC88D74-3660-4C67-8026-D9A1C93791E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36D088B-BC59-41DD-9705-A2399A6F7922}" type="slidenum">
              <a:t>84</a:t>
            </a:fld>
            <a:endParaRPr lang="fr-FR" dirty="0"/>
          </a:p>
        </p:txBody>
      </p:sp>
      <p:sp>
        <p:nvSpPr>
          <p:cNvPr id="2" name="Espace réservé de l'image des diapositives 1">
            <a:extLst>
              <a:ext uri="{FF2B5EF4-FFF2-40B4-BE49-F238E27FC236}">
                <a16:creationId xmlns:a16="http://schemas.microsoft.com/office/drawing/2014/main" id="{E72F8345-DD8E-421A-A250-E0383CBA72C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A2F914B-1767-4779-AB03-1FF501606B6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7A0188B-9934-44FB-BA55-0DE71605F748}"/>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0ED539EF-3512-4040-ABB8-CCE5ED9B1D6B}" type="slidenum">
              <a:t>85</a:t>
            </a:fld>
            <a:endParaRPr lang="fr-FR" dirty="0"/>
          </a:p>
        </p:txBody>
      </p:sp>
      <p:sp>
        <p:nvSpPr>
          <p:cNvPr id="2" name="Espace réservé de l'image des diapositives 1">
            <a:extLst>
              <a:ext uri="{FF2B5EF4-FFF2-40B4-BE49-F238E27FC236}">
                <a16:creationId xmlns:a16="http://schemas.microsoft.com/office/drawing/2014/main" id="{309C9062-6CD5-4407-855B-2D9EC0620D22}"/>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52A16AB-A57F-44AD-B889-4ABDD187611A}"/>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E2B4C25-2CF8-4A6A-BC6D-E80518CD2F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55511D34-5D7E-4C0E-A781-9D0F0910FEA4}" type="slidenum">
              <a:t>86</a:t>
            </a:fld>
            <a:endParaRPr lang="fr-FR" dirty="0"/>
          </a:p>
        </p:txBody>
      </p:sp>
      <p:sp>
        <p:nvSpPr>
          <p:cNvPr id="2" name="Espace réservé de l'image des diapositives 1">
            <a:extLst>
              <a:ext uri="{FF2B5EF4-FFF2-40B4-BE49-F238E27FC236}">
                <a16:creationId xmlns:a16="http://schemas.microsoft.com/office/drawing/2014/main" id="{470801A7-F8EA-45FD-893B-4B5D6EA8038B}"/>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C451A07-A979-41C5-8334-BA0B4D29B909}"/>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8D4769E2-CB14-497F-BD6C-8B72C4EA80E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AE79E2EE-5E0A-4DC5-BA25-F838D8003FE6}" type="slidenum">
              <a:t>87</a:t>
            </a:fld>
            <a:endParaRPr lang="fr-FR" dirty="0"/>
          </a:p>
        </p:txBody>
      </p:sp>
      <p:sp>
        <p:nvSpPr>
          <p:cNvPr id="2" name="Espace réservé de l'image des diapositives 1">
            <a:extLst>
              <a:ext uri="{FF2B5EF4-FFF2-40B4-BE49-F238E27FC236}">
                <a16:creationId xmlns:a16="http://schemas.microsoft.com/office/drawing/2014/main" id="{501EB25C-7E00-4ABF-B7FD-E356ACA6FB90}"/>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87F0A70-BD36-4B9A-B83E-62D197A95F7F}"/>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0D4E5DE-2A5F-4A9A-B7F2-7AF8ABB70F8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0928D5F-7179-41A4-A28E-359B158D48C2}" type="slidenum">
              <a:t>88</a:t>
            </a:fld>
            <a:endParaRPr lang="fr-FR" dirty="0"/>
          </a:p>
        </p:txBody>
      </p:sp>
      <p:sp>
        <p:nvSpPr>
          <p:cNvPr id="2" name="Espace réservé de l'image des diapositives 1">
            <a:extLst>
              <a:ext uri="{FF2B5EF4-FFF2-40B4-BE49-F238E27FC236}">
                <a16:creationId xmlns:a16="http://schemas.microsoft.com/office/drawing/2014/main" id="{108BA927-22FE-48A5-BF6E-27FF6BF7A5C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FC7DEC1-D85F-4060-AF65-46FFFA9D7B9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0D4E5DE-2A5F-4A9A-B7F2-7AF8ABB70F8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0928D5F-7179-41A4-A28E-359B158D48C2}" type="slidenum">
              <a:t>89</a:t>
            </a:fld>
            <a:endParaRPr lang="fr-FR" dirty="0"/>
          </a:p>
        </p:txBody>
      </p:sp>
      <p:sp>
        <p:nvSpPr>
          <p:cNvPr id="2" name="Espace réservé de l'image des diapositives 1">
            <a:extLst>
              <a:ext uri="{FF2B5EF4-FFF2-40B4-BE49-F238E27FC236}">
                <a16:creationId xmlns:a16="http://schemas.microsoft.com/office/drawing/2014/main" id="{108BA927-22FE-48A5-BF6E-27FF6BF7A5C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FC7DEC1-D85F-4060-AF65-46FFFA9D7B9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223579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6619FD1E-E5D1-48BB-8FF9-620BCFD628A1}"/>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E62605E1-0C95-4BEA-82CB-BFD79CEC41F2}" type="slidenum">
              <a:t>9</a:t>
            </a:fld>
            <a:endParaRPr lang="fr-FR" dirty="0"/>
          </a:p>
        </p:txBody>
      </p:sp>
      <p:sp>
        <p:nvSpPr>
          <p:cNvPr id="2" name="Espace réservé de l'image des diapositives 1">
            <a:extLst>
              <a:ext uri="{FF2B5EF4-FFF2-40B4-BE49-F238E27FC236}">
                <a16:creationId xmlns:a16="http://schemas.microsoft.com/office/drawing/2014/main" id="{4575FD89-53DC-48DB-8712-700FA320AD3A}"/>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F8C45C4-57C1-47B1-A293-8B7ECB2607D3}"/>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10D4E5DE-2A5F-4A9A-B7F2-7AF8ABB70F80}"/>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60928D5F-7179-41A4-A28E-359B158D48C2}" type="slidenum">
              <a:t>90</a:t>
            </a:fld>
            <a:endParaRPr lang="fr-FR" dirty="0"/>
          </a:p>
        </p:txBody>
      </p:sp>
      <p:sp>
        <p:nvSpPr>
          <p:cNvPr id="2" name="Espace réservé de l'image des diapositives 1">
            <a:extLst>
              <a:ext uri="{FF2B5EF4-FFF2-40B4-BE49-F238E27FC236}">
                <a16:creationId xmlns:a16="http://schemas.microsoft.com/office/drawing/2014/main" id="{108BA927-22FE-48A5-BF6E-27FF6BF7A5C6}"/>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FC7DEC1-D85F-4060-AF65-46FFFA9D7B9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12789913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588EA62-D7FA-4CA7-9DC4-85C1EB9B33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DFF2342-3142-4E4B-98EE-7EDF9CAF86FA}" type="slidenum">
              <a:t>91</a:t>
            </a:fld>
            <a:endParaRPr lang="fr-FR" dirty="0"/>
          </a:p>
        </p:txBody>
      </p:sp>
      <p:sp>
        <p:nvSpPr>
          <p:cNvPr id="2" name="Espace réservé de l'image des diapositives 1">
            <a:extLst>
              <a:ext uri="{FF2B5EF4-FFF2-40B4-BE49-F238E27FC236}">
                <a16:creationId xmlns:a16="http://schemas.microsoft.com/office/drawing/2014/main" id="{5A3E463B-27E4-44AB-BB3C-B3E296735E6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420C606-FACC-4E40-87CD-7D68CCCAAF2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588EA62-D7FA-4CA7-9DC4-85C1EB9B33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DFF2342-3142-4E4B-98EE-7EDF9CAF86FA}" type="slidenum">
              <a:t>92</a:t>
            </a:fld>
            <a:endParaRPr lang="fr-FR" dirty="0"/>
          </a:p>
        </p:txBody>
      </p:sp>
      <p:sp>
        <p:nvSpPr>
          <p:cNvPr id="2" name="Espace réservé de l'image des diapositives 1">
            <a:extLst>
              <a:ext uri="{FF2B5EF4-FFF2-40B4-BE49-F238E27FC236}">
                <a16:creationId xmlns:a16="http://schemas.microsoft.com/office/drawing/2014/main" id="{5A3E463B-27E4-44AB-BB3C-B3E296735E6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420C606-FACC-4E40-87CD-7D68CCCAAF2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3074535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588EA62-D7FA-4CA7-9DC4-85C1EB9B33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DFF2342-3142-4E4B-98EE-7EDF9CAF86FA}" type="slidenum">
              <a:t>93</a:t>
            </a:fld>
            <a:endParaRPr lang="fr-FR" dirty="0"/>
          </a:p>
        </p:txBody>
      </p:sp>
      <p:sp>
        <p:nvSpPr>
          <p:cNvPr id="2" name="Espace réservé de l'image des diapositives 1">
            <a:extLst>
              <a:ext uri="{FF2B5EF4-FFF2-40B4-BE49-F238E27FC236}">
                <a16:creationId xmlns:a16="http://schemas.microsoft.com/office/drawing/2014/main" id="{5A3E463B-27E4-44AB-BB3C-B3E296735E6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420C606-FACC-4E40-87CD-7D68CCCAAF2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27931517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A588EA62-D7FA-4CA7-9DC4-85C1EB9B3395}"/>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2DFF2342-3142-4E4B-98EE-7EDF9CAF86FA}" type="slidenum">
              <a:t>94</a:t>
            </a:fld>
            <a:endParaRPr lang="fr-FR" dirty="0"/>
          </a:p>
        </p:txBody>
      </p:sp>
      <p:sp>
        <p:nvSpPr>
          <p:cNvPr id="2" name="Espace réservé de l'image des diapositives 1">
            <a:extLst>
              <a:ext uri="{FF2B5EF4-FFF2-40B4-BE49-F238E27FC236}">
                <a16:creationId xmlns:a16="http://schemas.microsoft.com/office/drawing/2014/main" id="{5A3E463B-27E4-44AB-BB3C-B3E296735E67}"/>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420C606-FACC-4E40-87CD-7D68CCCAAF28}"/>
              </a:ext>
            </a:extLst>
          </p:cNvPr>
          <p:cNvSpPr txBox="1">
            <a:spLocks noGrp="1"/>
          </p:cNvSpPr>
          <p:nvPr>
            <p:ph type="body" sz="quarter" idx="1"/>
          </p:nvPr>
        </p:nvSpPr>
        <p:spPr>
          <a:xfrm>
            <a:off x="688682" y="4563676"/>
            <a:ext cx="5513837" cy="4322951"/>
          </a:xfrm>
        </p:spPr>
        <p:txBody>
          <a:bodyPr anchor="ctr" anchorCtr="0"/>
          <a:lstStyle/>
          <a:p>
            <a:endParaRPr lang="fr-FR" dirty="0"/>
          </a:p>
        </p:txBody>
      </p:sp>
    </p:spTree>
    <p:extLst>
      <p:ext uri="{BB962C8B-B14F-4D97-AF65-F5344CB8AC3E}">
        <p14:creationId xmlns:p14="http://schemas.microsoft.com/office/powerpoint/2010/main" val="14556086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95</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7581347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96</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96</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2776701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97</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97</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4810537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1">
            <a:extLst>
              <a:ext uri="{FF2B5EF4-FFF2-40B4-BE49-F238E27FC236}">
                <a16:creationId xmlns:a16="http://schemas.microsoft.com/office/drawing/2014/main" id="{B85BDA65-8DBC-49CC-8F00-C775F0B3707A}"/>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CEDDB82-F792-4D71-8196-1D18B4731A42}" type="slidenum">
              <a:t>98</a:t>
            </a:fld>
            <a:endParaRPr lang="fr-FR" dirty="0"/>
          </a:p>
        </p:txBody>
      </p:sp>
      <p:sp>
        <p:nvSpPr>
          <p:cNvPr id="2" name="Espace réservé de l'image des diapositives 1">
            <a:extLst>
              <a:ext uri="{FF2B5EF4-FFF2-40B4-BE49-F238E27FC236}">
                <a16:creationId xmlns:a16="http://schemas.microsoft.com/office/drawing/2014/main" id="{05EE1739-81A3-4AEF-99D3-679265BAED5E}"/>
              </a:ext>
            </a:extLst>
          </p:cNvPr>
          <p:cNvSpPr>
            <a:spLocks noGrp="1" noRot="1" noChangeAspect="1" noResize="1"/>
          </p:cNvSpPr>
          <p:nvPr>
            <p:ph type="sldImg"/>
          </p:nvPr>
        </p:nvSpPr>
        <p:spPr>
          <a:xfrm>
            <a:off x="1044575" y="720725"/>
            <a:ext cx="4802188" cy="36020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2BC3F2-B434-4FA7-960A-49F5BDE8C890}"/>
              </a:ext>
            </a:extLst>
          </p:cNvPr>
          <p:cNvSpPr txBox="1">
            <a:spLocks noGrp="1"/>
          </p:cNvSpPr>
          <p:nvPr>
            <p:ph type="body" sz="quarter" idx="1"/>
          </p:nvPr>
        </p:nvSpPr>
        <p:spPr>
          <a:xfrm>
            <a:off x="688682" y="4563676"/>
            <a:ext cx="5513837" cy="4322951"/>
          </a:xfrm>
        </p:spPr>
        <p:txBody>
          <a:bodyPr anchor="ctr" anchorCtr="0"/>
          <a:lstStyle/>
          <a:p>
            <a:endParaRPr lang="fr-FR" kern="1200" dirty="0"/>
          </a:p>
        </p:txBody>
      </p:sp>
    </p:spTree>
    <p:extLst>
      <p:ext uri="{BB962C8B-B14F-4D97-AF65-F5344CB8AC3E}">
        <p14:creationId xmlns:p14="http://schemas.microsoft.com/office/powerpoint/2010/main" val="27433087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1">
            <a:extLst>
              <a:ext uri="{FF2B5EF4-FFF2-40B4-BE49-F238E27FC236}">
                <a16:creationId xmlns:a16="http://schemas.microsoft.com/office/drawing/2014/main" id="{6167EC58-3776-4E6C-90D7-6C4FBC06D346}"/>
              </a:ext>
            </a:extLst>
          </p:cNvPr>
          <p:cNvSpPr txBox="1">
            <a:spLocks noGrp="1"/>
          </p:cNvSpPr>
          <p:nvPr>
            <p:ph type="sldNum" sz="quarter" idx="5"/>
          </p:nvPr>
        </p:nvSpPr>
        <p:spPr>
          <a:ln/>
        </p:spPr>
        <p:txBody>
          <a:bodyPr vert="horz" wrap="square" lIns="90000" tIns="46800" rIns="90000" bIns="46800" anchor="b" anchorCtr="0" compatLnSpc="1">
            <a:noAutofit/>
          </a:bodyPr>
          <a:lstStyle/>
          <a:p>
            <a:pPr lvl="0"/>
            <a:fld id="{DBF9CE6F-E1C2-472D-A0F4-2EAB6E2EE1E0}" type="slidenum">
              <a:t>99</a:t>
            </a:fld>
            <a:endParaRPr lang="fr-FR" dirty="0"/>
          </a:p>
        </p:txBody>
      </p:sp>
      <p:sp>
        <p:nvSpPr>
          <p:cNvPr id="2" name="Forme libre : forme 1">
            <a:extLst>
              <a:ext uri="{FF2B5EF4-FFF2-40B4-BE49-F238E27FC236}">
                <a16:creationId xmlns:a16="http://schemas.microsoft.com/office/drawing/2014/main" id="{B53BE001-0469-4843-8803-B196228B9BF5}"/>
              </a:ext>
            </a:extLst>
          </p:cNvPr>
          <p:cNvSpPr/>
          <p:nvPr/>
        </p:nvSpPr>
        <p:spPr>
          <a:xfrm>
            <a:off x="3939759" y="9143726"/>
            <a:ext cx="2935384" cy="4424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C62121-11B6-4D93-A4BF-A2033EA7F4E6}" type="slidenum">
              <a:t>99</a:t>
            </a:fld>
            <a:endParaRPr lang="fr-FR" sz="12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Espace réservé de l'image des diapositives 2">
            <a:extLst>
              <a:ext uri="{FF2B5EF4-FFF2-40B4-BE49-F238E27FC236}">
                <a16:creationId xmlns:a16="http://schemas.microsoft.com/office/drawing/2014/main" id="{6DF505ED-CA4D-45F3-A36D-C4035545FB1B}"/>
              </a:ext>
            </a:extLst>
          </p:cNvPr>
          <p:cNvSpPr>
            <a:spLocks noGrp="1" noRot="1" noChangeAspect="1" noResize="1"/>
          </p:cNvSpPr>
          <p:nvPr>
            <p:ph type="sldImg"/>
          </p:nvPr>
        </p:nvSpPr>
        <p:spPr>
          <a:xfrm>
            <a:off x="1022350" y="736600"/>
            <a:ext cx="4821238" cy="3614738"/>
          </a:xfrm>
          <a:solidFill>
            <a:schemeClr val="accent1"/>
          </a:solidFill>
          <a:ln w="25400">
            <a:solidFill>
              <a:schemeClr val="accent1">
                <a:shade val="50000"/>
              </a:schemeClr>
            </a:solidFill>
            <a:prstDash val="solid"/>
          </a:ln>
        </p:spPr>
      </p:sp>
      <p:sp>
        <p:nvSpPr>
          <p:cNvPr id="4" name="Espace réservé des notes 3">
            <a:extLst>
              <a:ext uri="{FF2B5EF4-FFF2-40B4-BE49-F238E27FC236}">
                <a16:creationId xmlns:a16="http://schemas.microsoft.com/office/drawing/2014/main" id="{BECA747D-1DBC-41D6-92A8-EED9DE4C5A20}"/>
              </a:ext>
            </a:extLst>
          </p:cNvPr>
          <p:cNvSpPr txBox="1">
            <a:spLocks noGrp="1"/>
          </p:cNvSpPr>
          <p:nvPr>
            <p:ph type="body" sz="quarter" idx="1"/>
          </p:nvPr>
        </p:nvSpPr>
        <p:spPr>
          <a:xfrm>
            <a:off x="928462" y="4569946"/>
            <a:ext cx="5019680" cy="4353608"/>
          </a:xfrm>
        </p:spPr>
        <p:txBody>
          <a:bodyPr anchor="ctr" anchorCtr="0"/>
          <a:lstStyle/>
          <a:p>
            <a:endParaRPr lang="fr-FR" dirty="0"/>
          </a:p>
        </p:txBody>
      </p:sp>
    </p:spTree>
    <p:extLst>
      <p:ext uri="{BB962C8B-B14F-4D97-AF65-F5344CB8AC3E}">
        <p14:creationId xmlns:p14="http://schemas.microsoft.com/office/powerpoint/2010/main" val="398830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2C755-410E-42BA-928D-4ACADEB1F8E8}"/>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D848373-9E93-4460-AEE0-9659B11BCC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B763042-8869-4F4A-AF99-549B7BC8396F}"/>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3AFB4F12-A5FD-4A23-B965-48879A66E900}"/>
              </a:ext>
            </a:extLst>
          </p:cNvPr>
          <p:cNvSpPr>
            <a:spLocks noGrp="1"/>
          </p:cNvSpPr>
          <p:nvPr>
            <p:ph type="sldNum" sz="quarter" idx="11"/>
          </p:nvPr>
        </p:nvSpPr>
        <p:spPr/>
        <p:txBody>
          <a:bodyPr/>
          <a:lstStyle/>
          <a:p>
            <a:pPr lvl="0"/>
            <a:fld id="{063F3FDD-B28E-4C98-A512-AD1B94458176}" type="slidenum">
              <a:t>‹N°›</a:t>
            </a:fld>
            <a:endParaRPr lang="fr-FR" dirty="0"/>
          </a:p>
        </p:txBody>
      </p:sp>
    </p:spTree>
    <p:extLst>
      <p:ext uri="{BB962C8B-B14F-4D97-AF65-F5344CB8AC3E}">
        <p14:creationId xmlns:p14="http://schemas.microsoft.com/office/powerpoint/2010/main" val="2726199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C822D-41D6-48BF-ADEF-EFA1C5646D1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C8EF70F-8995-4806-B215-C2B2F72EF6B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B8B18E-52DD-447C-9C6F-CF922259B7D8}"/>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5C9C28F4-01D0-4C30-A705-5B03460EC569}"/>
              </a:ext>
            </a:extLst>
          </p:cNvPr>
          <p:cNvSpPr>
            <a:spLocks noGrp="1"/>
          </p:cNvSpPr>
          <p:nvPr>
            <p:ph type="sldNum" sz="quarter" idx="11"/>
          </p:nvPr>
        </p:nvSpPr>
        <p:spPr/>
        <p:txBody>
          <a:bodyPr/>
          <a:lstStyle/>
          <a:p>
            <a:pPr lvl="0"/>
            <a:fld id="{D83C5152-BBB7-4F4F-B9A0-5B5EE0F1B410}" type="slidenum">
              <a:t>‹N°›</a:t>
            </a:fld>
            <a:endParaRPr lang="fr-FR" dirty="0"/>
          </a:p>
        </p:txBody>
      </p:sp>
    </p:spTree>
    <p:extLst>
      <p:ext uri="{BB962C8B-B14F-4D97-AF65-F5344CB8AC3E}">
        <p14:creationId xmlns:p14="http://schemas.microsoft.com/office/powerpoint/2010/main" val="329863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16AB7CA-2BB2-4374-872E-E83028FB2634}"/>
              </a:ext>
            </a:extLst>
          </p:cNvPr>
          <p:cNvSpPr>
            <a:spLocks noGrp="1"/>
          </p:cNvSpPr>
          <p:nvPr>
            <p:ph type="title" orient="vert"/>
          </p:nvPr>
        </p:nvSpPr>
        <p:spPr>
          <a:xfrm>
            <a:off x="6624638" y="274638"/>
            <a:ext cx="2055812" cy="584517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86EACC1-ECE3-4AB0-BEBC-E7752D0E8D19}"/>
              </a:ext>
            </a:extLst>
          </p:cNvPr>
          <p:cNvSpPr>
            <a:spLocks noGrp="1"/>
          </p:cNvSpPr>
          <p:nvPr>
            <p:ph type="body" orient="vert" idx="1"/>
          </p:nvPr>
        </p:nvSpPr>
        <p:spPr>
          <a:xfrm>
            <a:off x="457200" y="274638"/>
            <a:ext cx="6015038" cy="58451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65DD04-947E-4194-9098-7AF4B7F64D19}"/>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E065C170-14B7-460F-B687-0D3A050D7897}"/>
              </a:ext>
            </a:extLst>
          </p:cNvPr>
          <p:cNvSpPr>
            <a:spLocks noGrp="1"/>
          </p:cNvSpPr>
          <p:nvPr>
            <p:ph type="sldNum" sz="quarter" idx="11"/>
          </p:nvPr>
        </p:nvSpPr>
        <p:spPr/>
        <p:txBody>
          <a:bodyPr/>
          <a:lstStyle/>
          <a:p>
            <a:pPr lvl="0"/>
            <a:fld id="{C46D856E-6796-4B45-ADA0-2D6687557B99}" type="slidenum">
              <a:t>‹N°›</a:t>
            </a:fld>
            <a:endParaRPr lang="fr-FR" dirty="0"/>
          </a:p>
        </p:txBody>
      </p:sp>
    </p:spTree>
    <p:extLst>
      <p:ext uri="{BB962C8B-B14F-4D97-AF65-F5344CB8AC3E}">
        <p14:creationId xmlns:p14="http://schemas.microsoft.com/office/powerpoint/2010/main" val="43035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16161-B06C-46BA-BB36-74CC7CD72441}"/>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E21CAFA-ACEC-40C7-846E-BA3494E873C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u numéro de diapositive 3">
            <a:extLst>
              <a:ext uri="{FF2B5EF4-FFF2-40B4-BE49-F238E27FC236}">
                <a16:creationId xmlns:a16="http://schemas.microsoft.com/office/drawing/2014/main" id="{89F0157C-F103-41B2-A0E9-082642A645C4}"/>
              </a:ext>
            </a:extLst>
          </p:cNvPr>
          <p:cNvSpPr>
            <a:spLocks noGrp="1"/>
          </p:cNvSpPr>
          <p:nvPr>
            <p:ph type="sldNum" sz="quarter" idx="10"/>
          </p:nvPr>
        </p:nvSpPr>
        <p:spPr/>
        <p:txBody>
          <a:bodyPr/>
          <a:lstStyle/>
          <a:p>
            <a:pPr lvl="0"/>
            <a:fld id="{7EC0B056-2444-4C96-A650-03F44B14551E}" type="slidenum">
              <a:t>‹N°›</a:t>
            </a:fld>
            <a:endParaRPr lang="fr-FR" dirty="0"/>
          </a:p>
        </p:txBody>
      </p:sp>
    </p:spTree>
    <p:extLst>
      <p:ext uri="{BB962C8B-B14F-4D97-AF65-F5344CB8AC3E}">
        <p14:creationId xmlns:p14="http://schemas.microsoft.com/office/powerpoint/2010/main" val="2569435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FA7A1B-1DBC-438D-9738-7EBCE548917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70B6D65-A50C-4D21-A609-C5C03851EA52}"/>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D4948D22-2525-4DAD-A70D-0537B4D3CBDD}"/>
              </a:ext>
            </a:extLst>
          </p:cNvPr>
          <p:cNvSpPr>
            <a:spLocks noGrp="1"/>
          </p:cNvSpPr>
          <p:nvPr>
            <p:ph type="sldNum" sz="quarter" idx="10"/>
          </p:nvPr>
        </p:nvSpPr>
        <p:spPr/>
        <p:txBody>
          <a:bodyPr/>
          <a:lstStyle/>
          <a:p>
            <a:pPr lvl="0"/>
            <a:fld id="{6EB9C8F2-78D6-4CCC-A914-DB98BD0959E2}" type="slidenum">
              <a:t>‹N°›</a:t>
            </a:fld>
            <a:endParaRPr lang="fr-FR" dirty="0"/>
          </a:p>
        </p:txBody>
      </p:sp>
    </p:spTree>
    <p:extLst>
      <p:ext uri="{BB962C8B-B14F-4D97-AF65-F5344CB8AC3E}">
        <p14:creationId xmlns:p14="http://schemas.microsoft.com/office/powerpoint/2010/main" val="1916092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1C7782-70C2-48A6-95F3-1041B7AF5128}"/>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5A571F5-D8C9-4316-84FA-9C4D04ED835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u numéro de diapositive 3">
            <a:extLst>
              <a:ext uri="{FF2B5EF4-FFF2-40B4-BE49-F238E27FC236}">
                <a16:creationId xmlns:a16="http://schemas.microsoft.com/office/drawing/2014/main" id="{BD61B413-790A-4845-BBCF-22E6B5580A91}"/>
              </a:ext>
            </a:extLst>
          </p:cNvPr>
          <p:cNvSpPr>
            <a:spLocks noGrp="1"/>
          </p:cNvSpPr>
          <p:nvPr>
            <p:ph type="sldNum" sz="quarter" idx="10"/>
          </p:nvPr>
        </p:nvSpPr>
        <p:spPr/>
        <p:txBody>
          <a:bodyPr/>
          <a:lstStyle/>
          <a:p>
            <a:pPr lvl="0"/>
            <a:fld id="{48C88B49-4CD5-44E6-BE17-82CD1375E5B4}" type="slidenum">
              <a:t>‹N°›</a:t>
            </a:fld>
            <a:endParaRPr lang="fr-FR" dirty="0"/>
          </a:p>
        </p:txBody>
      </p:sp>
    </p:spTree>
    <p:extLst>
      <p:ext uri="{BB962C8B-B14F-4D97-AF65-F5344CB8AC3E}">
        <p14:creationId xmlns:p14="http://schemas.microsoft.com/office/powerpoint/2010/main" val="3188734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26B4A-C3DD-46AC-AB04-3A282C86A7B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ED039C2-5999-43FC-9E7F-9FB6761CB9EE}"/>
              </a:ext>
            </a:extLst>
          </p:cNvPr>
          <p:cNvSpPr>
            <a:spLocks noGrp="1"/>
          </p:cNvSpPr>
          <p:nvPr>
            <p:ph sz="half" idx="1"/>
          </p:nvPr>
        </p:nvSpPr>
        <p:spPr>
          <a:xfrm>
            <a:off x="457200" y="1600200"/>
            <a:ext cx="4035425" cy="45196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10CEF23-9577-4269-8CF7-544E8F567C7E}"/>
              </a:ext>
            </a:extLst>
          </p:cNvPr>
          <p:cNvSpPr>
            <a:spLocks noGrp="1"/>
          </p:cNvSpPr>
          <p:nvPr>
            <p:ph sz="half" idx="2"/>
          </p:nvPr>
        </p:nvSpPr>
        <p:spPr>
          <a:xfrm>
            <a:off x="4645025" y="1600200"/>
            <a:ext cx="4035425" cy="45196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a:extLst>
              <a:ext uri="{FF2B5EF4-FFF2-40B4-BE49-F238E27FC236}">
                <a16:creationId xmlns:a16="http://schemas.microsoft.com/office/drawing/2014/main" id="{4331095E-03EE-4653-8AE4-BAADEA276EAF}"/>
              </a:ext>
            </a:extLst>
          </p:cNvPr>
          <p:cNvSpPr>
            <a:spLocks noGrp="1"/>
          </p:cNvSpPr>
          <p:nvPr>
            <p:ph type="sldNum" sz="quarter" idx="10"/>
          </p:nvPr>
        </p:nvSpPr>
        <p:spPr/>
        <p:txBody>
          <a:bodyPr/>
          <a:lstStyle/>
          <a:p>
            <a:pPr lvl="0"/>
            <a:fld id="{12D8C7FD-29EA-424C-8030-A9DB5B8E965C}" type="slidenum">
              <a:t>‹N°›</a:t>
            </a:fld>
            <a:endParaRPr lang="fr-FR" dirty="0"/>
          </a:p>
        </p:txBody>
      </p:sp>
    </p:spTree>
    <p:extLst>
      <p:ext uri="{BB962C8B-B14F-4D97-AF65-F5344CB8AC3E}">
        <p14:creationId xmlns:p14="http://schemas.microsoft.com/office/powerpoint/2010/main" val="3225216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A0B03-D65D-4DE5-89FF-6CF3C24BA258}"/>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ED67EB1-DDAC-4E3A-A749-F7CF9C9212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822F1253-B4EA-44D0-8844-E9E7D6B4745D}"/>
              </a:ext>
            </a:extLst>
          </p:cNvPr>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40CF393-4B48-456D-806C-1AF086CB6E9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ACBE01A7-1B2D-4CCA-B540-BF2504F36EA8}"/>
              </a:ext>
            </a:extLst>
          </p:cNvPr>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6770D56C-45E1-4CF7-8BD5-503C428BEBED}"/>
              </a:ext>
            </a:extLst>
          </p:cNvPr>
          <p:cNvSpPr>
            <a:spLocks noGrp="1"/>
          </p:cNvSpPr>
          <p:nvPr>
            <p:ph type="sldNum" sz="quarter" idx="10"/>
          </p:nvPr>
        </p:nvSpPr>
        <p:spPr/>
        <p:txBody>
          <a:bodyPr/>
          <a:lstStyle/>
          <a:p>
            <a:pPr lvl="0"/>
            <a:fld id="{75D9B5BA-E6B1-4C93-BC44-222C8257A791}" type="slidenum">
              <a:t>‹N°›</a:t>
            </a:fld>
            <a:endParaRPr lang="fr-FR" dirty="0"/>
          </a:p>
        </p:txBody>
      </p:sp>
    </p:spTree>
    <p:extLst>
      <p:ext uri="{BB962C8B-B14F-4D97-AF65-F5344CB8AC3E}">
        <p14:creationId xmlns:p14="http://schemas.microsoft.com/office/powerpoint/2010/main" val="175669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0DEC8-5D0E-4394-9B78-E9586CE3A146}"/>
              </a:ext>
            </a:extLst>
          </p:cNvPr>
          <p:cNvSpPr>
            <a:spLocks noGrp="1"/>
          </p:cNvSpPr>
          <p:nvPr>
            <p:ph type="title"/>
          </p:nvPr>
        </p:nvSpPr>
        <p:spPr/>
        <p:txBody>
          <a:bodyPr/>
          <a:lstStyle/>
          <a:p>
            <a:r>
              <a:rPr lang="fr-FR"/>
              <a:t>Modifiez le style du titre</a:t>
            </a:r>
          </a:p>
        </p:txBody>
      </p:sp>
      <p:sp>
        <p:nvSpPr>
          <p:cNvPr id="3" name="Espace réservé du numéro de diapositive 2">
            <a:extLst>
              <a:ext uri="{FF2B5EF4-FFF2-40B4-BE49-F238E27FC236}">
                <a16:creationId xmlns:a16="http://schemas.microsoft.com/office/drawing/2014/main" id="{E3EB168A-9FBB-4475-847F-3D8851FBE3BF}"/>
              </a:ext>
            </a:extLst>
          </p:cNvPr>
          <p:cNvSpPr>
            <a:spLocks noGrp="1"/>
          </p:cNvSpPr>
          <p:nvPr>
            <p:ph type="sldNum" sz="quarter" idx="10"/>
          </p:nvPr>
        </p:nvSpPr>
        <p:spPr/>
        <p:txBody>
          <a:bodyPr/>
          <a:lstStyle/>
          <a:p>
            <a:pPr lvl="0"/>
            <a:fld id="{EA8BCA38-BD74-435A-9E31-62421263AA37}" type="slidenum">
              <a:t>‹N°›</a:t>
            </a:fld>
            <a:endParaRPr lang="fr-FR" dirty="0"/>
          </a:p>
        </p:txBody>
      </p:sp>
    </p:spTree>
    <p:extLst>
      <p:ext uri="{BB962C8B-B14F-4D97-AF65-F5344CB8AC3E}">
        <p14:creationId xmlns:p14="http://schemas.microsoft.com/office/powerpoint/2010/main" val="2099846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641CBB3-5FDC-4E2B-8771-5E41AB26B5D5}"/>
              </a:ext>
            </a:extLst>
          </p:cNvPr>
          <p:cNvSpPr>
            <a:spLocks noGrp="1"/>
          </p:cNvSpPr>
          <p:nvPr>
            <p:ph type="sldNum" sz="quarter" idx="10"/>
          </p:nvPr>
        </p:nvSpPr>
        <p:spPr/>
        <p:txBody>
          <a:bodyPr/>
          <a:lstStyle/>
          <a:p>
            <a:pPr lvl="0"/>
            <a:fld id="{C125D15E-22B1-43F2-BB49-1CB08C31003A}" type="slidenum">
              <a:t>‹N°›</a:t>
            </a:fld>
            <a:endParaRPr lang="fr-FR" dirty="0"/>
          </a:p>
        </p:txBody>
      </p:sp>
    </p:spTree>
    <p:extLst>
      <p:ext uri="{BB962C8B-B14F-4D97-AF65-F5344CB8AC3E}">
        <p14:creationId xmlns:p14="http://schemas.microsoft.com/office/powerpoint/2010/main" val="372445784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5185F-66A4-4A6E-B13C-C1222234A22C}"/>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3DFA69B-78AA-457A-A172-7B1F647339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16B7181-95D3-4817-A517-3E198022C93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u numéro de diapositive 4">
            <a:extLst>
              <a:ext uri="{FF2B5EF4-FFF2-40B4-BE49-F238E27FC236}">
                <a16:creationId xmlns:a16="http://schemas.microsoft.com/office/drawing/2014/main" id="{2BBE52D9-4E9A-4ADE-838D-E05D185BB66A}"/>
              </a:ext>
            </a:extLst>
          </p:cNvPr>
          <p:cNvSpPr>
            <a:spLocks noGrp="1"/>
          </p:cNvSpPr>
          <p:nvPr>
            <p:ph type="sldNum" sz="quarter" idx="10"/>
          </p:nvPr>
        </p:nvSpPr>
        <p:spPr/>
        <p:txBody>
          <a:bodyPr/>
          <a:lstStyle/>
          <a:p>
            <a:pPr lvl="0"/>
            <a:fld id="{5BF36750-4888-4A0A-A645-BCFFDA308225}" type="slidenum">
              <a:t>‹N°›</a:t>
            </a:fld>
            <a:endParaRPr lang="fr-FR" dirty="0"/>
          </a:p>
        </p:txBody>
      </p:sp>
    </p:spTree>
    <p:extLst>
      <p:ext uri="{BB962C8B-B14F-4D97-AF65-F5344CB8AC3E}">
        <p14:creationId xmlns:p14="http://schemas.microsoft.com/office/powerpoint/2010/main" val="302866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0879A1-AF4F-47BD-861D-73ECB9E98EC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192480-8EDF-4181-A0CE-F44848CE6C0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6241CA-4846-451E-97FC-7D2AD3903919}"/>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503CFBC9-B47A-4EDC-9BF2-4CD2860B29F9}"/>
              </a:ext>
            </a:extLst>
          </p:cNvPr>
          <p:cNvSpPr>
            <a:spLocks noGrp="1"/>
          </p:cNvSpPr>
          <p:nvPr>
            <p:ph type="sldNum" sz="quarter" idx="11"/>
          </p:nvPr>
        </p:nvSpPr>
        <p:spPr/>
        <p:txBody>
          <a:bodyPr/>
          <a:lstStyle/>
          <a:p>
            <a:pPr lvl="0"/>
            <a:fld id="{3805EF3D-6E48-4470-B3D1-0FBDC47BED53}" type="slidenum">
              <a:t>‹N°›</a:t>
            </a:fld>
            <a:endParaRPr lang="fr-FR" dirty="0"/>
          </a:p>
        </p:txBody>
      </p:sp>
    </p:spTree>
    <p:extLst>
      <p:ext uri="{BB962C8B-B14F-4D97-AF65-F5344CB8AC3E}">
        <p14:creationId xmlns:p14="http://schemas.microsoft.com/office/powerpoint/2010/main" val="2534576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6ACB9-5873-4C73-AB00-12BB1C31768E}"/>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F049EFE-B3DB-4824-96E0-C7F3D531F8E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B32AE294-E696-4C87-BEFB-0F2B153B67A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u numéro de diapositive 4">
            <a:extLst>
              <a:ext uri="{FF2B5EF4-FFF2-40B4-BE49-F238E27FC236}">
                <a16:creationId xmlns:a16="http://schemas.microsoft.com/office/drawing/2014/main" id="{659E02F1-92B0-46C2-8039-C54257E9D240}"/>
              </a:ext>
            </a:extLst>
          </p:cNvPr>
          <p:cNvSpPr>
            <a:spLocks noGrp="1"/>
          </p:cNvSpPr>
          <p:nvPr>
            <p:ph type="sldNum" sz="quarter" idx="10"/>
          </p:nvPr>
        </p:nvSpPr>
        <p:spPr/>
        <p:txBody>
          <a:bodyPr/>
          <a:lstStyle/>
          <a:p>
            <a:pPr lvl="0"/>
            <a:fld id="{5DFE0036-4AC7-4D0F-90CF-797F33F8638B}" type="slidenum">
              <a:t>‹N°›</a:t>
            </a:fld>
            <a:endParaRPr lang="fr-FR" dirty="0"/>
          </a:p>
        </p:txBody>
      </p:sp>
    </p:spTree>
    <p:extLst>
      <p:ext uri="{BB962C8B-B14F-4D97-AF65-F5344CB8AC3E}">
        <p14:creationId xmlns:p14="http://schemas.microsoft.com/office/powerpoint/2010/main" val="1659951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4BF564-5EA0-4F23-A6A7-34C4A1ABDB7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7914CFD-39E8-4D08-9093-393C7AE423E8}"/>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3991AB2B-820C-49A2-BE39-DEC5E739F321}"/>
              </a:ext>
            </a:extLst>
          </p:cNvPr>
          <p:cNvSpPr>
            <a:spLocks noGrp="1"/>
          </p:cNvSpPr>
          <p:nvPr>
            <p:ph type="sldNum" sz="quarter" idx="10"/>
          </p:nvPr>
        </p:nvSpPr>
        <p:spPr/>
        <p:txBody>
          <a:bodyPr/>
          <a:lstStyle/>
          <a:p>
            <a:pPr lvl="0"/>
            <a:fld id="{47630FCB-DF8C-4F00-9A1D-BB573A3E0C3E}" type="slidenum">
              <a:t>‹N°›</a:t>
            </a:fld>
            <a:endParaRPr lang="fr-FR" dirty="0"/>
          </a:p>
        </p:txBody>
      </p:sp>
    </p:spTree>
    <p:extLst>
      <p:ext uri="{BB962C8B-B14F-4D97-AF65-F5344CB8AC3E}">
        <p14:creationId xmlns:p14="http://schemas.microsoft.com/office/powerpoint/2010/main" val="278922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0D28B65-9240-40DD-B43C-AC9E375C1F56}"/>
              </a:ext>
            </a:extLst>
          </p:cNvPr>
          <p:cNvSpPr>
            <a:spLocks noGrp="1"/>
          </p:cNvSpPr>
          <p:nvPr>
            <p:ph type="title" orient="vert"/>
          </p:nvPr>
        </p:nvSpPr>
        <p:spPr>
          <a:xfrm>
            <a:off x="6624638" y="274638"/>
            <a:ext cx="2055812" cy="584517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78C53E8-8156-4113-A489-99ECA63D71BC}"/>
              </a:ext>
            </a:extLst>
          </p:cNvPr>
          <p:cNvSpPr>
            <a:spLocks noGrp="1"/>
          </p:cNvSpPr>
          <p:nvPr>
            <p:ph type="body" orient="vert" idx="1"/>
          </p:nvPr>
        </p:nvSpPr>
        <p:spPr>
          <a:xfrm>
            <a:off x="457200" y="274638"/>
            <a:ext cx="6015038" cy="58451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a:extLst>
              <a:ext uri="{FF2B5EF4-FFF2-40B4-BE49-F238E27FC236}">
                <a16:creationId xmlns:a16="http://schemas.microsoft.com/office/drawing/2014/main" id="{5B4D2347-747C-477C-8871-7132D5BEEC13}"/>
              </a:ext>
            </a:extLst>
          </p:cNvPr>
          <p:cNvSpPr>
            <a:spLocks noGrp="1"/>
          </p:cNvSpPr>
          <p:nvPr>
            <p:ph type="sldNum" sz="quarter" idx="10"/>
          </p:nvPr>
        </p:nvSpPr>
        <p:spPr/>
        <p:txBody>
          <a:bodyPr/>
          <a:lstStyle/>
          <a:p>
            <a:pPr lvl="0"/>
            <a:fld id="{42D656B0-81DD-45B9-B529-79A9C8D0F142}" type="slidenum">
              <a:t>‹N°›</a:t>
            </a:fld>
            <a:endParaRPr lang="fr-FR" dirty="0"/>
          </a:p>
        </p:txBody>
      </p:sp>
    </p:spTree>
    <p:extLst>
      <p:ext uri="{BB962C8B-B14F-4D97-AF65-F5344CB8AC3E}">
        <p14:creationId xmlns:p14="http://schemas.microsoft.com/office/powerpoint/2010/main" val="194308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33232-DDA8-41BE-80D1-47B92D0308DC}"/>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4572DC2-2779-4168-ABDC-C6BB519961F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3A350A6-770A-4629-AC00-D4DBB24DB1CA}"/>
              </a:ext>
            </a:extLst>
          </p:cNvPr>
          <p:cNvSpPr>
            <a:spLocks noGrp="1"/>
          </p:cNvSpPr>
          <p:nvPr>
            <p:ph type="dt" sz="half" idx="10"/>
          </p:nvPr>
        </p:nvSpPr>
        <p:spPr/>
        <p:txBody>
          <a:bodyPr/>
          <a:lstStyle/>
          <a:p>
            <a:pPr lvl="0"/>
            <a:endParaRPr lang="fr-FR" dirty="0"/>
          </a:p>
        </p:txBody>
      </p:sp>
      <p:sp>
        <p:nvSpPr>
          <p:cNvPr id="5" name="Espace réservé du numéro de diapositive 4">
            <a:extLst>
              <a:ext uri="{FF2B5EF4-FFF2-40B4-BE49-F238E27FC236}">
                <a16:creationId xmlns:a16="http://schemas.microsoft.com/office/drawing/2014/main" id="{62C2B255-7DCB-486B-8DA0-C75B00B3DC32}"/>
              </a:ext>
            </a:extLst>
          </p:cNvPr>
          <p:cNvSpPr>
            <a:spLocks noGrp="1"/>
          </p:cNvSpPr>
          <p:nvPr>
            <p:ph type="sldNum" sz="quarter" idx="11"/>
          </p:nvPr>
        </p:nvSpPr>
        <p:spPr/>
        <p:txBody>
          <a:bodyPr/>
          <a:lstStyle/>
          <a:p>
            <a:pPr lvl="0"/>
            <a:fld id="{811B71DD-D5C0-44E4-95C0-72FE743B4B51}" type="slidenum">
              <a:t>‹N°›</a:t>
            </a:fld>
            <a:endParaRPr lang="fr-FR" dirty="0"/>
          </a:p>
        </p:txBody>
      </p:sp>
    </p:spTree>
    <p:extLst>
      <p:ext uri="{BB962C8B-B14F-4D97-AF65-F5344CB8AC3E}">
        <p14:creationId xmlns:p14="http://schemas.microsoft.com/office/powerpoint/2010/main" val="205120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14516E-EE71-493D-876F-72C4042440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1561B9E-4350-468E-9CD0-7F91A5B26026}"/>
              </a:ext>
            </a:extLst>
          </p:cNvPr>
          <p:cNvSpPr>
            <a:spLocks noGrp="1"/>
          </p:cNvSpPr>
          <p:nvPr>
            <p:ph sz="half" idx="1"/>
          </p:nvPr>
        </p:nvSpPr>
        <p:spPr>
          <a:xfrm>
            <a:off x="457200" y="1600200"/>
            <a:ext cx="4035425" cy="45196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EE20F0A-FA9B-4BF0-A5B5-55A44DA85ECC}"/>
              </a:ext>
            </a:extLst>
          </p:cNvPr>
          <p:cNvSpPr>
            <a:spLocks noGrp="1"/>
          </p:cNvSpPr>
          <p:nvPr>
            <p:ph sz="half" idx="2"/>
          </p:nvPr>
        </p:nvSpPr>
        <p:spPr>
          <a:xfrm>
            <a:off x="4645025" y="1600200"/>
            <a:ext cx="4035425" cy="45196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EAF33CE-EC71-47E3-91C0-8F36474BCA39}"/>
              </a:ext>
            </a:extLst>
          </p:cNvPr>
          <p:cNvSpPr>
            <a:spLocks noGrp="1"/>
          </p:cNvSpPr>
          <p:nvPr>
            <p:ph type="dt" sz="half" idx="10"/>
          </p:nvPr>
        </p:nvSpPr>
        <p:spPr/>
        <p:txBody>
          <a:bodyPr/>
          <a:lstStyle/>
          <a:p>
            <a:pPr lvl="0"/>
            <a:endParaRPr lang="fr-FR" dirty="0"/>
          </a:p>
        </p:txBody>
      </p:sp>
      <p:sp>
        <p:nvSpPr>
          <p:cNvPr id="6" name="Espace réservé du numéro de diapositive 5">
            <a:extLst>
              <a:ext uri="{FF2B5EF4-FFF2-40B4-BE49-F238E27FC236}">
                <a16:creationId xmlns:a16="http://schemas.microsoft.com/office/drawing/2014/main" id="{44A085DB-20F6-4F8E-8A59-5579C6BA5CF3}"/>
              </a:ext>
            </a:extLst>
          </p:cNvPr>
          <p:cNvSpPr>
            <a:spLocks noGrp="1"/>
          </p:cNvSpPr>
          <p:nvPr>
            <p:ph type="sldNum" sz="quarter" idx="11"/>
          </p:nvPr>
        </p:nvSpPr>
        <p:spPr/>
        <p:txBody>
          <a:bodyPr/>
          <a:lstStyle/>
          <a:p>
            <a:pPr lvl="0"/>
            <a:fld id="{78625B8C-078A-44A3-8EAB-650A9DD2A0EA}" type="slidenum">
              <a:t>‹N°›</a:t>
            </a:fld>
            <a:endParaRPr lang="fr-FR" dirty="0"/>
          </a:p>
        </p:txBody>
      </p:sp>
    </p:spTree>
    <p:extLst>
      <p:ext uri="{BB962C8B-B14F-4D97-AF65-F5344CB8AC3E}">
        <p14:creationId xmlns:p14="http://schemas.microsoft.com/office/powerpoint/2010/main" val="878227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A0D24-D3AD-4566-917C-9EC2293A3BDC}"/>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441449D-0600-4ABB-A187-F3AF13B892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5AD0720-92AF-4A93-9875-5EB33279722D}"/>
              </a:ext>
            </a:extLst>
          </p:cNvPr>
          <p:cNvSpPr>
            <a:spLocks noGrp="1"/>
          </p:cNvSpPr>
          <p:nvPr>
            <p:ph sz="half" idx="2"/>
          </p:nvPr>
        </p:nvSpPr>
        <p:spPr>
          <a:xfrm>
            <a:off x="630238" y="2505075"/>
            <a:ext cx="386873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9097CF-310D-466B-ABD5-1FF9A1717E5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91890F62-ACEA-4A71-92E2-55513DC7B5D6}"/>
              </a:ext>
            </a:extLst>
          </p:cNvPr>
          <p:cNvSpPr>
            <a:spLocks noGrp="1"/>
          </p:cNvSpPr>
          <p:nvPr>
            <p:ph sz="quarter" idx="4"/>
          </p:nvPr>
        </p:nvSpPr>
        <p:spPr>
          <a:xfrm>
            <a:off x="4629150" y="2505075"/>
            <a:ext cx="38877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907F237-4E18-4065-81B2-6C0393B0B1A0}"/>
              </a:ext>
            </a:extLst>
          </p:cNvPr>
          <p:cNvSpPr>
            <a:spLocks noGrp="1"/>
          </p:cNvSpPr>
          <p:nvPr>
            <p:ph type="dt" sz="half" idx="10"/>
          </p:nvPr>
        </p:nvSpPr>
        <p:spPr/>
        <p:txBody>
          <a:bodyPr/>
          <a:lstStyle/>
          <a:p>
            <a:pPr lvl="0"/>
            <a:endParaRPr lang="fr-FR" dirty="0"/>
          </a:p>
        </p:txBody>
      </p:sp>
      <p:sp>
        <p:nvSpPr>
          <p:cNvPr id="8" name="Espace réservé du numéro de diapositive 7">
            <a:extLst>
              <a:ext uri="{FF2B5EF4-FFF2-40B4-BE49-F238E27FC236}">
                <a16:creationId xmlns:a16="http://schemas.microsoft.com/office/drawing/2014/main" id="{8E39C7A9-56F1-41FC-8E45-728AF89ADB6F}"/>
              </a:ext>
            </a:extLst>
          </p:cNvPr>
          <p:cNvSpPr>
            <a:spLocks noGrp="1"/>
          </p:cNvSpPr>
          <p:nvPr>
            <p:ph type="sldNum" sz="quarter" idx="11"/>
          </p:nvPr>
        </p:nvSpPr>
        <p:spPr/>
        <p:txBody>
          <a:bodyPr/>
          <a:lstStyle/>
          <a:p>
            <a:pPr lvl="0"/>
            <a:fld id="{B237F0BE-03F1-40E0-9EDD-FFA963103322}" type="slidenum">
              <a:t>‹N°›</a:t>
            </a:fld>
            <a:endParaRPr lang="fr-FR" dirty="0"/>
          </a:p>
        </p:txBody>
      </p:sp>
    </p:spTree>
    <p:extLst>
      <p:ext uri="{BB962C8B-B14F-4D97-AF65-F5344CB8AC3E}">
        <p14:creationId xmlns:p14="http://schemas.microsoft.com/office/powerpoint/2010/main" val="384537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E04543-F1AC-454B-A1EC-F669C41E8D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7BDFE5F-7F9B-47B3-9323-1AC06B836C50}"/>
              </a:ext>
            </a:extLst>
          </p:cNvPr>
          <p:cNvSpPr>
            <a:spLocks noGrp="1"/>
          </p:cNvSpPr>
          <p:nvPr>
            <p:ph type="dt" sz="half" idx="10"/>
          </p:nvPr>
        </p:nvSpPr>
        <p:spPr/>
        <p:txBody>
          <a:bodyPr/>
          <a:lstStyle/>
          <a:p>
            <a:pPr lvl="0"/>
            <a:endParaRPr lang="fr-FR" dirty="0"/>
          </a:p>
        </p:txBody>
      </p:sp>
      <p:sp>
        <p:nvSpPr>
          <p:cNvPr id="4" name="Espace réservé du numéro de diapositive 3">
            <a:extLst>
              <a:ext uri="{FF2B5EF4-FFF2-40B4-BE49-F238E27FC236}">
                <a16:creationId xmlns:a16="http://schemas.microsoft.com/office/drawing/2014/main" id="{5E3AA2A1-0C44-47CA-A2D8-CC0974C4AEEB}"/>
              </a:ext>
            </a:extLst>
          </p:cNvPr>
          <p:cNvSpPr>
            <a:spLocks noGrp="1"/>
          </p:cNvSpPr>
          <p:nvPr>
            <p:ph type="sldNum" sz="quarter" idx="11"/>
          </p:nvPr>
        </p:nvSpPr>
        <p:spPr/>
        <p:txBody>
          <a:bodyPr/>
          <a:lstStyle/>
          <a:p>
            <a:pPr lvl="0"/>
            <a:fld id="{8EB9D662-586B-4CDA-BAF5-EC40FB15041F}" type="slidenum">
              <a:t>‹N°›</a:t>
            </a:fld>
            <a:endParaRPr lang="fr-FR" dirty="0"/>
          </a:p>
        </p:txBody>
      </p:sp>
    </p:spTree>
    <p:extLst>
      <p:ext uri="{BB962C8B-B14F-4D97-AF65-F5344CB8AC3E}">
        <p14:creationId xmlns:p14="http://schemas.microsoft.com/office/powerpoint/2010/main" val="13207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76FF52B-6A10-4D48-AEFB-AD96EF789D5B}"/>
              </a:ext>
            </a:extLst>
          </p:cNvPr>
          <p:cNvSpPr>
            <a:spLocks noGrp="1"/>
          </p:cNvSpPr>
          <p:nvPr>
            <p:ph type="dt" sz="half" idx="10"/>
          </p:nvPr>
        </p:nvSpPr>
        <p:spPr/>
        <p:txBody>
          <a:bodyPr/>
          <a:lstStyle/>
          <a:p>
            <a:pPr lvl="0"/>
            <a:endParaRPr lang="fr-FR" dirty="0"/>
          </a:p>
        </p:txBody>
      </p:sp>
      <p:sp>
        <p:nvSpPr>
          <p:cNvPr id="3" name="Espace réservé du numéro de diapositive 2">
            <a:extLst>
              <a:ext uri="{FF2B5EF4-FFF2-40B4-BE49-F238E27FC236}">
                <a16:creationId xmlns:a16="http://schemas.microsoft.com/office/drawing/2014/main" id="{342B32E5-67D7-4C4D-BAD6-3CA80DE8228A}"/>
              </a:ext>
            </a:extLst>
          </p:cNvPr>
          <p:cNvSpPr>
            <a:spLocks noGrp="1"/>
          </p:cNvSpPr>
          <p:nvPr>
            <p:ph type="sldNum" sz="quarter" idx="11"/>
          </p:nvPr>
        </p:nvSpPr>
        <p:spPr/>
        <p:txBody>
          <a:bodyPr/>
          <a:lstStyle/>
          <a:p>
            <a:pPr lvl="0"/>
            <a:fld id="{B68DDC24-0464-42E9-A69F-B2ECCEB85797}" type="slidenum">
              <a:t>‹N°›</a:t>
            </a:fld>
            <a:endParaRPr lang="fr-FR" dirty="0"/>
          </a:p>
        </p:txBody>
      </p:sp>
    </p:spTree>
    <p:extLst>
      <p:ext uri="{BB962C8B-B14F-4D97-AF65-F5344CB8AC3E}">
        <p14:creationId xmlns:p14="http://schemas.microsoft.com/office/powerpoint/2010/main" val="415737992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23B2F-1A99-4398-B4D9-02E3895FFFD0}"/>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EB0EF64-227B-4068-A7D5-F057092EEAF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E8974C4-4DC2-4E49-9967-A7EF4832C6D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1CF3CA0-DA4E-4673-B292-1CD93D6B2A4A}"/>
              </a:ext>
            </a:extLst>
          </p:cNvPr>
          <p:cNvSpPr>
            <a:spLocks noGrp="1"/>
          </p:cNvSpPr>
          <p:nvPr>
            <p:ph type="dt" sz="half" idx="10"/>
          </p:nvPr>
        </p:nvSpPr>
        <p:spPr/>
        <p:txBody>
          <a:bodyPr/>
          <a:lstStyle/>
          <a:p>
            <a:pPr lvl="0"/>
            <a:endParaRPr lang="fr-FR" dirty="0"/>
          </a:p>
        </p:txBody>
      </p:sp>
      <p:sp>
        <p:nvSpPr>
          <p:cNvPr id="6" name="Espace réservé du numéro de diapositive 5">
            <a:extLst>
              <a:ext uri="{FF2B5EF4-FFF2-40B4-BE49-F238E27FC236}">
                <a16:creationId xmlns:a16="http://schemas.microsoft.com/office/drawing/2014/main" id="{597D6CEE-4C08-45D8-AB99-71D7792D405C}"/>
              </a:ext>
            </a:extLst>
          </p:cNvPr>
          <p:cNvSpPr>
            <a:spLocks noGrp="1"/>
          </p:cNvSpPr>
          <p:nvPr>
            <p:ph type="sldNum" sz="quarter" idx="11"/>
          </p:nvPr>
        </p:nvSpPr>
        <p:spPr/>
        <p:txBody>
          <a:bodyPr/>
          <a:lstStyle/>
          <a:p>
            <a:pPr lvl="0"/>
            <a:fld id="{7F9DEB76-F133-4D90-B9ED-D18915444EC5}" type="slidenum">
              <a:t>‹N°›</a:t>
            </a:fld>
            <a:endParaRPr lang="fr-FR" dirty="0"/>
          </a:p>
        </p:txBody>
      </p:sp>
    </p:spTree>
    <p:extLst>
      <p:ext uri="{BB962C8B-B14F-4D97-AF65-F5344CB8AC3E}">
        <p14:creationId xmlns:p14="http://schemas.microsoft.com/office/powerpoint/2010/main" val="52561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76C37C-3F84-46A4-94D3-A17CBB560EE1}"/>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1B6DE00-5130-418F-97B9-9217614648D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7FCF8F60-7F14-4373-8772-F1CF34A0442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AE2BD43-1764-45C2-B50D-E7DA9C700074}"/>
              </a:ext>
            </a:extLst>
          </p:cNvPr>
          <p:cNvSpPr>
            <a:spLocks noGrp="1"/>
          </p:cNvSpPr>
          <p:nvPr>
            <p:ph type="dt" sz="half" idx="10"/>
          </p:nvPr>
        </p:nvSpPr>
        <p:spPr/>
        <p:txBody>
          <a:bodyPr/>
          <a:lstStyle/>
          <a:p>
            <a:pPr lvl="0"/>
            <a:endParaRPr lang="fr-FR" dirty="0"/>
          </a:p>
        </p:txBody>
      </p:sp>
      <p:sp>
        <p:nvSpPr>
          <p:cNvPr id="6" name="Espace réservé du numéro de diapositive 5">
            <a:extLst>
              <a:ext uri="{FF2B5EF4-FFF2-40B4-BE49-F238E27FC236}">
                <a16:creationId xmlns:a16="http://schemas.microsoft.com/office/drawing/2014/main" id="{61754757-CBA3-4A01-98A4-39991509592F}"/>
              </a:ext>
            </a:extLst>
          </p:cNvPr>
          <p:cNvSpPr>
            <a:spLocks noGrp="1"/>
          </p:cNvSpPr>
          <p:nvPr>
            <p:ph type="sldNum" sz="quarter" idx="11"/>
          </p:nvPr>
        </p:nvSpPr>
        <p:spPr/>
        <p:txBody>
          <a:bodyPr/>
          <a:lstStyle/>
          <a:p>
            <a:pPr lvl="0"/>
            <a:fld id="{DB57CC8A-A4A3-4372-8323-4A662644524A}" type="slidenum">
              <a:t>‹N°›</a:t>
            </a:fld>
            <a:endParaRPr lang="fr-FR" dirty="0"/>
          </a:p>
        </p:txBody>
      </p:sp>
    </p:spTree>
    <p:extLst>
      <p:ext uri="{BB962C8B-B14F-4D97-AF65-F5344CB8AC3E}">
        <p14:creationId xmlns:p14="http://schemas.microsoft.com/office/powerpoint/2010/main" val="84161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C2CFDD5-9020-4854-A835-6187D6162FA6}"/>
              </a:ext>
            </a:extLst>
          </p:cNvPr>
          <p:cNvSpPr txBox="1">
            <a:spLocks noGrp="1"/>
          </p:cNvSpPr>
          <p:nvPr>
            <p:ph type="title"/>
          </p:nvPr>
        </p:nvSpPr>
        <p:spPr>
          <a:xfrm>
            <a:off x="457200" y="274320"/>
            <a:ext cx="8223120" cy="1136520"/>
          </a:xfrm>
          <a:prstGeom prst="rect">
            <a:avLst/>
          </a:prstGeom>
          <a:noFill/>
          <a:ln>
            <a:noFill/>
          </a:ln>
        </p:spPr>
        <p:txBody>
          <a:bodyPr vert="horz" lIns="90000" tIns="46800" rIns="90000" bIns="46800" anchor="ctr" anchorCtr="0" compatLnSpc="1"/>
          <a:lstStyle/>
          <a:p>
            <a:endParaRPr lang="fr-FR"/>
          </a:p>
        </p:txBody>
      </p:sp>
      <p:sp>
        <p:nvSpPr>
          <p:cNvPr id="3" name="Espace réservé du texte 2">
            <a:extLst>
              <a:ext uri="{FF2B5EF4-FFF2-40B4-BE49-F238E27FC236}">
                <a16:creationId xmlns:a16="http://schemas.microsoft.com/office/drawing/2014/main" id="{E62C8195-C4F0-4EA4-8D99-7B592B9D9FA8}"/>
              </a:ext>
            </a:extLst>
          </p:cNvPr>
          <p:cNvSpPr txBox="1">
            <a:spLocks noGrp="1"/>
          </p:cNvSpPr>
          <p:nvPr>
            <p:ph type="body" idx="1"/>
          </p:nvPr>
        </p:nvSpPr>
        <p:spPr>
          <a:xfrm>
            <a:off x="457200" y="1600200"/>
            <a:ext cx="8223120" cy="4519440"/>
          </a:xfrm>
          <a:prstGeom prst="rect">
            <a:avLst/>
          </a:prstGeom>
          <a:noFill/>
          <a:ln>
            <a:noFill/>
          </a:ln>
        </p:spPr>
        <p:txBody>
          <a:bodyPr vert="horz" lIns="90000" tIns="46800" rIns="90000" bIns="46800" anchor="t" anchorCtr="0" compatLnSpc="1"/>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D7AE58-9944-4DA0-945A-6875553D7A09}"/>
              </a:ext>
            </a:extLst>
          </p:cNvPr>
          <p:cNvSpPr txBox="1">
            <a:spLocks noGrp="1"/>
          </p:cNvSpPr>
          <p:nvPr>
            <p:ph type="dt" sz="half" idx="2"/>
          </p:nvPr>
        </p:nvSpPr>
        <p:spPr>
          <a:xfrm>
            <a:off x="456839" y="6356520"/>
            <a:ext cx="2127240" cy="358560"/>
          </a:xfrm>
          <a:prstGeom prst="rect">
            <a:avLst/>
          </a:prstGeom>
          <a:noFill/>
          <a:ln>
            <a:noFill/>
          </a:ln>
        </p:spPr>
        <p:txBody>
          <a:bodyPr vert="horz" wrap="square" lIns="90000" tIns="46800" rIns="90000" bIns="46800" anchor="ctr"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2400" b="0" i="0" u="none" strike="noStrike" baseline="0">
                <a:solidFill>
                  <a:srgbClr val="000000"/>
                </a:solidFill>
                <a:latin typeface="Times New Roman" pitchFamily="18"/>
                <a:ea typeface="ヒラギノ角ゴ Pro W3" pitchFamily="2"/>
                <a:cs typeface="ヒラギノ角ゴ Pro W3" pitchFamily="2"/>
              </a:defRPr>
            </a:lvl1pPr>
          </a:lstStyle>
          <a:p>
            <a:pPr lvl="0"/>
            <a:endParaRPr lang="fr-FR" dirty="0"/>
          </a:p>
        </p:txBody>
      </p:sp>
      <p:sp>
        <p:nvSpPr>
          <p:cNvPr id="5" name="Forme libre : forme 4">
            <a:extLst>
              <a:ext uri="{FF2B5EF4-FFF2-40B4-BE49-F238E27FC236}">
                <a16:creationId xmlns:a16="http://schemas.microsoft.com/office/drawing/2014/main" id="{3624BA9F-5010-4B2D-8330-718028453D05}"/>
              </a:ext>
            </a:extLst>
          </p:cNvPr>
          <p:cNvSpPr/>
          <p:nvPr/>
        </p:nvSpPr>
        <p:spPr>
          <a:xfrm>
            <a:off x="3124079" y="6356520"/>
            <a:ext cx="2895839"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Espace réservé du numéro de diapositive 5">
            <a:extLst>
              <a:ext uri="{FF2B5EF4-FFF2-40B4-BE49-F238E27FC236}">
                <a16:creationId xmlns:a16="http://schemas.microsoft.com/office/drawing/2014/main" id="{DBBC8775-0631-451D-A36D-015DD2921312}"/>
              </a:ext>
            </a:extLst>
          </p:cNvPr>
          <p:cNvSpPr txBox="1">
            <a:spLocks noGrp="1"/>
          </p:cNvSpPr>
          <p:nvPr>
            <p:ph type="sldNum" sz="quarter" idx="4"/>
          </p:nvPr>
        </p:nvSpPr>
        <p:spPr>
          <a:xfrm>
            <a:off x="6552719" y="6356520"/>
            <a:ext cx="2127240" cy="358560"/>
          </a:xfrm>
          <a:prstGeom prst="rect">
            <a:avLst/>
          </a:prstGeom>
          <a:noFill/>
          <a:ln>
            <a:noFill/>
          </a:ln>
        </p:spPr>
        <p:txBody>
          <a:bodyPr vert="horz" wrap="square" lIns="90000" tIns="46800" rIns="90000" bIns="46800" anchor="ctr"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2400" b="0" i="0" u="none" strike="noStrike" baseline="0">
                <a:solidFill>
                  <a:srgbClr val="000000"/>
                </a:solidFill>
                <a:latin typeface="Times New Roman" pitchFamily="18"/>
                <a:ea typeface="ヒラギノ角ゴ Pro W3" pitchFamily="2"/>
                <a:cs typeface="ヒラギノ角ゴ Pro W3" pitchFamily="2"/>
              </a:defRPr>
            </a:lvl1pPr>
          </a:lstStyle>
          <a:p>
            <a:pPr lvl="0"/>
            <a:fld id="{B6FC699E-672B-4996-9FF1-66B28BBD779B}" type="slidenum">
              <a:t>‹N°›</a:t>
            </a:fld>
            <a:endParaRPr lang="fr-FR" dirty="0"/>
          </a:p>
        </p:txBody>
      </p:sp>
      <p:pic>
        <p:nvPicPr>
          <p:cNvPr id="7" name="Image 6">
            <a:extLst>
              <a:ext uri="{FF2B5EF4-FFF2-40B4-BE49-F238E27FC236}">
                <a16:creationId xmlns:a16="http://schemas.microsoft.com/office/drawing/2014/main" id="{B9D018D0-EC4E-4472-AF5A-5EBB7F2F93BC}"/>
              </a:ext>
            </a:extLst>
          </p:cNvPr>
          <p:cNvPicPr>
            <a:picLocks noChangeAspect="1"/>
          </p:cNvPicPr>
          <p:nvPr/>
        </p:nvPicPr>
        <p:blipFill>
          <a:blip r:embed="rId13">
            <a:lum/>
            <a:alphaModFix/>
            <a:extLst>
              <a:ext uri="{28A0092B-C50C-407E-A947-70E740481C1C}">
                <a14:useLocalDpi xmlns:a14="http://schemas.microsoft.com/office/drawing/2010/main" val="0"/>
              </a:ext>
            </a:extLst>
          </a:blip>
          <a:srcRect/>
          <a:stretch>
            <a:fillRect/>
          </a:stretch>
        </p:blipFill>
        <p:spPr>
          <a:xfrm>
            <a:off x="-14400" y="0"/>
            <a:ext cx="9231480" cy="685800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indent="0" algn="ctr" rtl="0" hangingPunct="0">
        <a:lnSpc>
          <a:spcPct val="100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4400" b="0" i="0" u="none" strike="noStrike" baseline="0">
          <a:ln>
            <a:noFill/>
          </a:ln>
          <a:solidFill>
            <a:srgbClr val="000000"/>
          </a:solidFill>
          <a:latin typeface="Calibri" pitchFamily="34"/>
          <a:ea typeface="Microsoft YaHei" pitchFamily="2"/>
        </a:defRPr>
      </a:lvl1pPr>
    </p:titleStyle>
    <p:bodyStyle>
      <a:lvl1pPr marL="342720" marR="0" indent="-342720" algn="l" rtl="0" hangingPunct="0">
        <a:lnSpc>
          <a:spcPct val="100000"/>
        </a:lnSpc>
        <a:spcBef>
          <a:spcPts val="799"/>
        </a:spcBef>
        <a:spcAft>
          <a:spcPts val="0"/>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fr-FR" sz="3200" b="0" i="0" u="none" strike="noStrike" baseline="0">
          <a:ln>
            <a:noFill/>
          </a:ln>
          <a:solidFill>
            <a:srgbClr val="000000"/>
          </a:solidFill>
          <a:latin typeface="Calibri"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92F9352-2A78-46DA-8AA9-98399922A6A1}"/>
              </a:ext>
            </a:extLst>
          </p:cNvPr>
          <p:cNvPicPr>
            <a:picLocks noChangeAspect="1"/>
          </p:cNvPicPr>
          <p:nvPr/>
        </p:nvPicPr>
        <p:blipFill>
          <a:blip r:embed="rId13">
            <a:lum/>
            <a:alphaModFix/>
            <a:extLst>
              <a:ext uri="{28A0092B-C50C-407E-A947-70E740481C1C}">
                <a14:useLocalDpi xmlns:a14="http://schemas.microsoft.com/office/drawing/2010/main" val="0"/>
              </a:ext>
            </a:extLst>
          </a:blip>
          <a:srcRect/>
          <a:stretch>
            <a:fillRect/>
          </a:stretch>
        </p:blipFill>
        <p:spPr>
          <a:xfrm>
            <a:off x="-14400" y="0"/>
            <a:ext cx="9231480" cy="6858000"/>
          </a:xfrm>
          <a:prstGeom prst="rect">
            <a:avLst/>
          </a:prstGeom>
          <a:noFill/>
          <a:ln>
            <a:noFill/>
          </a:ln>
        </p:spPr>
      </p:pic>
      <p:pic>
        <p:nvPicPr>
          <p:cNvPr id="3" name="Image 2">
            <a:extLst>
              <a:ext uri="{FF2B5EF4-FFF2-40B4-BE49-F238E27FC236}">
                <a16:creationId xmlns:a16="http://schemas.microsoft.com/office/drawing/2014/main" id="{A3B30D64-9B7A-461B-9B30-DFBE912D5E7A}"/>
              </a:ext>
            </a:extLst>
          </p:cNvPr>
          <p:cNvPicPr>
            <a:picLocks noChangeAspect="1"/>
          </p:cNvPicPr>
          <p:nvPr/>
        </p:nvPicPr>
        <p:blipFill>
          <a:blip r:embed="rId13">
            <a:lum/>
            <a:alphaModFix/>
            <a:extLst>
              <a:ext uri="{28A0092B-C50C-407E-A947-70E740481C1C}">
                <a14:useLocalDpi xmlns:a14="http://schemas.microsoft.com/office/drawing/2010/main" val="0"/>
              </a:ext>
            </a:extLst>
          </a:blip>
          <a:srcRect/>
          <a:stretch>
            <a:fillRect/>
          </a:stretch>
        </p:blipFill>
        <p:spPr>
          <a:xfrm>
            <a:off x="-14400" y="0"/>
            <a:ext cx="9231480" cy="6858000"/>
          </a:xfrm>
          <a:prstGeom prst="rect">
            <a:avLst/>
          </a:prstGeom>
          <a:noFill/>
          <a:ln>
            <a:noFill/>
          </a:ln>
        </p:spPr>
      </p:pic>
      <p:sp>
        <p:nvSpPr>
          <p:cNvPr id="4" name="Espace réservé du titre 3">
            <a:extLst>
              <a:ext uri="{FF2B5EF4-FFF2-40B4-BE49-F238E27FC236}">
                <a16:creationId xmlns:a16="http://schemas.microsoft.com/office/drawing/2014/main" id="{FA4D808B-81DF-45D2-990D-6A88D004E47C}"/>
              </a:ext>
            </a:extLst>
          </p:cNvPr>
          <p:cNvSpPr txBox="1">
            <a:spLocks noGrp="1"/>
          </p:cNvSpPr>
          <p:nvPr>
            <p:ph type="title"/>
          </p:nvPr>
        </p:nvSpPr>
        <p:spPr>
          <a:xfrm>
            <a:off x="457200" y="274320"/>
            <a:ext cx="8223120" cy="1136520"/>
          </a:xfrm>
          <a:prstGeom prst="rect">
            <a:avLst/>
          </a:prstGeom>
          <a:noFill/>
          <a:ln>
            <a:noFill/>
          </a:ln>
        </p:spPr>
        <p:txBody>
          <a:bodyPr vert="horz" lIns="90000" tIns="46800" rIns="90000" bIns="46800" anchor="ctr" anchorCtr="0" compatLnSpc="1"/>
          <a:lstStyle/>
          <a:p>
            <a:endParaRPr lang="fr-FR"/>
          </a:p>
        </p:txBody>
      </p:sp>
      <p:sp>
        <p:nvSpPr>
          <p:cNvPr id="5" name="Espace réservé du texte 4">
            <a:extLst>
              <a:ext uri="{FF2B5EF4-FFF2-40B4-BE49-F238E27FC236}">
                <a16:creationId xmlns:a16="http://schemas.microsoft.com/office/drawing/2014/main" id="{61D5879F-8929-4A79-AD5D-1DFD4A6690D0}"/>
              </a:ext>
            </a:extLst>
          </p:cNvPr>
          <p:cNvSpPr txBox="1">
            <a:spLocks noGrp="1"/>
          </p:cNvSpPr>
          <p:nvPr>
            <p:ph type="body" idx="1"/>
          </p:nvPr>
        </p:nvSpPr>
        <p:spPr>
          <a:xfrm>
            <a:off x="457200" y="1600200"/>
            <a:ext cx="8223120" cy="4519440"/>
          </a:xfrm>
          <a:prstGeom prst="rect">
            <a:avLst/>
          </a:prstGeom>
          <a:noFill/>
          <a:ln>
            <a:noFill/>
          </a:ln>
        </p:spPr>
        <p:txBody>
          <a:bodyPr vert="horz" lIns="90000" tIns="46800" rIns="90000" bIns="46800" anchor="t" anchorCtr="0" compatLnSpc="1"/>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FF4554FB-7682-49A9-B2FF-2FEDF58E1D40}"/>
              </a:ext>
            </a:extLst>
          </p:cNvPr>
          <p:cNvSpPr txBox="1">
            <a:spLocks noGrp="1"/>
          </p:cNvSpPr>
          <p:nvPr>
            <p:ph type="sldNum" sz="quarter" idx="4"/>
          </p:nvPr>
        </p:nvSpPr>
        <p:spPr>
          <a:xfrm>
            <a:off x="7009919" y="6381360"/>
            <a:ext cx="2127240" cy="469800"/>
          </a:xfrm>
          <a:prstGeom prst="rect">
            <a:avLst/>
          </a:prstGeom>
          <a:noFill/>
          <a:ln>
            <a:noFill/>
          </a:ln>
        </p:spPr>
        <p:txBody>
          <a:bodyPr wrap="square" lIns="90000" tIns="46800" rIns="90000" bIns="46800" anchor="ctr" anchorCtr="0">
            <a:noAutofit/>
          </a:bodyPr>
          <a:lstStyle>
            <a:lvl1pPr marL="0" marR="0" lvl="0" indent="0" algn="r" rtl="0" hangingPunct="0">
              <a:buNone/>
              <a:tabLst/>
              <a:defRPr lang="fr-FR" sz="1200" kern="1200">
                <a:solidFill>
                  <a:srgbClr val="898989"/>
                </a:solidFill>
                <a:latin typeface="Times New Roman" pitchFamily="18"/>
                <a:ea typeface="Lucida Sans Unicode" pitchFamily="2"/>
                <a:cs typeface="Lucida Sans Unicode" pitchFamily="2"/>
              </a:defRPr>
            </a:lvl1pPr>
          </a:lstStyle>
          <a:p>
            <a:pPr lvl="0"/>
            <a:fld id="{E5C65019-6B55-4749-A462-A21A07B6069D}" type="slidenum">
              <a:t>‹N°›</a:t>
            </a:fld>
            <a:endParaRPr lang="fr-F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indent="0" algn="ctr" rtl="0" hangingPunct="0">
        <a:lnSpc>
          <a:spcPct val="100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fr-FR" sz="4400" b="0" i="0" u="none" strike="noStrike" kern="1200" baseline="0">
          <a:ln>
            <a:noFill/>
          </a:ln>
          <a:solidFill>
            <a:srgbClr val="000000"/>
          </a:solidFill>
          <a:latin typeface="Calibri" pitchFamily="34"/>
          <a:ea typeface="Microsoft YaHei" pitchFamily="2"/>
        </a:defRPr>
      </a:lvl1pPr>
    </p:titleStyle>
    <p:bodyStyle>
      <a:lvl1pPr marL="342720" marR="0" indent="-342720" algn="l" rtl="0" hangingPunct="0">
        <a:lnSpc>
          <a:spcPct val="100000"/>
        </a:lnSpc>
        <a:spcBef>
          <a:spcPts val="799"/>
        </a:spcBef>
        <a:spcAft>
          <a:spcPts val="0"/>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fr-FR" sz="3200" b="0" i="0" u="none" strike="noStrike" kern="1200" baseline="0">
          <a:ln>
            <a:noFill/>
          </a:ln>
          <a:solidFill>
            <a:srgbClr val="000000"/>
          </a:solidFill>
          <a:latin typeface="Calibri"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DB328A4-0351-40EF-985F-5A7CBDC1CE80}"/>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0" y="0"/>
            <a:ext cx="9204480" cy="6858000"/>
          </a:xfrm>
          <a:prstGeom prst="rect">
            <a:avLst/>
          </a:prstGeom>
          <a:noFill/>
          <a:ln>
            <a:noFill/>
          </a:ln>
        </p:spPr>
      </p:pic>
      <p:pic>
        <p:nvPicPr>
          <p:cNvPr id="3" name="Image 2">
            <a:extLst>
              <a:ext uri="{FF2B5EF4-FFF2-40B4-BE49-F238E27FC236}">
                <a16:creationId xmlns:a16="http://schemas.microsoft.com/office/drawing/2014/main" id="{1C02A1C2-13EC-4FAA-9884-E3FFFC76F092}"/>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1116000" y="12182"/>
            <a:ext cx="7272360" cy="5453279"/>
          </a:xfrm>
          <a:prstGeom prst="rect">
            <a:avLst/>
          </a:prstGeom>
          <a:noFill/>
          <a:ln>
            <a:noFill/>
          </a:ln>
        </p:spPr>
      </p:pic>
      <p:sp>
        <p:nvSpPr>
          <p:cNvPr id="4" name="Forme libre : forme 3">
            <a:extLst>
              <a:ext uri="{FF2B5EF4-FFF2-40B4-BE49-F238E27FC236}">
                <a16:creationId xmlns:a16="http://schemas.microsoft.com/office/drawing/2014/main" id="{5DD9916F-5EF0-4D21-A0B3-390991858279}"/>
              </a:ext>
            </a:extLst>
          </p:cNvPr>
          <p:cNvSpPr/>
          <p:nvPr/>
        </p:nvSpPr>
        <p:spPr>
          <a:xfrm>
            <a:off x="0" y="5446800"/>
            <a:ext cx="9217080" cy="11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5400" b="0" i="0" u="none" strike="noStrike" baseline="0" dirty="0">
                <a:ln>
                  <a:noFill/>
                </a:ln>
                <a:solidFill>
                  <a:srgbClr val="FFFFFF"/>
                </a:solidFill>
                <a:latin typeface="Arial" pitchFamily="18"/>
                <a:ea typeface="ヒラギノ角ゴ Pro W3" pitchFamily="2"/>
                <a:cs typeface="ヒラギノ角ゴ Pro W3" pitchFamily="2"/>
              </a:rPr>
              <a:t>GUIDE ACHETEUR</a:t>
            </a:r>
          </a:p>
        </p:txBody>
      </p:sp>
      <p:pic>
        <p:nvPicPr>
          <p:cNvPr id="5" name="Image 4">
            <a:extLst>
              <a:ext uri="{FF2B5EF4-FFF2-40B4-BE49-F238E27FC236}">
                <a16:creationId xmlns:a16="http://schemas.microsoft.com/office/drawing/2014/main" id="{65185F13-9BCE-4096-A156-9CD6CFFA16CE}"/>
              </a:ext>
            </a:extLst>
          </p:cNvPr>
          <p:cNvPicPr>
            <a:picLocks noChangeAspect="1"/>
          </p:cNvPicPr>
          <p:nvPr/>
        </p:nvPicPr>
        <p:blipFill>
          <a:blip r:embed="rId5">
            <a:lum/>
            <a:alphaModFix/>
            <a:extLst>
              <a:ext uri="{28A0092B-C50C-407E-A947-70E740481C1C}">
                <a14:useLocalDpi xmlns:a14="http://schemas.microsoft.com/office/drawing/2010/main" val="0"/>
              </a:ext>
            </a:extLst>
          </a:blip>
          <a:srcRect/>
          <a:stretch>
            <a:fillRect/>
          </a:stretch>
        </p:blipFill>
        <p:spPr>
          <a:xfrm>
            <a:off x="1727280" y="6192719"/>
            <a:ext cx="3131999" cy="665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6D435CE-CF9B-0D60-55E8-6C503408959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15610" y="3470019"/>
            <a:ext cx="3631854" cy="2826910"/>
          </a:xfrm>
          <a:prstGeom prst="rect">
            <a:avLst/>
          </a:prstGeom>
        </p:spPr>
      </p:pic>
      <p:cxnSp>
        <p:nvCxnSpPr>
          <p:cNvPr id="3" name="Connecteur droit avec flèche 2">
            <a:extLst>
              <a:ext uri="{FF2B5EF4-FFF2-40B4-BE49-F238E27FC236}">
                <a16:creationId xmlns:a16="http://schemas.microsoft.com/office/drawing/2014/main" id="{F062729F-A4B3-48A9-85FE-B5F02FCEF193}"/>
              </a:ext>
            </a:extLst>
          </p:cNvPr>
          <p:cNvCxnSpPr/>
          <p:nvPr/>
        </p:nvCxnSpPr>
        <p:spPr>
          <a:xfrm>
            <a:off x="1863719" y="204156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92EE0E7A-8B79-4915-A2F6-D2989D3302D2}"/>
              </a:ext>
            </a:extLst>
          </p:cNvPr>
          <p:cNvSpPr/>
          <p:nvPr/>
        </p:nvSpPr>
        <p:spPr>
          <a:xfrm>
            <a:off x="994306" y="133200"/>
            <a:ext cx="5237825"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 - Inscription</a:t>
            </a:r>
          </a:p>
        </p:txBody>
      </p:sp>
      <p:sp>
        <p:nvSpPr>
          <p:cNvPr id="5" name="Forme libre : forme 4">
            <a:extLst>
              <a:ext uri="{FF2B5EF4-FFF2-40B4-BE49-F238E27FC236}">
                <a16:creationId xmlns:a16="http://schemas.microsoft.com/office/drawing/2014/main" id="{DFB21DBD-4B10-4FE3-8650-B8538ECA9D0D}"/>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7E072D1-C6BC-4127-A8CC-BAC82E698070}" type="slidenum">
              <a:rPr/>
              <a:t>10</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1626C028-6839-43B4-B32E-F86ED0E0A9D3}"/>
              </a:ext>
            </a:extLst>
          </p:cNvPr>
          <p:cNvCxnSpPr/>
          <p:nvPr/>
        </p:nvCxnSpPr>
        <p:spPr>
          <a:xfrm>
            <a:off x="1935000" y="1666439"/>
            <a:ext cx="2348280" cy="3601"/>
          </a:xfrm>
          <a:prstGeom prst="straightConnector1">
            <a:avLst/>
          </a:prstGeom>
          <a:noFill/>
          <a:ln>
            <a:noFill/>
            <a:prstDash val="solid"/>
          </a:ln>
        </p:spPr>
      </p:cxnSp>
      <p:sp>
        <p:nvSpPr>
          <p:cNvPr id="10" name="Forme libre : forme 9">
            <a:extLst>
              <a:ext uri="{FF2B5EF4-FFF2-40B4-BE49-F238E27FC236}">
                <a16:creationId xmlns:a16="http://schemas.microsoft.com/office/drawing/2014/main" id="{923B3418-F9B3-408D-8932-A40914790873}"/>
              </a:ext>
            </a:extLst>
          </p:cNvPr>
          <p:cNvSpPr/>
          <p:nvPr/>
        </p:nvSpPr>
        <p:spPr>
          <a:xfrm>
            <a:off x="25560" y="608040"/>
            <a:ext cx="9150120" cy="1079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2 – Validation de votre demande</a:t>
            </a:r>
          </a:p>
          <a:p>
            <a:pPr eaLnBrk="1" hangingPunct="1">
              <a:buSzPct val="100000"/>
            </a:pPr>
            <a:r>
              <a:rPr lang="fr-FR" altLang="fr-FR" sz="1400" dirty="0">
                <a:solidFill>
                  <a:srgbClr val="0070C0"/>
                </a:solidFill>
                <a:latin typeface="Arial" panose="020B0604020202020204" pitchFamily="34" charset="0"/>
                <a:cs typeface="Arial" panose="020B0604020202020204" pitchFamily="34" charset="0"/>
              </a:rPr>
              <a:t>Une fois votre demande validée par l’administrateur départemental, vous recevez une notification par mail avec un code vous permettant de finaliser votre inscription.</a:t>
            </a:r>
            <a:endParaRPr lang="fr-FR" sz="1400" i="0" u="sng" strike="noStrike" baseline="0" dirty="0">
              <a:ln>
                <a:noFill/>
              </a:ln>
              <a:solidFill>
                <a:srgbClr val="0070C0"/>
              </a:solidFill>
              <a:uFillTx/>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800" b="1" i="0" u="none" strike="noStrike" baseline="0" dirty="0">
              <a:ln>
                <a:noFill/>
              </a:ln>
              <a:solidFill>
                <a:srgbClr val="0070C0"/>
              </a:solidFill>
              <a:latin typeface="Calibri" pitchFamily="34"/>
              <a:ea typeface="Calibri" pitchFamily="34"/>
              <a:cs typeface="Calibri" pitchFamily="34"/>
            </a:endParaRPr>
          </a:p>
        </p:txBody>
      </p:sp>
      <p:sp>
        <p:nvSpPr>
          <p:cNvPr id="11" name="Forme libre : forme 10">
            <a:extLst>
              <a:ext uri="{FF2B5EF4-FFF2-40B4-BE49-F238E27FC236}">
                <a16:creationId xmlns:a16="http://schemas.microsoft.com/office/drawing/2014/main" id="{0C16DAB0-660D-408D-9E0B-D378C2B3BA2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2E16F183-D63B-40EB-95C8-13D83A897CF7}"/>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8B838393-DF8C-4B10-A579-33145A176328}"/>
              </a:ext>
            </a:extLst>
          </p:cNvPr>
          <p:cNvSpPr/>
          <p:nvPr/>
        </p:nvSpPr>
        <p:spPr>
          <a:xfrm>
            <a:off x="5619565" y="1901624"/>
            <a:ext cx="345588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1- Votre demande est acceptée.</a:t>
            </a:r>
          </a:p>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Copiez le code envoyé par mail</a:t>
            </a:r>
          </a:p>
          <a:p>
            <a:pPr eaLnBrk="1" hangingPunct="1">
              <a:buSzPct val="100000"/>
            </a:pPr>
            <a:endParaRPr lang="fr-FR" altLang="fr-FR" sz="1400" b="1" dirty="0">
              <a:solidFill>
                <a:srgbClr val="FFFFFF"/>
              </a:solidFill>
              <a:latin typeface="Arial" panose="020B0604020202020204" pitchFamily="34" charset="0"/>
              <a:cs typeface="Arial" panose="020B0604020202020204" pitchFamily="34" charset="0"/>
            </a:endParaRPr>
          </a:p>
        </p:txBody>
      </p:sp>
      <p:cxnSp>
        <p:nvCxnSpPr>
          <p:cNvPr id="26" name="Connecteur droit avec flèche 25">
            <a:extLst>
              <a:ext uri="{FF2B5EF4-FFF2-40B4-BE49-F238E27FC236}">
                <a16:creationId xmlns:a16="http://schemas.microsoft.com/office/drawing/2014/main" id="{47EC5D20-18CC-4D67-B1D1-7D0B25B1E80E}"/>
              </a:ext>
            </a:extLst>
          </p:cNvPr>
          <p:cNvCxnSpPr>
            <a:cxnSpLocks/>
            <a:stCxn id="18" idx="2"/>
          </p:cNvCxnSpPr>
          <p:nvPr/>
        </p:nvCxnSpPr>
        <p:spPr>
          <a:xfrm flipH="1">
            <a:off x="6015564" y="2642469"/>
            <a:ext cx="1331946" cy="2323890"/>
          </a:xfrm>
          <a:prstGeom prst="straightConnector1">
            <a:avLst/>
          </a:prstGeom>
          <a:noFill/>
          <a:ln w="25560" cap="sq">
            <a:solidFill>
              <a:srgbClr val="F78E03"/>
            </a:solidFill>
            <a:prstDash val="solid"/>
            <a:miter/>
            <a:tailEnd type="arrow"/>
          </a:ln>
        </p:spPr>
      </p:cxnSp>
      <p:pic>
        <p:nvPicPr>
          <p:cNvPr id="2" name="Image 1">
            <a:extLst>
              <a:ext uri="{FF2B5EF4-FFF2-40B4-BE49-F238E27FC236}">
                <a16:creationId xmlns:a16="http://schemas.microsoft.com/office/drawing/2014/main" id="{EBD757F4-14D7-4B61-A224-CD5A742B7A4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612" y="2372609"/>
            <a:ext cx="4501027" cy="2288843"/>
          </a:xfrm>
          <a:prstGeom prst="rect">
            <a:avLst/>
          </a:prstGeom>
        </p:spPr>
      </p:pic>
      <p:sp>
        <p:nvSpPr>
          <p:cNvPr id="8" name="Forme libre : forme 13">
            <a:extLst>
              <a:ext uri="{FF2B5EF4-FFF2-40B4-BE49-F238E27FC236}">
                <a16:creationId xmlns:a16="http://schemas.microsoft.com/office/drawing/2014/main" id="{5C701A86-DDA6-3C25-F4A8-97AEB98B41FC}"/>
              </a:ext>
            </a:extLst>
          </p:cNvPr>
          <p:cNvSpPr>
            <a:spLocks/>
          </p:cNvSpPr>
          <p:nvPr/>
        </p:nvSpPr>
        <p:spPr bwMode="auto">
          <a:xfrm rot="615248">
            <a:off x="4296155" y="2389773"/>
            <a:ext cx="1903413" cy="720725"/>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6300" y="10800"/>
                </a:moveTo>
                <a:lnTo>
                  <a:pt x="16300" y="10800"/>
                </a:lnTo>
                <a:cubicBezTo>
                  <a:pt x="16300" y="7762"/>
                  <a:pt x="13837" y="5300"/>
                  <a:pt x="10800" y="5300"/>
                </a:cubicBezTo>
                <a:cubicBezTo>
                  <a:pt x="7762" y="5300"/>
                  <a:pt x="5300" y="7762"/>
                  <a:pt x="5300" y="10800"/>
                </a:cubicBezTo>
                <a:lnTo>
                  <a:pt x="0" y="10800"/>
                </a:lnTo>
                <a:cubicBezTo>
                  <a:pt x="0" y="4835"/>
                  <a:pt x="4835" y="0"/>
                  <a:pt x="10800" y="0"/>
                </a:cubicBezTo>
                <a:cubicBezTo>
                  <a:pt x="16764" y="0"/>
                  <a:pt x="21600" y="4835"/>
                  <a:pt x="21600" y="10799"/>
                </a:cubicBezTo>
                <a:lnTo>
                  <a:pt x="24300" y="10800"/>
                </a:lnTo>
                <a:lnTo>
                  <a:pt x="18950" y="16150"/>
                </a:lnTo>
                <a:lnTo>
                  <a:pt x="13600" y="10800"/>
                </a:lnTo>
                <a:lnTo>
                  <a:pt x="16300" y="10800"/>
                </a:lnTo>
                <a:close/>
              </a:path>
            </a:pathLst>
          </a:custGeom>
          <a:solidFill>
            <a:srgbClr val="579D1C"/>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lIns="90000" tIns="45000" rIns="90000" bIns="45000" anchor="ctr"/>
          <a:lstStyle/>
          <a:p>
            <a:endParaRPr lang="fr-FR"/>
          </a:p>
        </p:txBody>
      </p:sp>
      <p:sp>
        <p:nvSpPr>
          <p:cNvPr id="14" name="Text Box 17">
            <a:extLst>
              <a:ext uri="{FF2B5EF4-FFF2-40B4-BE49-F238E27FC236}">
                <a16:creationId xmlns:a16="http://schemas.microsoft.com/office/drawing/2014/main" id="{66A90C2C-75A1-F2A5-DAC5-22772EB897F7}"/>
              </a:ext>
            </a:extLst>
          </p:cNvPr>
          <p:cNvSpPr txBox="1">
            <a:spLocks noChangeArrowheads="1"/>
          </p:cNvSpPr>
          <p:nvPr/>
        </p:nvSpPr>
        <p:spPr bwMode="auto">
          <a:xfrm>
            <a:off x="304920" y="1508480"/>
            <a:ext cx="4572611" cy="525401"/>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Mail de confirmation de la prise en compte de votre demande d’inscription</a:t>
            </a:r>
            <a:endParaRPr lang="fr-FR" altLang="fr-FR" sz="1400" b="1" i="1" dirty="0">
              <a:solidFill>
                <a:srgbClr val="FFFFFF"/>
              </a:solidFill>
              <a:latin typeface="Arial" panose="020B0604020202020204" pitchFamily="34" charset="0"/>
              <a:cs typeface="Arial" panose="020B0604020202020204" pitchFamily="34" charset="0"/>
            </a:endParaRPr>
          </a:p>
        </p:txBody>
      </p:sp>
      <p:cxnSp>
        <p:nvCxnSpPr>
          <p:cNvPr id="15" name="AutoShape 18">
            <a:extLst>
              <a:ext uri="{FF2B5EF4-FFF2-40B4-BE49-F238E27FC236}">
                <a16:creationId xmlns:a16="http://schemas.microsoft.com/office/drawing/2014/main" id="{DDF031A4-4F20-31A2-548B-3B468BFE68F2}"/>
              </a:ext>
            </a:extLst>
          </p:cNvPr>
          <p:cNvCxnSpPr>
            <a:cxnSpLocks noChangeShapeType="1"/>
            <a:stCxn id="14" idx="2"/>
          </p:cNvCxnSpPr>
          <p:nvPr/>
        </p:nvCxnSpPr>
        <p:spPr bwMode="auto">
          <a:xfrm flipH="1">
            <a:off x="1575334" y="2033881"/>
            <a:ext cx="1015892" cy="648388"/>
          </a:xfrm>
          <a:prstGeom prst="straightConnector1">
            <a:avLst/>
          </a:prstGeom>
          <a:noFill/>
          <a:ln w="2556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625538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F5B0866-EB68-EECD-F17A-474F7FD624D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10181" y="3757609"/>
            <a:ext cx="4731931" cy="3032412"/>
          </a:xfrm>
          <a:prstGeom prst="rect">
            <a:avLst/>
          </a:prstGeom>
        </p:spPr>
      </p:pic>
      <p:pic>
        <p:nvPicPr>
          <p:cNvPr id="13" name="Image 12" descr="Une image contenant capture d’écran, noir, grand, ordinateur&#10;&#10;Description générée automatiquement">
            <a:extLst>
              <a:ext uri="{FF2B5EF4-FFF2-40B4-BE49-F238E27FC236}">
                <a16:creationId xmlns:a16="http://schemas.microsoft.com/office/drawing/2014/main" id="{0C2FCA5F-5834-4B68-83D5-26E652471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44" y="1190290"/>
            <a:ext cx="5909149" cy="2482242"/>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7689600" cy="550800"/>
            <a:chOff x="304920" y="228600"/>
            <a:chExt cx="7689600" cy="550800"/>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6851520" cy="55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000" b="1" dirty="0">
                  <a:solidFill>
                    <a:srgbClr val="00733C"/>
                  </a:solidFill>
                  <a:latin typeface="Arial" pitchFamily="18"/>
                  <a:ea typeface="ヒラギノ角ゴ Pro W3" pitchFamily="2"/>
                  <a:cs typeface="ヒラギノ角ゴ Pro W3" pitchFamily="2"/>
                </a:rPr>
                <a:t>7</a:t>
              </a:r>
              <a:r>
                <a:rPr lang="fr-FR" sz="3000" b="1" i="0" u="none" strike="noStrike" baseline="0" dirty="0">
                  <a:ln>
                    <a:noFill/>
                  </a:ln>
                  <a:solidFill>
                    <a:srgbClr val="00733C"/>
                  </a:solidFill>
                  <a:latin typeface="Arial" pitchFamily="18"/>
                  <a:ea typeface="ヒラギノ角ゴ Pro W3" pitchFamily="2"/>
                  <a:cs typeface="ヒラギノ角ゴ Pro W3" pitchFamily="2"/>
                </a:rPr>
                <a:t> – Duplication des consultations</a:t>
              </a: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rPr/>
              <a:t>100</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5" name="Rectangle 14">
            <a:extLst>
              <a:ext uri="{FF2B5EF4-FFF2-40B4-BE49-F238E27FC236}">
                <a16:creationId xmlns:a16="http://schemas.microsoft.com/office/drawing/2014/main" id="{C759B47E-8F00-4661-881C-E47FEE41E8A1}"/>
              </a:ext>
            </a:extLst>
          </p:cNvPr>
          <p:cNvSpPr/>
          <p:nvPr/>
        </p:nvSpPr>
        <p:spPr>
          <a:xfrm>
            <a:off x="1319179" y="2182382"/>
            <a:ext cx="386499" cy="1837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80DEB18-EE8D-441E-B726-68A52A56BF87}"/>
              </a:ext>
            </a:extLst>
          </p:cNvPr>
          <p:cNvSpPr/>
          <p:nvPr/>
        </p:nvSpPr>
        <p:spPr>
          <a:xfrm>
            <a:off x="1319179" y="2408378"/>
            <a:ext cx="386498" cy="1837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 courbe vers le bas 20">
            <a:extLst>
              <a:ext uri="{FF2B5EF4-FFF2-40B4-BE49-F238E27FC236}">
                <a16:creationId xmlns:a16="http://schemas.microsoft.com/office/drawing/2014/main" id="{F86704C6-006C-4B2E-8259-88F236818E0A}"/>
              </a:ext>
            </a:extLst>
          </p:cNvPr>
          <p:cNvSpPr/>
          <p:nvPr/>
        </p:nvSpPr>
        <p:spPr>
          <a:xfrm rot="3249792">
            <a:off x="3788123" y="2520030"/>
            <a:ext cx="1748977" cy="678942"/>
          </a:xfrm>
          <a:prstGeom prst="curvedDownArrow">
            <a:avLst>
              <a:gd name="adj1" fmla="val 25154"/>
              <a:gd name="adj2" fmla="val 56070"/>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Rectangle 21">
            <a:extLst>
              <a:ext uri="{FF2B5EF4-FFF2-40B4-BE49-F238E27FC236}">
                <a16:creationId xmlns:a16="http://schemas.microsoft.com/office/drawing/2014/main" id="{8EBEC65E-766A-43BA-997F-85E5EEF796DA}"/>
              </a:ext>
            </a:extLst>
          </p:cNvPr>
          <p:cNvSpPr/>
          <p:nvPr/>
        </p:nvSpPr>
        <p:spPr>
          <a:xfrm>
            <a:off x="3810000" y="1495811"/>
            <a:ext cx="4978400" cy="6824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1 - Indiquez les nouvelles dates du marché</a:t>
            </a:r>
          </a:p>
        </p:txBody>
      </p:sp>
      <p:cxnSp>
        <p:nvCxnSpPr>
          <p:cNvPr id="23" name="Connecteur droit avec flèche 22">
            <a:extLst>
              <a:ext uri="{FF2B5EF4-FFF2-40B4-BE49-F238E27FC236}">
                <a16:creationId xmlns:a16="http://schemas.microsoft.com/office/drawing/2014/main" id="{2D5C8BEA-2A85-4AC9-B326-FC831C669BB8}"/>
              </a:ext>
            </a:extLst>
          </p:cNvPr>
          <p:cNvCxnSpPr>
            <a:cxnSpLocks/>
            <a:stCxn id="22" idx="1"/>
          </p:cNvCxnSpPr>
          <p:nvPr/>
        </p:nvCxnSpPr>
        <p:spPr>
          <a:xfrm flipH="1">
            <a:off x="1828800" y="1837046"/>
            <a:ext cx="1981200" cy="3453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72465938-2450-45B9-88BD-67F85412A8B4}"/>
              </a:ext>
            </a:extLst>
          </p:cNvPr>
          <p:cNvCxnSpPr>
            <a:cxnSpLocks/>
          </p:cNvCxnSpPr>
          <p:nvPr/>
        </p:nvCxnSpPr>
        <p:spPr>
          <a:xfrm flipH="1">
            <a:off x="1828800" y="1837046"/>
            <a:ext cx="1981200" cy="670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Forme libre : forme 30">
            <a:extLst>
              <a:ext uri="{FF2B5EF4-FFF2-40B4-BE49-F238E27FC236}">
                <a16:creationId xmlns:a16="http://schemas.microsoft.com/office/drawing/2014/main" id="{46F17EB3-6681-4019-AE68-449E2AC138CC}"/>
              </a:ext>
            </a:extLst>
          </p:cNvPr>
          <p:cNvSpPr/>
          <p:nvPr/>
        </p:nvSpPr>
        <p:spPr>
          <a:xfrm>
            <a:off x="188945" y="5035468"/>
            <a:ext cx="4005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 Continuez en validant ou modifiez des éléments</a:t>
            </a:r>
          </a:p>
        </p:txBody>
      </p:sp>
      <p:cxnSp>
        <p:nvCxnSpPr>
          <p:cNvPr id="32" name="Connecteur droit avec flèche 31">
            <a:extLst>
              <a:ext uri="{FF2B5EF4-FFF2-40B4-BE49-F238E27FC236}">
                <a16:creationId xmlns:a16="http://schemas.microsoft.com/office/drawing/2014/main" id="{F662AA68-0FCE-4C75-B187-33256B598CE2}"/>
              </a:ext>
            </a:extLst>
          </p:cNvPr>
          <p:cNvCxnSpPr>
            <a:cxnSpLocks/>
          </p:cNvCxnSpPr>
          <p:nvPr/>
        </p:nvCxnSpPr>
        <p:spPr>
          <a:xfrm>
            <a:off x="4193945" y="5436540"/>
            <a:ext cx="2482185" cy="1219139"/>
          </a:xfrm>
          <a:prstGeom prst="straightConnector1">
            <a:avLst/>
          </a:prstGeom>
          <a:noFill/>
          <a:ln w="38160" cap="sq">
            <a:solidFill>
              <a:srgbClr val="00B0F0"/>
            </a:solidFill>
            <a:prstDash val="solid"/>
            <a:miter/>
            <a:tailEnd type="arrow"/>
          </a:ln>
        </p:spPr>
      </p:cxnSp>
      <p:cxnSp>
        <p:nvCxnSpPr>
          <p:cNvPr id="34" name="Connecteur droit avec flèche 33">
            <a:extLst>
              <a:ext uri="{FF2B5EF4-FFF2-40B4-BE49-F238E27FC236}">
                <a16:creationId xmlns:a16="http://schemas.microsoft.com/office/drawing/2014/main" id="{72488B5E-5788-457C-8FC3-34E963738401}"/>
              </a:ext>
            </a:extLst>
          </p:cNvPr>
          <p:cNvCxnSpPr>
            <a:cxnSpLocks/>
          </p:cNvCxnSpPr>
          <p:nvPr/>
        </p:nvCxnSpPr>
        <p:spPr>
          <a:xfrm>
            <a:off x="4193945" y="5400918"/>
            <a:ext cx="3989473" cy="1254761"/>
          </a:xfrm>
          <a:prstGeom prst="straightConnector1">
            <a:avLst/>
          </a:prstGeom>
          <a:noFill/>
          <a:ln w="38160" cap="sq">
            <a:solidFill>
              <a:srgbClr val="00B0F0"/>
            </a:solidFill>
            <a:prstDash val="solid"/>
            <a:miter/>
            <a:tailEnd type="arrow"/>
          </a:ln>
        </p:spPr>
      </p:cxnSp>
    </p:spTree>
    <p:extLst>
      <p:ext uri="{BB962C8B-B14F-4D97-AF65-F5344CB8AC3E}">
        <p14:creationId xmlns:p14="http://schemas.microsoft.com/office/powerpoint/2010/main" val="835621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rPr/>
              <a:t>101</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rPr/>
              <a:t>101</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8- Signature électronique des documents</a:t>
            </a:r>
          </a:p>
        </p:txBody>
      </p:sp>
    </p:spTree>
    <p:extLst>
      <p:ext uri="{BB962C8B-B14F-4D97-AF65-F5344CB8AC3E}">
        <p14:creationId xmlns:p14="http://schemas.microsoft.com/office/powerpoint/2010/main" val="15533906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80880" y="1371599"/>
            <a:ext cx="8077320" cy="331590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0" i="0" u="none" strike="noStrike" baseline="0" dirty="0">
                <a:ln>
                  <a:noFill/>
                </a:ln>
                <a:solidFill>
                  <a:srgbClr val="005DA2"/>
                </a:solidFill>
                <a:latin typeface="Arial" pitchFamily="18"/>
                <a:ea typeface="ヒラギノ角ゴ Pro W3" pitchFamily="2"/>
                <a:cs typeface="ヒラギノ角ゴ Pro W3" pitchFamily="2"/>
              </a:rPr>
              <a:t>L’application Agrilocal </a:t>
            </a:r>
            <a:r>
              <a:rPr lang="fr-FR" sz="1600" dirty="0">
                <a:solidFill>
                  <a:srgbClr val="005DA2"/>
                </a:solidFill>
                <a:latin typeface="Arial" pitchFamily="18"/>
                <a:ea typeface="ヒラギノ角ゴ Pro W3" pitchFamily="2"/>
                <a:cs typeface="ヒラギノ角ゴ Pro W3" pitchFamily="2"/>
              </a:rPr>
              <a:t>signe électroniquement et date la notification d’attribution, le bon de commande et le bon de livraison via l’émission d’un certificat délivré par une autorité compétente (</a:t>
            </a:r>
            <a:r>
              <a:rPr lang="fr-FR" sz="1600" dirty="0" err="1">
                <a:solidFill>
                  <a:srgbClr val="005DA2"/>
                </a:solidFill>
                <a:latin typeface="Arial" pitchFamily="18"/>
                <a:ea typeface="ヒラギノ角ゴ Pro W3" pitchFamily="2"/>
                <a:cs typeface="ヒラギノ角ゴ Pro W3" pitchFamily="2"/>
              </a:rPr>
              <a:t>Chambersign</a:t>
            </a:r>
            <a:r>
              <a:rPr lang="fr-FR" sz="1600" dirty="0">
                <a:solidFill>
                  <a:srgbClr val="005DA2"/>
                </a:solidFill>
                <a:latin typeface="Arial" pitchFamily="18"/>
                <a:ea typeface="ヒラギノ角ゴ Pro W3" pitchFamily="2"/>
                <a:cs typeface="ヒラギノ角ゴ Pro W3" pitchFamily="2"/>
              </a:rPr>
              <a:t>).</a:t>
            </a:r>
          </a:p>
          <a:p>
            <a:pPr marL="0" marR="0" lvl="0" indent="0" algn="just" rtl="0" hangingPunct="0">
              <a:lnSpc>
                <a:spcPct val="100000"/>
              </a:lnSpc>
              <a:spcBef>
                <a:spcPts val="9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Ce certificat constitue une </a:t>
            </a:r>
            <a:r>
              <a:rPr lang="fr-FR" sz="1600" b="1" dirty="0">
                <a:solidFill>
                  <a:srgbClr val="005DA2"/>
                </a:solidFill>
                <a:latin typeface="Arial" pitchFamily="18"/>
                <a:ea typeface="ヒラギノ角ゴ Pro W3" pitchFamily="2"/>
                <a:cs typeface="ヒラギノ角ゴ Pro W3" pitchFamily="2"/>
              </a:rPr>
              <a:t>preuve juridique de la contractualisation du marché</a:t>
            </a:r>
            <a:r>
              <a:rPr lang="fr-FR" sz="1600" dirty="0">
                <a:solidFill>
                  <a:srgbClr val="005DA2"/>
                </a:solidFill>
                <a:latin typeface="Arial" pitchFamily="18"/>
                <a:ea typeface="ヒラギノ角ゴ Pro W3" pitchFamily="2"/>
                <a:cs typeface="ヒラギノ角ゴ Pro W3" pitchFamily="2"/>
              </a:rPr>
              <a:t>.</a:t>
            </a:r>
          </a:p>
          <a:p>
            <a:pPr marL="0" marR="0" lvl="0" indent="0" algn="just" rtl="0" hangingPunct="0">
              <a:lnSpc>
                <a:spcPct val="100000"/>
              </a:lnSpc>
              <a:spcBef>
                <a:spcPts val="9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0" i="0" u="none" strike="noStrike" baseline="0" dirty="0">
                <a:ln>
                  <a:noFill/>
                </a:ln>
                <a:solidFill>
                  <a:srgbClr val="005DA2"/>
                </a:solidFill>
                <a:latin typeface="Arial" pitchFamily="18"/>
                <a:ea typeface="ヒラギノ角ゴ Pro W3" pitchFamily="2"/>
                <a:cs typeface="ヒラギノ角ゴ Pro W3" pitchFamily="2"/>
              </a:rPr>
              <a:t>Cette </a:t>
            </a:r>
            <a:r>
              <a:rPr lang="fr-FR" sz="1600" dirty="0">
                <a:solidFill>
                  <a:srgbClr val="005DA2"/>
                </a:solidFill>
                <a:latin typeface="Arial" pitchFamily="18"/>
                <a:ea typeface="ヒラギノ角ゴ Pro W3" pitchFamily="2"/>
                <a:cs typeface="ヒラギノ角ゴ Pro W3" pitchFamily="2"/>
              </a:rPr>
              <a:t>signature n’est pas visible à l’œil nu sur les documents mais il est possible de voir le détail à l’aide d’un lecteur PDF adapté, tel que Acrobat Reader (téléchargement gratuit).</a:t>
            </a:r>
          </a:p>
          <a:p>
            <a:pPr marL="0" marR="0" lvl="0" indent="0" algn="just" rtl="0" hangingPunct="0">
              <a:lnSpc>
                <a:spcPct val="100000"/>
              </a:lnSpc>
              <a:spcBef>
                <a:spcPts val="9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A la première ouverture d’un PDF signé électroniquement, votre lecteur indiquera que l’émetteur du certificat est inconnu. Une validation de votre part est nécessaire.</a:t>
            </a:r>
          </a:p>
          <a:p>
            <a:pPr marL="0" marR="0" lvl="0" indent="0" algn="just" rtl="0" hangingPunct="0">
              <a:lnSpc>
                <a:spcPct val="100000"/>
              </a:lnSpc>
              <a:spcBef>
                <a:spcPts val="99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Les pages suivantes vous indiquent la manière de visualiser le détail de la signature et comment valider le certificat </a:t>
            </a:r>
            <a:endParaRPr lang="fr-FR" sz="16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102</a:t>
            </a:fld>
            <a:endParaRPr lang="fr-FR" sz="1800" b="1" i="0" u="none" strike="noStrike" baseline="0" dirty="0">
              <a:ln>
                <a:noFill/>
              </a:ln>
              <a:solidFill>
                <a:srgbClr val="948A54"/>
              </a:solidFill>
              <a:latin typeface="Arial" pitchFamily="18"/>
              <a:ea typeface="Arial" pitchFamily="2"/>
              <a:cs typeface="Arial" pitchFamily="2"/>
            </a:endParaRPr>
          </a:p>
        </p:txBody>
      </p:sp>
    </p:spTree>
    <p:extLst>
      <p:ext uri="{BB962C8B-B14F-4D97-AF65-F5344CB8AC3E}">
        <p14:creationId xmlns:p14="http://schemas.microsoft.com/office/powerpoint/2010/main" val="11146511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04920" y="904253"/>
            <a:ext cx="8077320" cy="3407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dirty="0">
                <a:solidFill>
                  <a:srgbClr val="005DA2"/>
                </a:solidFill>
                <a:latin typeface="Arial" pitchFamily="18"/>
                <a:ea typeface="ヒラギノ角ゴ Pro W3" pitchFamily="2"/>
                <a:cs typeface="ヒラギノ角ゴ Pro W3" pitchFamily="2"/>
              </a:rPr>
              <a:t>Validation et propriétés du certificat :</a:t>
            </a:r>
            <a:r>
              <a:rPr lang="fr-FR" sz="1600" dirty="0">
                <a:solidFill>
                  <a:srgbClr val="005DA2"/>
                </a:solidFill>
                <a:latin typeface="Arial" pitchFamily="18"/>
                <a:ea typeface="ヒラギノ角ゴ Pro W3" pitchFamily="2"/>
                <a:cs typeface="ヒラギノ角ゴ Pro W3" pitchFamily="2"/>
              </a:rPr>
              <a:t> ouvrir le document avec Acrobat Reader</a:t>
            </a:r>
            <a:endParaRPr lang="fr-FR" sz="16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103</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3" name="Image 12">
            <a:extLst>
              <a:ext uri="{FF2B5EF4-FFF2-40B4-BE49-F238E27FC236}">
                <a16:creationId xmlns:a16="http://schemas.microsoft.com/office/drawing/2014/main" id="{DD60172C-3955-7447-F2E6-C3C3EF940C5F}"/>
              </a:ext>
            </a:extLst>
          </p:cNvPr>
          <p:cNvPicPr>
            <a:picLocks noChangeAspect="1"/>
          </p:cNvPicPr>
          <p:nvPr/>
        </p:nvPicPr>
        <p:blipFill rotWithShape="1">
          <a:blip r:embed="rId3">
            <a:extLst>
              <a:ext uri="{28A0092B-C50C-407E-A947-70E740481C1C}">
                <a14:useLocalDpi xmlns:a14="http://schemas.microsoft.com/office/drawing/2010/main" val="0"/>
              </a:ext>
            </a:extLst>
          </a:blip>
          <a:srcRect t="-748"/>
          <a:stretch/>
        </p:blipFill>
        <p:spPr>
          <a:xfrm>
            <a:off x="9331" y="1222310"/>
            <a:ext cx="9144000" cy="4870579"/>
          </a:xfrm>
          <a:prstGeom prst="rect">
            <a:avLst/>
          </a:prstGeom>
        </p:spPr>
      </p:pic>
    </p:spTree>
    <p:extLst>
      <p:ext uri="{BB962C8B-B14F-4D97-AF65-F5344CB8AC3E}">
        <p14:creationId xmlns:p14="http://schemas.microsoft.com/office/powerpoint/2010/main" val="33731280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832A3E5-F321-40C8-5E4D-8253D70DB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3" y="857250"/>
            <a:ext cx="9144000" cy="5143500"/>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922500" y="2939143"/>
            <a:ext cx="1452880" cy="1870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3401007" y="3641391"/>
            <a:ext cx="4978400" cy="10425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Dans la panneau Signatures, cliquer sur le certificat puis sur « Afficher les propriétés de la signature »</a:t>
            </a:r>
          </a:p>
          <a:p>
            <a:pPr algn="ctr"/>
            <a:endParaRPr lang="fr-FR" sz="1600" b="1" dirty="0">
              <a:latin typeface="Arial" panose="020B0604020202020204" pitchFamily="34" charset="0"/>
              <a:cs typeface="Arial" panose="020B0604020202020204" pitchFamily="34" charset="0"/>
            </a:endParaRP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1"/>
            <a:endCxn id="13" idx="3"/>
          </p:cNvCxnSpPr>
          <p:nvPr/>
        </p:nvCxnSpPr>
        <p:spPr>
          <a:xfrm flipH="1" flipV="1">
            <a:off x="2375380" y="3032657"/>
            <a:ext cx="1025627" cy="11300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FE8FEA7C-2587-8ACC-D1C9-704EB23FF7F1}"/>
              </a:ext>
            </a:extLst>
          </p:cNvPr>
          <p:cNvCxnSpPr>
            <a:cxnSpLocks/>
          </p:cNvCxnSpPr>
          <p:nvPr/>
        </p:nvCxnSpPr>
        <p:spPr>
          <a:xfrm flipV="1">
            <a:off x="5890207" y="1790545"/>
            <a:ext cx="799842" cy="18732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3129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CDB4BC72-102A-FE8B-9011-FB3F47A7683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622356"/>
            <a:ext cx="9144000" cy="4837092"/>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04920" y="772173"/>
            <a:ext cx="807732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dirty="0">
                <a:solidFill>
                  <a:srgbClr val="005DA2"/>
                </a:solidFill>
                <a:latin typeface="Arial" pitchFamily="18"/>
                <a:ea typeface="ヒラギノ角ゴ Pro W3" pitchFamily="2"/>
                <a:cs typeface="ヒラギノ角ゴ Pro W3" pitchFamily="2"/>
              </a:rPr>
              <a:t>Tant que vous n’avez pas validé le certificat, il sera indiqué que la validité est inconnue. Cela ne signifie pas pour autant que le certificat n’a pas de valeur juridique. Ce message n’apparaît plus une fois le certificat validé </a:t>
            </a:r>
            <a:endParaRPr lang="fr-FR" sz="14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4003100" y="5419698"/>
            <a:ext cx="1334010" cy="2523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4233554" y="2474277"/>
            <a:ext cx="4869806" cy="6520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Cliquer sur « Afficher le certificat du signataire »</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2"/>
            <a:endCxn id="13" idx="3"/>
          </p:cNvCxnSpPr>
          <p:nvPr/>
        </p:nvCxnSpPr>
        <p:spPr>
          <a:xfrm flipH="1">
            <a:off x="5337110" y="3126353"/>
            <a:ext cx="1331347" cy="24195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1888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6C5C9A7-D567-000D-C370-A7B9E9C6CE5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26163"/>
            <a:ext cx="9144000" cy="4843754"/>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2293463" y="2364597"/>
            <a:ext cx="1076491" cy="1287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131400" y="989222"/>
            <a:ext cx="4869806" cy="6520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Cliquer sur « </a:t>
            </a:r>
            <a:r>
              <a:rPr lang="fr-FR" sz="1600" b="1" dirty="0" err="1">
                <a:latin typeface="Arial" panose="020B0604020202020204" pitchFamily="34" charset="0"/>
                <a:cs typeface="Arial" panose="020B0604020202020204" pitchFamily="34" charset="0"/>
              </a:rPr>
              <a:t>ChambersignFrance</a:t>
            </a:r>
            <a:r>
              <a:rPr lang="fr-FR" sz="1600" b="1" dirty="0">
                <a:latin typeface="Arial" panose="020B0604020202020204" pitchFamily="34" charset="0"/>
                <a:cs typeface="Arial" panose="020B0604020202020204" pitchFamily="34" charset="0"/>
              </a:rPr>
              <a:t>» pour valider tous les certificats venant de cet organisme</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2"/>
            <a:endCxn id="13" idx="0"/>
          </p:cNvCxnSpPr>
          <p:nvPr/>
        </p:nvCxnSpPr>
        <p:spPr>
          <a:xfrm>
            <a:off x="2566303" y="1641298"/>
            <a:ext cx="265406" cy="7232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A179B25-F1EB-4EC7-9185-F76740D98BDE}"/>
              </a:ext>
            </a:extLst>
          </p:cNvPr>
          <p:cNvSpPr/>
          <p:nvPr/>
        </p:nvSpPr>
        <p:spPr>
          <a:xfrm>
            <a:off x="4263262" y="2929632"/>
            <a:ext cx="4869806" cy="7787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Les onglets affichent les détails du certificat.</a:t>
            </a:r>
          </a:p>
          <a:p>
            <a:pPr algn="ctr"/>
            <a:r>
              <a:rPr lang="fr-FR" sz="1600" b="1" dirty="0">
                <a:latin typeface="Arial" panose="020B0604020202020204" pitchFamily="34" charset="0"/>
                <a:cs typeface="Arial" panose="020B0604020202020204" pitchFamily="34" charset="0"/>
              </a:rPr>
              <a:t>Cliquer sur l’onglet Approbation pour valider le certificat.</a:t>
            </a:r>
          </a:p>
        </p:txBody>
      </p:sp>
      <p:cxnSp>
        <p:nvCxnSpPr>
          <p:cNvPr id="21" name="Connecteur droit avec flèche 20">
            <a:extLst>
              <a:ext uri="{FF2B5EF4-FFF2-40B4-BE49-F238E27FC236}">
                <a16:creationId xmlns:a16="http://schemas.microsoft.com/office/drawing/2014/main" id="{065A8B5E-E2D0-4511-B1F9-981BA52D40A9}"/>
              </a:ext>
            </a:extLst>
          </p:cNvPr>
          <p:cNvCxnSpPr>
            <a:cxnSpLocks/>
          </p:cNvCxnSpPr>
          <p:nvPr/>
        </p:nvCxnSpPr>
        <p:spPr>
          <a:xfrm flipH="1" flipV="1">
            <a:off x="4693298" y="2364597"/>
            <a:ext cx="2004867" cy="5485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7349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744FEFB-8855-FB5A-E783-63CB362E8FC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26163"/>
            <a:ext cx="9144000" cy="4843754"/>
          </a:xfrm>
          <a:prstGeom prst="rect">
            <a:avLst/>
          </a:prstGeom>
        </p:spPr>
      </p:pic>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3" name="Rectangle 12">
            <a:extLst>
              <a:ext uri="{FF2B5EF4-FFF2-40B4-BE49-F238E27FC236}">
                <a16:creationId xmlns:a16="http://schemas.microsoft.com/office/drawing/2014/main" id="{64EB4DED-55F0-4E76-BC5C-38E9A48BC22F}"/>
              </a:ext>
            </a:extLst>
          </p:cNvPr>
          <p:cNvSpPr/>
          <p:nvPr/>
        </p:nvSpPr>
        <p:spPr>
          <a:xfrm>
            <a:off x="4441371" y="4323723"/>
            <a:ext cx="1203649" cy="1851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4164920" y="1625401"/>
            <a:ext cx="4869806" cy="6520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Cliquer sur «Ajouter aux certificats approuvés»</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2"/>
            <a:endCxn id="13" idx="3"/>
          </p:cNvCxnSpPr>
          <p:nvPr/>
        </p:nvCxnSpPr>
        <p:spPr>
          <a:xfrm flipH="1">
            <a:off x="5645020" y="2277477"/>
            <a:ext cx="954803" cy="21388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065A8B5E-E2D0-4511-B1F9-981BA52D40A9}"/>
              </a:ext>
            </a:extLst>
          </p:cNvPr>
          <p:cNvCxnSpPr>
            <a:cxnSpLocks/>
          </p:cNvCxnSpPr>
          <p:nvPr/>
        </p:nvCxnSpPr>
        <p:spPr>
          <a:xfrm flipH="1">
            <a:off x="4693298" y="2277477"/>
            <a:ext cx="1906525" cy="831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7042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8FD0C5F9-1826-4600-B5F6-1E2E48CA2B1C}"/>
              </a:ext>
            </a:extLst>
          </p:cNvPr>
          <p:cNvPicPr/>
          <p:nvPr/>
        </p:nvPicPr>
        <p:blipFill>
          <a:blip r:embed="rId3">
            <a:extLst>
              <a:ext uri="{28A0092B-C50C-407E-A947-70E740481C1C}">
                <a14:useLocalDpi xmlns:a14="http://schemas.microsoft.com/office/drawing/2010/main" val="0"/>
              </a:ext>
            </a:extLst>
          </a:blip>
          <a:stretch>
            <a:fillRect/>
          </a:stretch>
        </p:blipFill>
        <p:spPr>
          <a:xfrm>
            <a:off x="756360" y="947041"/>
            <a:ext cx="7244640" cy="5624677"/>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108</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4643120" y="3878716"/>
            <a:ext cx="482599" cy="2523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4164920" y="1625401"/>
            <a:ext cx="4869806" cy="6520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Cliquer sur «OK»</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2"/>
            <a:endCxn id="13" idx="3"/>
          </p:cNvCxnSpPr>
          <p:nvPr/>
        </p:nvCxnSpPr>
        <p:spPr>
          <a:xfrm flipH="1">
            <a:off x="5125719" y="2277477"/>
            <a:ext cx="1474104" cy="17274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0281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F3947D21-6AC4-9662-8160-12D4C155F0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57250"/>
            <a:ext cx="9144000" cy="4834423"/>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109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3219061" y="2932685"/>
            <a:ext cx="2900755" cy="14993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2137097" y="6000018"/>
            <a:ext cx="4869806" cy="648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Validez </a:t>
            </a:r>
            <a:r>
              <a:rPr lang="fr-FR" sz="1600" b="1" dirty="0" err="1">
                <a:latin typeface="Arial" panose="020B0604020202020204" pitchFamily="34" charset="0"/>
                <a:cs typeface="Arial" panose="020B0604020202020204" pitchFamily="34" charset="0"/>
              </a:rPr>
              <a:t>cete</a:t>
            </a:r>
            <a:r>
              <a:rPr lang="fr-FR" sz="1600" b="1" dirty="0">
                <a:latin typeface="Arial" panose="020B0604020202020204" pitchFamily="34" charset="0"/>
                <a:cs typeface="Arial" panose="020B0604020202020204" pitchFamily="34" charset="0"/>
              </a:rPr>
              <a:t> configuration</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0"/>
          </p:cNvCxnSpPr>
          <p:nvPr/>
        </p:nvCxnSpPr>
        <p:spPr>
          <a:xfrm flipV="1">
            <a:off x="4572000" y="4385388"/>
            <a:ext cx="149290" cy="1614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56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F47CB7F7-0BD5-475E-992F-7CBE194DB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0"/>
            <a:ext cx="9231312"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a:extLst>
              <a:ext uri="{FF2B5EF4-FFF2-40B4-BE49-F238E27FC236}">
                <a16:creationId xmlns:a16="http://schemas.microsoft.com/office/drawing/2014/main" id="{095AC0CB-C03E-947B-E09B-96EBD98E3B7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1521" y="1509181"/>
            <a:ext cx="3124419" cy="2117839"/>
          </a:xfrm>
          <a:prstGeom prst="rect">
            <a:avLst/>
          </a:prstGeom>
        </p:spPr>
      </p:pic>
      <p:cxnSp>
        <p:nvCxnSpPr>
          <p:cNvPr id="26628" name="AutoShape 3">
            <a:extLst>
              <a:ext uri="{FF2B5EF4-FFF2-40B4-BE49-F238E27FC236}">
                <a16:creationId xmlns:a16="http://schemas.microsoft.com/office/drawing/2014/main" id="{1A6EE8C9-2D0C-40E6-B346-59E729D88D26}"/>
              </a:ext>
            </a:extLst>
          </p:cNvPr>
          <p:cNvCxnSpPr>
            <a:cxnSpLocks noChangeShapeType="1"/>
          </p:cNvCxnSpPr>
          <p:nvPr/>
        </p:nvCxnSpPr>
        <p:spPr bwMode="auto">
          <a:xfrm>
            <a:off x="1863725" y="2041525"/>
            <a:ext cx="2347913" cy="1588"/>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629" name="Text Box 4">
            <a:extLst>
              <a:ext uri="{FF2B5EF4-FFF2-40B4-BE49-F238E27FC236}">
                <a16:creationId xmlns:a16="http://schemas.microsoft.com/office/drawing/2014/main" id="{FA75929E-9041-4D04-955C-281C193BCAC9}"/>
              </a:ext>
            </a:extLst>
          </p:cNvPr>
          <p:cNvSpPr txBox="1">
            <a:spLocks noChangeArrowheads="1"/>
          </p:cNvSpPr>
          <p:nvPr/>
        </p:nvSpPr>
        <p:spPr bwMode="auto">
          <a:xfrm>
            <a:off x="990600" y="133350"/>
            <a:ext cx="8153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2800" b="1" dirty="0">
                <a:solidFill>
                  <a:srgbClr val="00733C"/>
                </a:solidFill>
                <a:latin typeface="Arial" panose="020B0604020202020204" pitchFamily="34" charset="0"/>
                <a:cs typeface="Arial" panose="020B0604020202020204" pitchFamily="34" charset="0"/>
              </a:rPr>
              <a:t>	 Connexion - Inscription</a:t>
            </a:r>
          </a:p>
        </p:txBody>
      </p:sp>
      <p:cxnSp>
        <p:nvCxnSpPr>
          <p:cNvPr id="26630" name="AutoShape 5">
            <a:extLst>
              <a:ext uri="{FF2B5EF4-FFF2-40B4-BE49-F238E27FC236}">
                <a16:creationId xmlns:a16="http://schemas.microsoft.com/office/drawing/2014/main" id="{BFDF9C15-6B95-4333-8F38-DBB7880208CA}"/>
              </a:ext>
            </a:extLst>
          </p:cNvPr>
          <p:cNvCxnSpPr>
            <a:cxnSpLocks noChangeShapeType="1"/>
          </p:cNvCxnSpPr>
          <p:nvPr/>
        </p:nvCxnSpPr>
        <p:spPr bwMode="auto">
          <a:xfrm>
            <a:off x="1935163" y="1666875"/>
            <a:ext cx="2347912" cy="1588"/>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631" name="Text Box 9">
            <a:extLst>
              <a:ext uri="{FF2B5EF4-FFF2-40B4-BE49-F238E27FC236}">
                <a16:creationId xmlns:a16="http://schemas.microsoft.com/office/drawing/2014/main" id="{6A7C7B2C-6722-402D-938F-0427AC3D2554}"/>
              </a:ext>
            </a:extLst>
          </p:cNvPr>
          <p:cNvSpPr txBox="1">
            <a:spLocks noChangeArrowheads="1"/>
          </p:cNvSpPr>
          <p:nvPr/>
        </p:nvSpPr>
        <p:spPr bwMode="auto">
          <a:xfrm>
            <a:off x="25400" y="608013"/>
            <a:ext cx="9150350"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dirty="0">
                <a:solidFill>
                  <a:srgbClr val="0070C0"/>
                </a:solidFill>
                <a:latin typeface="Calibri" pitchFamily="34"/>
                <a:ea typeface="Calibri" pitchFamily="34"/>
                <a:cs typeface="Calibri" pitchFamily="34"/>
              </a:rPr>
              <a:t>3</a:t>
            </a:r>
            <a:r>
              <a:rPr lang="fr-FR" sz="1800" b="1" i="0" u="none" strike="noStrike" baseline="0" dirty="0">
                <a:ln>
                  <a:noFill/>
                </a:ln>
                <a:solidFill>
                  <a:srgbClr val="0070C0"/>
                </a:solidFill>
                <a:latin typeface="Calibri" pitchFamily="34"/>
                <a:ea typeface="Calibri" pitchFamily="34"/>
                <a:cs typeface="Calibri" pitchFamily="34"/>
              </a:rPr>
              <a:t> – Validation des identifiants</a:t>
            </a:r>
          </a:p>
          <a:p>
            <a:pPr eaLnBrk="1" hangingPunct="1">
              <a:buSzPct val="100000"/>
            </a:pPr>
            <a:r>
              <a:rPr lang="fr-FR" altLang="fr-FR" sz="1400" dirty="0">
                <a:solidFill>
                  <a:srgbClr val="0070C0"/>
                </a:solidFill>
                <a:latin typeface="Arial" panose="020B0604020202020204" pitchFamily="34" charset="0"/>
                <a:cs typeface="Arial" panose="020B0604020202020204" pitchFamily="34" charset="0"/>
              </a:rPr>
              <a:t>Une fois votre demande validée par l’administrateur départemental, vous recevez une notification par mail avec un code vous permettant de finaliser votre inscription.</a:t>
            </a:r>
            <a:endParaRPr lang="fr-FR" sz="1400" i="0" u="sng" strike="noStrike" baseline="0" dirty="0">
              <a:ln>
                <a:noFill/>
              </a:ln>
              <a:solidFill>
                <a:srgbClr val="0070C0"/>
              </a:solidFill>
              <a:uFillTx/>
              <a:latin typeface="Arial" pitchFamily="18"/>
              <a:ea typeface="Arial" pitchFamily="2"/>
              <a:cs typeface="Arial" pitchFamily="2"/>
            </a:endParaRPr>
          </a:p>
          <a:p>
            <a:pPr eaLnBrk="1" hangingPunct="1">
              <a:buSzPct val="100000"/>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26632" name="Rectangle 10">
            <a:extLst>
              <a:ext uri="{FF2B5EF4-FFF2-40B4-BE49-F238E27FC236}">
                <a16:creationId xmlns:a16="http://schemas.microsoft.com/office/drawing/2014/main" id="{B144EAA4-213B-44B3-B482-A748A0367BF0}"/>
              </a:ext>
            </a:extLst>
          </p:cNvPr>
          <p:cNvSpPr>
            <a:spLocks noChangeArrowheads="1"/>
          </p:cNvSpPr>
          <p:nvPr/>
        </p:nvSpPr>
        <p:spPr bwMode="auto">
          <a:xfrm>
            <a:off x="304800" y="242888"/>
            <a:ext cx="293688" cy="304800"/>
          </a:xfrm>
          <a:prstGeom prst="rect">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26633" name="Rectangle 11">
            <a:extLst>
              <a:ext uri="{FF2B5EF4-FFF2-40B4-BE49-F238E27FC236}">
                <a16:creationId xmlns:a16="http://schemas.microsoft.com/office/drawing/2014/main" id="{DFC57A4C-C894-4CD4-8573-53F341969DFB}"/>
              </a:ext>
            </a:extLst>
          </p:cNvPr>
          <p:cNvSpPr>
            <a:spLocks noChangeArrowheads="1"/>
          </p:cNvSpPr>
          <p:nvPr/>
        </p:nvSpPr>
        <p:spPr bwMode="auto">
          <a:xfrm>
            <a:off x="696913" y="242888"/>
            <a:ext cx="293687"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26634" name="Text Box 17">
            <a:extLst>
              <a:ext uri="{FF2B5EF4-FFF2-40B4-BE49-F238E27FC236}">
                <a16:creationId xmlns:a16="http://schemas.microsoft.com/office/drawing/2014/main" id="{A168A98A-8F2F-46DD-B031-D752A76502E8}"/>
              </a:ext>
            </a:extLst>
          </p:cNvPr>
          <p:cNvSpPr txBox="1">
            <a:spLocks noChangeArrowheads="1"/>
          </p:cNvSpPr>
          <p:nvPr/>
        </p:nvSpPr>
        <p:spPr bwMode="auto">
          <a:xfrm>
            <a:off x="4319868" y="1739467"/>
            <a:ext cx="4572611" cy="740845"/>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2 – Saisissez vos identifiants (login + mot de passe) puis validez.</a:t>
            </a:r>
            <a:endParaRPr lang="fr-FR" altLang="fr-FR" sz="1400" b="1" i="1" dirty="0">
              <a:solidFill>
                <a:srgbClr val="FFFFFF"/>
              </a:solidFill>
              <a:latin typeface="Arial" panose="020B0604020202020204" pitchFamily="34" charset="0"/>
              <a:cs typeface="Arial" panose="020B0604020202020204" pitchFamily="34" charset="0"/>
            </a:endParaRPr>
          </a:p>
          <a:p>
            <a:pPr algn="ctr" eaLnBrk="1" hangingPunct="1">
              <a:buSzPct val="100000"/>
            </a:pPr>
            <a:endParaRPr lang="fr-FR" altLang="fr-FR" sz="1400" b="1" i="1" dirty="0">
              <a:solidFill>
                <a:srgbClr val="FFFFFF"/>
              </a:solidFill>
              <a:latin typeface="Arial" panose="020B0604020202020204" pitchFamily="34" charset="0"/>
              <a:cs typeface="Arial" panose="020B0604020202020204" pitchFamily="34" charset="0"/>
            </a:endParaRPr>
          </a:p>
        </p:txBody>
      </p:sp>
      <p:sp>
        <p:nvSpPr>
          <p:cNvPr id="26639" name="Text Box 22">
            <a:extLst>
              <a:ext uri="{FF2B5EF4-FFF2-40B4-BE49-F238E27FC236}">
                <a16:creationId xmlns:a16="http://schemas.microsoft.com/office/drawing/2014/main" id="{385070FA-D362-4429-8F3B-088834EB5F3E}"/>
              </a:ext>
            </a:extLst>
          </p:cNvPr>
          <p:cNvSpPr txBox="1">
            <a:spLocks noChangeArrowheads="1"/>
          </p:cNvSpPr>
          <p:nvPr/>
        </p:nvSpPr>
        <p:spPr bwMode="auto">
          <a:xfrm>
            <a:off x="36513" y="6553200"/>
            <a:ext cx="91440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190A7FFA-6E71-4831-A621-E5FB0603CF98}" type="slidenum">
              <a:rPr lang="fr-FR" altLang="fr-FR" sz="1800" b="1">
                <a:solidFill>
                  <a:srgbClr val="404040"/>
                </a:solidFill>
                <a:latin typeface="Arial" panose="020B0604020202020204" pitchFamily="34" charset="0"/>
                <a:cs typeface="Arial" panose="020B0604020202020204" pitchFamily="34" charset="0"/>
              </a:rPr>
              <a:pPr algn="r">
                <a:buSzPct val="100000"/>
              </a:pPr>
              <a:t>11</a:t>
            </a:fld>
            <a:endParaRPr lang="fr-FR" altLang="fr-FR" sz="1800" b="1">
              <a:solidFill>
                <a:srgbClr val="404040"/>
              </a:solidFill>
              <a:latin typeface="Arial" panose="020B0604020202020204" pitchFamily="34" charset="0"/>
              <a:cs typeface="Arial" panose="020B0604020202020204" pitchFamily="34" charset="0"/>
            </a:endParaRPr>
          </a:p>
        </p:txBody>
      </p:sp>
      <p:cxnSp>
        <p:nvCxnSpPr>
          <p:cNvPr id="26635" name="AutoShape 18">
            <a:extLst>
              <a:ext uri="{FF2B5EF4-FFF2-40B4-BE49-F238E27FC236}">
                <a16:creationId xmlns:a16="http://schemas.microsoft.com/office/drawing/2014/main" id="{E684B271-9542-4377-AF97-05FEC88A58E0}"/>
              </a:ext>
            </a:extLst>
          </p:cNvPr>
          <p:cNvCxnSpPr>
            <a:cxnSpLocks noChangeShapeType="1"/>
            <a:stCxn id="26634" idx="1"/>
            <a:endCxn id="2" idx="3"/>
          </p:cNvCxnSpPr>
          <p:nvPr/>
        </p:nvCxnSpPr>
        <p:spPr bwMode="auto">
          <a:xfrm flipH="1">
            <a:off x="3375940" y="2109890"/>
            <a:ext cx="943928" cy="458211"/>
          </a:xfrm>
          <a:prstGeom prst="straightConnector1">
            <a:avLst/>
          </a:prstGeom>
          <a:noFill/>
          <a:ln w="25560" cap="sq">
            <a:solidFill>
              <a:srgbClr val="006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14" name="Image 13">
            <a:extLst>
              <a:ext uri="{FF2B5EF4-FFF2-40B4-BE49-F238E27FC236}">
                <a16:creationId xmlns:a16="http://schemas.microsoft.com/office/drawing/2014/main" id="{790AB299-E321-0169-284F-6FFE9FCEE52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78618" y="3754593"/>
            <a:ext cx="5266773" cy="2495393"/>
          </a:xfrm>
          <a:prstGeom prst="rect">
            <a:avLst/>
          </a:prstGeom>
        </p:spPr>
      </p:pic>
      <p:pic>
        <p:nvPicPr>
          <p:cNvPr id="5" name="Image 4">
            <a:extLst>
              <a:ext uri="{FF2B5EF4-FFF2-40B4-BE49-F238E27FC236}">
                <a16:creationId xmlns:a16="http://schemas.microsoft.com/office/drawing/2014/main" id="{BE42FB79-E482-4B40-ADFF-F7585A39D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800" y="5439660"/>
            <a:ext cx="1080121" cy="347746"/>
          </a:xfrm>
          <a:prstGeom prst="rect">
            <a:avLst/>
          </a:prstGeom>
        </p:spPr>
      </p:pic>
      <p:sp>
        <p:nvSpPr>
          <p:cNvPr id="26638" name="AutoShape 21">
            <a:extLst>
              <a:ext uri="{FF2B5EF4-FFF2-40B4-BE49-F238E27FC236}">
                <a16:creationId xmlns:a16="http://schemas.microsoft.com/office/drawing/2014/main" id="{E3214D7C-29DF-4C99-97A3-37EE9624FC83}"/>
              </a:ext>
            </a:extLst>
          </p:cNvPr>
          <p:cNvSpPr>
            <a:spLocks noChangeArrowheads="1"/>
          </p:cNvSpPr>
          <p:nvPr/>
        </p:nvSpPr>
        <p:spPr bwMode="auto">
          <a:xfrm>
            <a:off x="1187624" y="5872161"/>
            <a:ext cx="1225550" cy="377825"/>
          </a:xfrm>
          <a:prstGeom prst="roundRect">
            <a:avLst>
              <a:gd name="adj" fmla="val 16667"/>
            </a:avLst>
          </a:prstGeom>
          <a:noFill/>
          <a:ln w="255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34" name="Text Box 17">
            <a:extLst>
              <a:ext uri="{FF2B5EF4-FFF2-40B4-BE49-F238E27FC236}">
                <a16:creationId xmlns:a16="http://schemas.microsoft.com/office/drawing/2014/main" id="{CFBA0507-5145-17B1-7EAE-6877721C274B}"/>
              </a:ext>
            </a:extLst>
          </p:cNvPr>
          <p:cNvSpPr txBox="1">
            <a:spLocks noChangeArrowheads="1"/>
          </p:cNvSpPr>
          <p:nvPr/>
        </p:nvSpPr>
        <p:spPr bwMode="auto">
          <a:xfrm>
            <a:off x="4319868" y="3952208"/>
            <a:ext cx="4572611" cy="525401"/>
          </a:xfrm>
          <a:prstGeom prst="rect">
            <a:avLst/>
          </a:prstGeom>
          <a:solidFill>
            <a:srgbClr val="0070C0"/>
          </a:solidFill>
          <a:ln>
            <a:solidFill>
              <a:srgbClr val="0070C0"/>
            </a:solidFill>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3 – Collez le code secret</a:t>
            </a:r>
            <a:endParaRPr lang="fr-FR" altLang="fr-FR" sz="1400" b="1" i="1" dirty="0">
              <a:solidFill>
                <a:srgbClr val="FFFFFF"/>
              </a:solidFill>
              <a:latin typeface="Arial" panose="020B0604020202020204" pitchFamily="34" charset="0"/>
              <a:cs typeface="Arial" panose="020B0604020202020204" pitchFamily="34" charset="0"/>
            </a:endParaRPr>
          </a:p>
          <a:p>
            <a:pPr algn="ctr" eaLnBrk="1" hangingPunct="1">
              <a:buSzPct val="100000"/>
            </a:pPr>
            <a:endParaRPr lang="fr-FR" altLang="fr-FR" sz="1400" b="1" i="1" dirty="0">
              <a:solidFill>
                <a:srgbClr val="FFFFFF"/>
              </a:solidFill>
              <a:latin typeface="Arial" panose="020B0604020202020204" pitchFamily="34" charset="0"/>
              <a:cs typeface="Arial" panose="020B0604020202020204" pitchFamily="34" charset="0"/>
            </a:endParaRPr>
          </a:p>
        </p:txBody>
      </p:sp>
      <p:cxnSp>
        <p:nvCxnSpPr>
          <p:cNvPr id="35" name="AutoShape 18">
            <a:extLst>
              <a:ext uri="{FF2B5EF4-FFF2-40B4-BE49-F238E27FC236}">
                <a16:creationId xmlns:a16="http://schemas.microsoft.com/office/drawing/2014/main" id="{11098F26-2925-64E3-61A4-4CE9AFD22C97}"/>
              </a:ext>
            </a:extLst>
          </p:cNvPr>
          <p:cNvCxnSpPr>
            <a:cxnSpLocks noChangeShapeType="1"/>
          </p:cNvCxnSpPr>
          <p:nvPr/>
        </p:nvCxnSpPr>
        <p:spPr bwMode="auto">
          <a:xfrm flipH="1">
            <a:off x="3851921" y="4425198"/>
            <a:ext cx="2754252" cy="1211991"/>
          </a:xfrm>
          <a:prstGeom prst="straightConnector1">
            <a:avLst/>
          </a:prstGeom>
          <a:noFill/>
          <a:ln w="25560" cap="sq">
            <a:solidFill>
              <a:srgbClr val="0070C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7" name="Text Box 17">
            <a:extLst>
              <a:ext uri="{FF2B5EF4-FFF2-40B4-BE49-F238E27FC236}">
                <a16:creationId xmlns:a16="http://schemas.microsoft.com/office/drawing/2014/main" id="{51D12591-BD19-1829-74A0-AADDD852DC1C}"/>
              </a:ext>
            </a:extLst>
          </p:cNvPr>
          <p:cNvSpPr txBox="1">
            <a:spLocks noChangeArrowheads="1"/>
          </p:cNvSpPr>
          <p:nvPr/>
        </p:nvSpPr>
        <p:spPr bwMode="auto">
          <a:xfrm>
            <a:off x="1736570" y="6467512"/>
            <a:ext cx="5670860" cy="309958"/>
          </a:xfrm>
          <a:prstGeom prst="rect">
            <a:avLst/>
          </a:prstGeom>
          <a:solidFill>
            <a:srgbClr val="FF0000"/>
          </a:solidFill>
          <a:ln>
            <a:noFill/>
          </a:ln>
          <a:effec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i="1" dirty="0">
                <a:solidFill>
                  <a:srgbClr val="FFFFFF"/>
                </a:solidFill>
                <a:latin typeface="Arial" panose="020B0604020202020204" pitchFamily="34" charset="0"/>
                <a:cs typeface="Arial" panose="020B0604020202020204" pitchFamily="34" charset="0"/>
              </a:rPr>
              <a:t>Vous pouvez faire une demande de renvoi d’un autre code</a:t>
            </a:r>
          </a:p>
        </p:txBody>
      </p:sp>
      <p:cxnSp>
        <p:nvCxnSpPr>
          <p:cNvPr id="38" name="AutoShape 18">
            <a:extLst>
              <a:ext uri="{FF2B5EF4-FFF2-40B4-BE49-F238E27FC236}">
                <a16:creationId xmlns:a16="http://schemas.microsoft.com/office/drawing/2014/main" id="{5B10587A-BBA2-F16F-EC69-FA3D4264D270}"/>
              </a:ext>
            </a:extLst>
          </p:cNvPr>
          <p:cNvCxnSpPr>
            <a:cxnSpLocks noChangeShapeType="1"/>
            <a:stCxn id="37" idx="0"/>
          </p:cNvCxnSpPr>
          <p:nvPr/>
        </p:nvCxnSpPr>
        <p:spPr bwMode="auto">
          <a:xfrm flipH="1" flipV="1">
            <a:off x="2358937" y="6237519"/>
            <a:ext cx="2213063" cy="229993"/>
          </a:xfrm>
          <a:prstGeom prst="straightConnector1">
            <a:avLst/>
          </a:prstGeom>
          <a:noFill/>
          <a:ln w="255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B641B6F-381B-3550-1DE3-3B161C17E5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857250"/>
            <a:ext cx="9144000" cy="4899738"/>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8351400" cy="525401"/>
            <a:chOff x="304920" y="228600"/>
            <a:chExt cx="8351400" cy="525401"/>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75133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dirty="0">
                  <a:solidFill>
                    <a:srgbClr val="00733C"/>
                  </a:solidFill>
                  <a:latin typeface="Arial" pitchFamily="18"/>
                  <a:ea typeface="ヒラギノ角ゴ Pro W3" pitchFamily="2"/>
                  <a:cs typeface="ヒラギノ角ゴ Pro W3" pitchFamily="2"/>
                </a:rPr>
                <a:t>8 - Signature électronique des documents</a:t>
              </a:r>
              <a:endParaRPr lang="fr-FR" sz="2800" b="1" i="0" u="none" strike="noStrike" baseline="0" dirty="0">
                <a:ln>
                  <a:noFill/>
                </a:ln>
                <a:solidFill>
                  <a:srgbClr val="00733C"/>
                </a:solidFill>
                <a:latin typeface="Arial" pitchFamily="18"/>
                <a:ea typeface="ヒラギノ角ゴ Pro W3" pitchFamily="2"/>
                <a:cs typeface="ヒラギノ角ゴ Pro W3" pitchFamily="2"/>
              </a:endParaRPr>
            </a:p>
          </p:txBody>
        </p:sp>
      </p:gr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110</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Rectangle 12">
            <a:extLst>
              <a:ext uri="{FF2B5EF4-FFF2-40B4-BE49-F238E27FC236}">
                <a16:creationId xmlns:a16="http://schemas.microsoft.com/office/drawing/2014/main" id="{64EB4DED-55F0-4E76-BC5C-38E9A48BC22F}"/>
              </a:ext>
            </a:extLst>
          </p:cNvPr>
          <p:cNvSpPr/>
          <p:nvPr/>
        </p:nvSpPr>
        <p:spPr>
          <a:xfrm>
            <a:off x="304920" y="1618534"/>
            <a:ext cx="6933960" cy="3205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0FB1A7BF-8CC6-40B6-95B9-32BD269E83CD}"/>
              </a:ext>
            </a:extLst>
          </p:cNvPr>
          <p:cNvSpPr/>
          <p:nvPr/>
        </p:nvSpPr>
        <p:spPr>
          <a:xfrm>
            <a:off x="1980520" y="2927544"/>
            <a:ext cx="4869806" cy="6487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Le certificat est reconnu à présent pour tous les prochains bons de commande. </a:t>
            </a:r>
          </a:p>
        </p:txBody>
      </p:sp>
      <p:cxnSp>
        <p:nvCxnSpPr>
          <p:cNvPr id="16" name="Connecteur droit avec flèche 15">
            <a:extLst>
              <a:ext uri="{FF2B5EF4-FFF2-40B4-BE49-F238E27FC236}">
                <a16:creationId xmlns:a16="http://schemas.microsoft.com/office/drawing/2014/main" id="{55A9D525-2294-43C1-A47B-B657EF14A77D}"/>
              </a:ext>
            </a:extLst>
          </p:cNvPr>
          <p:cNvCxnSpPr>
            <a:cxnSpLocks/>
            <a:stCxn id="14" idx="0"/>
          </p:cNvCxnSpPr>
          <p:nvPr/>
        </p:nvCxnSpPr>
        <p:spPr>
          <a:xfrm flipH="1" flipV="1">
            <a:off x="3928188" y="1939092"/>
            <a:ext cx="487235" cy="988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828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t>111</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t>111</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9 - Facturation Chorus Pro</a:t>
            </a:r>
          </a:p>
        </p:txBody>
      </p:sp>
    </p:spTree>
    <p:extLst>
      <p:ext uri="{BB962C8B-B14F-4D97-AF65-F5344CB8AC3E}">
        <p14:creationId xmlns:p14="http://schemas.microsoft.com/office/powerpoint/2010/main" val="23352246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10B3753D-97A2-421D-8977-06FBFA73809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7163" y="3118959"/>
            <a:ext cx="8909188" cy="2518621"/>
          </a:xfrm>
          <a:prstGeom prst="rect">
            <a:avLst/>
          </a:prstGeom>
        </p:spPr>
      </p:pic>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112</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729174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9 – Acheteurs publics – Facturation Chorus Pro</a:t>
            </a:r>
          </a:p>
        </p:txBody>
      </p:sp>
      <p:sp>
        <p:nvSpPr>
          <p:cNvPr id="138252" name="Text Box 2">
            <a:extLst>
              <a:ext uri="{FF2B5EF4-FFF2-40B4-BE49-F238E27FC236}">
                <a16:creationId xmlns:a16="http://schemas.microsoft.com/office/drawing/2014/main" id="{F4944B8C-EAE4-439F-A50F-DF8F40C483C1}"/>
              </a:ext>
            </a:extLst>
          </p:cNvPr>
          <p:cNvSpPr txBox="1">
            <a:spLocks noChangeArrowheads="1"/>
          </p:cNvSpPr>
          <p:nvPr/>
        </p:nvSpPr>
        <p:spPr bwMode="auto">
          <a:xfrm>
            <a:off x="107504" y="711436"/>
            <a:ext cx="8999538" cy="2495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dirty="0">
                <a:solidFill>
                  <a:srgbClr val="0070C0"/>
                </a:solidFill>
                <a:latin typeface="Arial" panose="020B0604020202020204" pitchFamily="34" charset="0"/>
                <a:cs typeface="Arial" panose="020B0604020202020204" pitchFamily="34" charset="0"/>
              </a:rPr>
              <a:t>Agrilocal vous permet, en tant qu’acheteur public, d’être directement relié à la plateforme de facturation Chorus Pro. Cela signifie qu’à chaque commande effectuée sur Agrilocal, si le fournisseur retenu a accepté d’ouvrir son flux de facturation vers Chorus Pro, les factures seront informatiquement déposées sur cette plate-forme.</a:t>
            </a:r>
          </a:p>
          <a:p>
            <a:pPr eaLnBrk="1" hangingPunct="1">
              <a:buSzPct val="100000"/>
            </a:pPr>
            <a:endParaRPr lang="fr-FR" altLang="fr-FR" sz="1400" dirty="0">
              <a:solidFill>
                <a:srgbClr val="0070C0"/>
              </a:solidFill>
              <a:latin typeface="Arial" panose="020B0604020202020204" pitchFamily="34" charset="0"/>
              <a:cs typeface="Arial" panose="020B0604020202020204" pitchFamily="34" charset="0"/>
            </a:endParaRPr>
          </a:p>
          <a:p>
            <a:pPr eaLnBrk="1" hangingPunct="1">
              <a:buSzPct val="100000"/>
            </a:pPr>
            <a:r>
              <a:rPr lang="fr-FR" altLang="fr-FR" sz="1400" b="1" u="sng" dirty="0" err="1">
                <a:solidFill>
                  <a:srgbClr val="002060"/>
                </a:solidFill>
                <a:latin typeface="Arial" panose="020B0604020202020204" pitchFamily="34" charset="0"/>
                <a:cs typeface="Arial" panose="020B0604020202020204" pitchFamily="34" charset="0"/>
              </a:rPr>
              <a:t>Pré-requis</a:t>
            </a:r>
            <a:r>
              <a:rPr lang="fr-FR" altLang="fr-FR" sz="1400" b="1" u="sng" dirty="0">
                <a:solidFill>
                  <a:srgbClr val="002060"/>
                </a:solidFill>
                <a:latin typeface="Arial" panose="020B0604020202020204" pitchFamily="34" charset="0"/>
                <a:cs typeface="Arial" panose="020B0604020202020204" pitchFamily="34" charset="0"/>
              </a:rPr>
              <a:t> pour recevoir les factures sous Chorus Pro :</a:t>
            </a:r>
          </a:p>
          <a:p>
            <a:pPr eaLnBrk="1" hangingPunct="1">
              <a:buSzPct val="100000"/>
            </a:pPr>
            <a:endParaRPr lang="fr-FR" altLang="fr-FR" sz="1400" dirty="0">
              <a:solidFill>
                <a:srgbClr val="0070C0"/>
              </a:solidFill>
              <a:latin typeface="Arial" panose="020B0604020202020204" pitchFamily="34" charset="0"/>
              <a:cs typeface="Arial" panose="020B0604020202020204" pitchFamily="34" charset="0"/>
            </a:endParaRPr>
          </a:p>
          <a:p>
            <a:pPr eaLnBrk="1" hangingPunct="1">
              <a:buSzPct val="100000"/>
            </a:pPr>
            <a:r>
              <a:rPr lang="fr-FR" altLang="fr-FR" sz="1400" dirty="0">
                <a:solidFill>
                  <a:srgbClr val="002060"/>
                </a:solidFill>
                <a:latin typeface="Arial" panose="020B0604020202020204" pitchFamily="34" charset="0"/>
                <a:cs typeface="Arial" panose="020B0604020202020204" pitchFamily="34" charset="0"/>
              </a:rPr>
              <a:t>1 – SIRET</a:t>
            </a:r>
            <a:r>
              <a:rPr lang="fr-FR" altLang="fr-FR" sz="1400" dirty="0">
                <a:solidFill>
                  <a:srgbClr val="0070C0"/>
                </a:solidFill>
                <a:latin typeface="Arial" panose="020B0604020202020204" pitchFamily="34" charset="0"/>
                <a:cs typeface="Arial" panose="020B0604020202020204" pitchFamily="34" charset="0"/>
              </a:rPr>
              <a:t> </a:t>
            </a:r>
            <a:r>
              <a:rPr lang="fr-FR" altLang="fr-FR" sz="1600" dirty="0">
                <a:solidFill>
                  <a:srgbClr val="002060"/>
                </a:solidFill>
                <a:latin typeface="Arial" panose="020B0604020202020204" pitchFamily="34" charset="0"/>
                <a:cs typeface="Arial" panose="020B0604020202020204" pitchFamily="34" charset="0"/>
              </a:rPr>
              <a:t>valide </a:t>
            </a:r>
            <a:r>
              <a:rPr lang="fr-FR" altLang="fr-FR" sz="1400" dirty="0">
                <a:solidFill>
                  <a:srgbClr val="0070C0"/>
                </a:solidFill>
                <a:latin typeface="Arial" panose="020B0604020202020204" pitchFamily="34" charset="0"/>
                <a:cs typeface="Arial" panose="020B0604020202020204" pitchFamily="34" charset="0"/>
              </a:rPr>
              <a:t>: Votre numéro de SIRET est automatiquement analysé dans votre fiche de profil et une alerte apparaît sur votre fiche en cas de non reconnaissance avec l’annuaire Chorus de Pro. </a:t>
            </a:r>
          </a:p>
          <a:p>
            <a:pPr eaLnBrk="1" hangingPunct="1">
              <a:buSzPct val="100000"/>
            </a:pPr>
            <a:r>
              <a:rPr lang="fr-FR" altLang="fr-FR" sz="1400" dirty="0">
                <a:solidFill>
                  <a:srgbClr val="0070C0"/>
                </a:solidFill>
                <a:latin typeface="Arial" panose="020B0604020202020204" pitchFamily="34" charset="0"/>
                <a:cs typeface="Arial" panose="020B0604020202020204" pitchFamily="34" charset="0"/>
              </a:rPr>
              <a:t>Dans ce cas, veuillez contacter votre animateur départemental qui vous guidera dans la résolution de ce problème.</a:t>
            </a:r>
          </a:p>
          <a:p>
            <a:pPr eaLnBrk="1" hangingPunct="1">
              <a:buSzPct val="100000"/>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ADB16F0-CAD2-4A4F-9D47-B911ADEF4CB9}"/>
              </a:ext>
            </a:extLst>
          </p:cNvPr>
          <p:cNvSpPr/>
          <p:nvPr/>
        </p:nvSpPr>
        <p:spPr bwMode="auto">
          <a:xfrm>
            <a:off x="221585" y="3859491"/>
            <a:ext cx="3897654" cy="44811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solidFill>
                <a:schemeClr val="bg1"/>
              </a:solidFill>
              <a:effectLst/>
              <a:latin typeface="Times New Roman" panose="02020603050405020304" pitchFamily="18" charset="0"/>
              <a:cs typeface="ヒラギノ角ゴ Pro W3" charset="0"/>
            </a:endParaRPr>
          </a:p>
        </p:txBody>
      </p:sp>
      <p:sp>
        <p:nvSpPr>
          <p:cNvPr id="23" name="Text Box 6">
            <a:extLst>
              <a:ext uri="{FF2B5EF4-FFF2-40B4-BE49-F238E27FC236}">
                <a16:creationId xmlns:a16="http://schemas.microsoft.com/office/drawing/2014/main" id="{2142FC38-BFD0-47F9-85A2-6787228CF8DD}"/>
              </a:ext>
            </a:extLst>
          </p:cNvPr>
          <p:cNvSpPr txBox="1">
            <a:spLocks noChangeArrowheads="1"/>
          </p:cNvSpPr>
          <p:nvPr/>
        </p:nvSpPr>
        <p:spPr bwMode="auto">
          <a:xfrm>
            <a:off x="5546054" y="3779592"/>
            <a:ext cx="3367128" cy="586957"/>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Alerte : le code SIRET n’est pas reconnu sur Chorus Pro</a:t>
            </a:r>
          </a:p>
        </p:txBody>
      </p:sp>
      <p:cxnSp>
        <p:nvCxnSpPr>
          <p:cNvPr id="12" name="Connecteur droit avec flèche 11">
            <a:extLst>
              <a:ext uri="{FF2B5EF4-FFF2-40B4-BE49-F238E27FC236}">
                <a16:creationId xmlns:a16="http://schemas.microsoft.com/office/drawing/2014/main" id="{C9E635CD-4AC4-4830-995B-FE3FFBE2D40D}"/>
              </a:ext>
            </a:extLst>
          </p:cNvPr>
          <p:cNvCxnSpPr>
            <a:cxnSpLocks/>
          </p:cNvCxnSpPr>
          <p:nvPr/>
        </p:nvCxnSpPr>
        <p:spPr bwMode="auto">
          <a:xfrm flipH="1">
            <a:off x="4203661" y="4085665"/>
            <a:ext cx="1342394" cy="0"/>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52942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capture d’écran&#10;&#10;Description générée automatiquement">
            <a:extLst>
              <a:ext uri="{FF2B5EF4-FFF2-40B4-BE49-F238E27FC236}">
                <a16:creationId xmlns:a16="http://schemas.microsoft.com/office/drawing/2014/main" id="{7B2441CE-FD25-413B-A4F3-E1AEAC3571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78" y="3964681"/>
            <a:ext cx="9144000" cy="2533778"/>
          </a:xfrm>
          <a:prstGeom prst="rect">
            <a:avLst/>
          </a:prstGeom>
        </p:spPr>
      </p:pic>
      <p:pic>
        <p:nvPicPr>
          <p:cNvPr id="3" name="Image 2" descr="Une image contenant capture d’écran&#10;&#10;Description générée automatiquement">
            <a:extLst>
              <a:ext uri="{FF2B5EF4-FFF2-40B4-BE49-F238E27FC236}">
                <a16:creationId xmlns:a16="http://schemas.microsoft.com/office/drawing/2014/main" id="{929E10D4-627C-4BFB-A771-BEABF7AB6AC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7756" y="1513360"/>
            <a:ext cx="9144000" cy="2291518"/>
          </a:xfrm>
          <a:prstGeom prst="rect">
            <a:avLst/>
          </a:prstGeom>
        </p:spPr>
      </p:pic>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113</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729174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8 – Acheteurs publics – Facturation Chorus Pro</a:t>
            </a:r>
          </a:p>
        </p:txBody>
      </p:sp>
      <p:sp>
        <p:nvSpPr>
          <p:cNvPr id="138252" name="Text Box 2">
            <a:extLst>
              <a:ext uri="{FF2B5EF4-FFF2-40B4-BE49-F238E27FC236}">
                <a16:creationId xmlns:a16="http://schemas.microsoft.com/office/drawing/2014/main" id="{F4944B8C-EAE4-439F-A50F-DF8F40C483C1}"/>
              </a:ext>
            </a:extLst>
          </p:cNvPr>
          <p:cNvSpPr txBox="1">
            <a:spLocks noChangeArrowheads="1"/>
          </p:cNvSpPr>
          <p:nvPr/>
        </p:nvSpPr>
        <p:spPr bwMode="auto">
          <a:xfrm>
            <a:off x="107504" y="711436"/>
            <a:ext cx="8999538"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2 - Code service Chorus Pro </a:t>
            </a:r>
            <a:r>
              <a:rPr lang="fr-FR" altLang="fr-FR" sz="1600" dirty="0">
                <a:solidFill>
                  <a:srgbClr val="0070C0"/>
                </a:solidFill>
                <a:latin typeface="Arial" panose="020B0604020202020204" pitchFamily="34" charset="0"/>
                <a:cs typeface="Arial" panose="020B0604020202020204" pitchFamily="34" charset="0"/>
              </a:rPr>
              <a:t>: Agrilocal détecte si votre établissement demande obligatoirement aux fournisseurs de renseigner le code service. Si tel est le cas, veuillez choisir le code correspondant à votre service. </a:t>
            </a:r>
          </a:p>
        </p:txBody>
      </p:sp>
      <p:sp>
        <p:nvSpPr>
          <p:cNvPr id="22" name="Rectangle 21">
            <a:extLst>
              <a:ext uri="{FF2B5EF4-FFF2-40B4-BE49-F238E27FC236}">
                <a16:creationId xmlns:a16="http://schemas.microsoft.com/office/drawing/2014/main" id="{6ADB16F0-CAD2-4A4F-9D47-B911ADEF4CB9}"/>
              </a:ext>
            </a:extLst>
          </p:cNvPr>
          <p:cNvSpPr/>
          <p:nvPr/>
        </p:nvSpPr>
        <p:spPr bwMode="auto">
          <a:xfrm>
            <a:off x="242162" y="2323857"/>
            <a:ext cx="4611458" cy="34073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solidFill>
                <a:schemeClr val="bg1"/>
              </a:solidFill>
              <a:effectLst/>
              <a:latin typeface="Times New Roman" panose="02020603050405020304" pitchFamily="18" charset="0"/>
              <a:cs typeface="ヒラギノ角ゴ Pro W3" charset="0"/>
            </a:endParaRPr>
          </a:p>
        </p:txBody>
      </p:sp>
      <p:sp>
        <p:nvSpPr>
          <p:cNvPr id="34" name="Text Box 11">
            <a:extLst>
              <a:ext uri="{FF2B5EF4-FFF2-40B4-BE49-F238E27FC236}">
                <a16:creationId xmlns:a16="http://schemas.microsoft.com/office/drawing/2014/main" id="{4D590F41-57C1-4DF3-B3B5-A98FDD6B2D64}"/>
              </a:ext>
            </a:extLst>
          </p:cNvPr>
          <p:cNvSpPr txBox="1">
            <a:spLocks noChangeArrowheads="1"/>
          </p:cNvSpPr>
          <p:nvPr/>
        </p:nvSpPr>
        <p:spPr bwMode="auto">
          <a:xfrm>
            <a:off x="5388746" y="3938515"/>
            <a:ext cx="3718296" cy="309958"/>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Liste des services de votre établissement</a:t>
            </a:r>
          </a:p>
        </p:txBody>
      </p:sp>
      <p:cxnSp>
        <p:nvCxnSpPr>
          <p:cNvPr id="35" name="AutoShape 12">
            <a:extLst>
              <a:ext uri="{FF2B5EF4-FFF2-40B4-BE49-F238E27FC236}">
                <a16:creationId xmlns:a16="http://schemas.microsoft.com/office/drawing/2014/main" id="{F9A0294B-80CB-4EC0-A430-0AD3FD5F8542}"/>
              </a:ext>
            </a:extLst>
          </p:cNvPr>
          <p:cNvCxnSpPr>
            <a:cxnSpLocks noChangeShapeType="1"/>
            <a:stCxn id="34" idx="2"/>
          </p:cNvCxnSpPr>
          <p:nvPr/>
        </p:nvCxnSpPr>
        <p:spPr bwMode="auto">
          <a:xfrm flipH="1">
            <a:off x="5544632" y="4248473"/>
            <a:ext cx="1703262" cy="1214015"/>
          </a:xfrm>
          <a:prstGeom prst="straightConnector1">
            <a:avLst/>
          </a:prstGeom>
          <a:noFill/>
          <a:ln w="25560" cap="sq">
            <a:solidFill>
              <a:srgbClr val="00733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4" name="Text Box 6">
            <a:extLst>
              <a:ext uri="{FF2B5EF4-FFF2-40B4-BE49-F238E27FC236}">
                <a16:creationId xmlns:a16="http://schemas.microsoft.com/office/drawing/2014/main" id="{545EA5FE-2874-42DE-974D-189F039B601E}"/>
              </a:ext>
            </a:extLst>
          </p:cNvPr>
          <p:cNvSpPr txBox="1">
            <a:spLocks noChangeArrowheads="1"/>
          </p:cNvSpPr>
          <p:nvPr/>
        </p:nvSpPr>
        <p:spPr bwMode="auto">
          <a:xfrm>
            <a:off x="4900480" y="1509587"/>
            <a:ext cx="4238635" cy="586957"/>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Alerte : votre établissement demande un code service</a:t>
            </a:r>
          </a:p>
        </p:txBody>
      </p:sp>
      <p:cxnSp>
        <p:nvCxnSpPr>
          <p:cNvPr id="25" name="Connecteur droit avec flèche 24">
            <a:extLst>
              <a:ext uri="{FF2B5EF4-FFF2-40B4-BE49-F238E27FC236}">
                <a16:creationId xmlns:a16="http://schemas.microsoft.com/office/drawing/2014/main" id="{71BECC87-84A9-49BC-BB8F-AFF13A4AB69B}"/>
              </a:ext>
            </a:extLst>
          </p:cNvPr>
          <p:cNvCxnSpPr>
            <a:cxnSpLocks/>
            <a:stCxn id="24" idx="1"/>
          </p:cNvCxnSpPr>
          <p:nvPr/>
        </p:nvCxnSpPr>
        <p:spPr bwMode="auto">
          <a:xfrm flipH="1">
            <a:off x="2547891" y="1803066"/>
            <a:ext cx="2352589" cy="520791"/>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a:extLst>
              <a:ext uri="{FF2B5EF4-FFF2-40B4-BE49-F238E27FC236}">
                <a16:creationId xmlns:a16="http://schemas.microsoft.com/office/drawing/2014/main" id="{79C7F6AA-1D5D-4088-B4E3-C5F44E1F4F7A}"/>
              </a:ext>
            </a:extLst>
          </p:cNvPr>
          <p:cNvSpPr/>
          <p:nvPr/>
        </p:nvSpPr>
        <p:spPr bwMode="auto">
          <a:xfrm>
            <a:off x="242161" y="6183890"/>
            <a:ext cx="1178265" cy="145889"/>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fr-FR" sz="2400" b="0" i="0" u="none" strike="noStrike" cap="none" normalizeH="0" baseline="0">
              <a:ln>
                <a:noFill/>
              </a:ln>
              <a:solidFill>
                <a:schemeClr val="bg1"/>
              </a:solidFill>
              <a:effectLst/>
              <a:latin typeface="Times New Roman" panose="02020603050405020304" pitchFamily="18" charset="0"/>
              <a:cs typeface="ヒラギノ角ゴ Pro W3" charset="0"/>
            </a:endParaRPr>
          </a:p>
        </p:txBody>
      </p:sp>
    </p:spTree>
    <p:extLst>
      <p:ext uri="{BB962C8B-B14F-4D97-AF65-F5344CB8AC3E}">
        <p14:creationId xmlns:p14="http://schemas.microsoft.com/office/powerpoint/2010/main" val="22510073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114</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729174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9 – Acheteurs publics – Facturation Chorus Pro</a:t>
            </a:r>
          </a:p>
        </p:txBody>
      </p:sp>
      <p:sp>
        <p:nvSpPr>
          <p:cNvPr id="138252" name="Text Box 2">
            <a:extLst>
              <a:ext uri="{FF2B5EF4-FFF2-40B4-BE49-F238E27FC236}">
                <a16:creationId xmlns:a16="http://schemas.microsoft.com/office/drawing/2014/main" id="{F4944B8C-EAE4-439F-A50F-DF8F40C483C1}"/>
              </a:ext>
            </a:extLst>
          </p:cNvPr>
          <p:cNvSpPr txBox="1">
            <a:spLocks noChangeArrowheads="1"/>
          </p:cNvSpPr>
          <p:nvPr/>
        </p:nvSpPr>
        <p:spPr bwMode="auto">
          <a:xfrm>
            <a:off x="107504" y="711436"/>
            <a:ext cx="8999538"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3 - Code d’engagement financier </a:t>
            </a:r>
            <a:r>
              <a:rPr lang="fr-FR" altLang="fr-FR" sz="1600" dirty="0">
                <a:solidFill>
                  <a:srgbClr val="0070C0"/>
                </a:solidFill>
                <a:latin typeface="Arial" panose="020B0604020202020204" pitchFamily="34" charset="0"/>
                <a:cs typeface="Arial" panose="020B0604020202020204" pitchFamily="34" charset="0"/>
              </a:rPr>
              <a:t>: le gestionnaire de votre établissement peut rendre obligatoire le renseignement par le fournisseur du code d’engagement financier pour chaque marché.</a:t>
            </a:r>
          </a:p>
          <a:p>
            <a:pPr eaLnBrk="1" hangingPunct="1">
              <a:buSzPct val="100000"/>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pPr>
            <a:r>
              <a:rPr lang="fr-FR" altLang="fr-FR" sz="1600" dirty="0">
                <a:solidFill>
                  <a:srgbClr val="0070C0"/>
                </a:solidFill>
                <a:latin typeface="Arial" panose="020B0604020202020204" pitchFamily="34" charset="0"/>
                <a:cs typeface="Arial" panose="020B0604020202020204" pitchFamily="34" charset="0"/>
              </a:rPr>
              <a:t>Pour ne pas bloquer le processus de facturation, au moment de valider votre marché, merci d’indiquer au fournisseur ce code. Il peut être mentionné dans les commentaires, dans le message d’attribution du marché.</a:t>
            </a:r>
          </a:p>
        </p:txBody>
      </p:sp>
      <p:pic>
        <p:nvPicPr>
          <p:cNvPr id="6" name="Image 5" descr="Une image contenant capture d’écran&#10;&#10;Description générée automatiquement">
            <a:extLst>
              <a:ext uri="{FF2B5EF4-FFF2-40B4-BE49-F238E27FC236}">
                <a16:creationId xmlns:a16="http://schemas.microsoft.com/office/drawing/2014/main" id="{7298460E-6114-44D8-92D4-50D95BFE4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4" y="2252305"/>
            <a:ext cx="9144000" cy="4004628"/>
          </a:xfrm>
          <a:prstGeom prst="rect">
            <a:avLst/>
          </a:prstGeom>
        </p:spPr>
      </p:pic>
    </p:spTree>
    <p:extLst>
      <p:ext uri="{BB962C8B-B14F-4D97-AF65-F5344CB8AC3E}">
        <p14:creationId xmlns:p14="http://schemas.microsoft.com/office/powerpoint/2010/main" val="3094474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t>115</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t>115</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10- Cartographie</a:t>
            </a:r>
          </a:p>
        </p:txBody>
      </p:sp>
    </p:spTree>
    <p:extLst>
      <p:ext uri="{BB962C8B-B14F-4D97-AF65-F5344CB8AC3E}">
        <p14:creationId xmlns:p14="http://schemas.microsoft.com/office/powerpoint/2010/main" val="36432351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11201985-E61F-4F47-B2E8-F726D7056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38" y="1856226"/>
            <a:ext cx="8723312" cy="4620230"/>
          </a:xfrm>
          <a:prstGeom prst="rect">
            <a:avLst/>
          </a:prstGeom>
        </p:spPr>
      </p:pic>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116</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10 – Cartographie</a:t>
            </a:r>
          </a:p>
        </p:txBody>
      </p:sp>
      <p:sp>
        <p:nvSpPr>
          <p:cNvPr id="26" name="Text Box 2">
            <a:extLst>
              <a:ext uri="{FF2B5EF4-FFF2-40B4-BE49-F238E27FC236}">
                <a16:creationId xmlns:a16="http://schemas.microsoft.com/office/drawing/2014/main" id="{C80AC8F4-59A2-438F-A5B7-E955B05F64ED}"/>
              </a:ext>
            </a:extLst>
          </p:cNvPr>
          <p:cNvSpPr txBox="1">
            <a:spLocks noChangeArrowheads="1"/>
          </p:cNvSpPr>
          <p:nvPr/>
        </p:nvSpPr>
        <p:spPr bwMode="auto">
          <a:xfrm>
            <a:off x="107950" y="635270"/>
            <a:ext cx="8999538"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pPr>
            <a:r>
              <a:rPr lang="fr-FR" altLang="fr-FR" sz="1600" dirty="0">
                <a:solidFill>
                  <a:srgbClr val="0070C0"/>
                </a:solidFill>
                <a:latin typeface="Arial" panose="020B0604020202020204" pitchFamily="34" charset="0"/>
                <a:cs typeface="Arial" panose="020B0604020202020204" pitchFamily="34" charset="0"/>
              </a:rPr>
              <a:t>Un module de cartographie vous permet de visualiser les établissements fournisseurs  Agrilocal dans un périmètre défini autour de votre établissement.</a:t>
            </a:r>
          </a:p>
          <a:p>
            <a:pPr>
              <a:buSzPct val="100000"/>
            </a:pPr>
            <a:r>
              <a:rPr lang="fr-FR" altLang="fr-FR" sz="1600" dirty="0">
                <a:solidFill>
                  <a:srgbClr val="0070C0"/>
                </a:solidFill>
                <a:latin typeface="Arial" panose="020B0604020202020204" pitchFamily="34" charset="0"/>
                <a:cs typeface="Arial" panose="020B0604020202020204" pitchFamily="34" charset="0"/>
              </a:rPr>
              <a:t>Une palette de filtres vous permet d’appliquer divers critères. Vous pouvez les croiser entre eux afin d’affiner vos recherches.</a:t>
            </a:r>
          </a:p>
        </p:txBody>
      </p:sp>
      <p:sp>
        <p:nvSpPr>
          <p:cNvPr id="13" name="Text Box 9">
            <a:extLst>
              <a:ext uri="{FF2B5EF4-FFF2-40B4-BE49-F238E27FC236}">
                <a16:creationId xmlns:a16="http://schemas.microsoft.com/office/drawing/2014/main" id="{0D1BB2DA-7CAE-4002-B855-C877F109EAA3}"/>
              </a:ext>
            </a:extLst>
          </p:cNvPr>
          <p:cNvSpPr txBox="1">
            <a:spLocks noChangeArrowheads="1"/>
          </p:cNvSpPr>
          <p:nvPr/>
        </p:nvSpPr>
        <p:spPr bwMode="auto">
          <a:xfrm>
            <a:off x="52387" y="6302492"/>
            <a:ext cx="3736975" cy="525401"/>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Cliquer sur le point pour plus d’information sur un fournisseur</a:t>
            </a:r>
          </a:p>
        </p:txBody>
      </p:sp>
      <p:cxnSp>
        <p:nvCxnSpPr>
          <p:cNvPr id="14" name="AutoShape 11">
            <a:extLst>
              <a:ext uri="{FF2B5EF4-FFF2-40B4-BE49-F238E27FC236}">
                <a16:creationId xmlns:a16="http://schemas.microsoft.com/office/drawing/2014/main" id="{928EC696-7578-482B-9A2C-42493C41432D}"/>
              </a:ext>
            </a:extLst>
          </p:cNvPr>
          <p:cNvCxnSpPr>
            <a:cxnSpLocks noChangeShapeType="1"/>
            <a:stCxn id="13" idx="0"/>
          </p:cNvCxnSpPr>
          <p:nvPr/>
        </p:nvCxnSpPr>
        <p:spPr bwMode="auto">
          <a:xfrm flipV="1">
            <a:off x="1920875" y="5317837"/>
            <a:ext cx="3220869" cy="984655"/>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Rectangle 21">
            <a:extLst>
              <a:ext uri="{FF2B5EF4-FFF2-40B4-BE49-F238E27FC236}">
                <a16:creationId xmlns:a16="http://schemas.microsoft.com/office/drawing/2014/main" id="{04CFCFC3-7FB6-446A-AFFC-4FCD68F04FA2}"/>
              </a:ext>
            </a:extLst>
          </p:cNvPr>
          <p:cNvSpPr>
            <a:spLocks noChangeArrowheads="1"/>
          </p:cNvSpPr>
          <p:nvPr/>
        </p:nvSpPr>
        <p:spPr bwMode="auto">
          <a:xfrm>
            <a:off x="1056441" y="2666620"/>
            <a:ext cx="6285391" cy="1414951"/>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Times New Roman" panose="02020603050405020304" pitchFamily="18" charset="0"/>
              <a:buNone/>
            </a:pPr>
            <a:endParaRPr lang="fr-FR" altLang="fr-FR"/>
          </a:p>
        </p:txBody>
      </p:sp>
      <p:sp>
        <p:nvSpPr>
          <p:cNvPr id="17" name="Text Box 6">
            <a:extLst>
              <a:ext uri="{FF2B5EF4-FFF2-40B4-BE49-F238E27FC236}">
                <a16:creationId xmlns:a16="http://schemas.microsoft.com/office/drawing/2014/main" id="{2F5784B8-7E95-409A-8D84-C9F117D012E9}"/>
              </a:ext>
            </a:extLst>
          </p:cNvPr>
          <p:cNvSpPr txBox="1">
            <a:spLocks noChangeArrowheads="1"/>
          </p:cNvSpPr>
          <p:nvPr/>
        </p:nvSpPr>
        <p:spPr bwMode="auto">
          <a:xfrm>
            <a:off x="46831" y="2201863"/>
            <a:ext cx="1728788" cy="341312"/>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Filtres disponibles</a:t>
            </a:r>
          </a:p>
        </p:txBody>
      </p:sp>
      <p:cxnSp>
        <p:nvCxnSpPr>
          <p:cNvPr id="18" name="Connecteur droit avec flèche 11">
            <a:extLst>
              <a:ext uri="{FF2B5EF4-FFF2-40B4-BE49-F238E27FC236}">
                <a16:creationId xmlns:a16="http://schemas.microsoft.com/office/drawing/2014/main" id="{5D035BCA-A820-4A03-A0AD-6331D8248C74}"/>
              </a:ext>
            </a:extLst>
          </p:cNvPr>
          <p:cNvCxnSpPr>
            <a:cxnSpLocks noChangeShapeType="1"/>
            <a:endCxn id="16" idx="0"/>
          </p:cNvCxnSpPr>
          <p:nvPr/>
        </p:nvCxnSpPr>
        <p:spPr bwMode="auto">
          <a:xfrm>
            <a:off x="1775619" y="2359972"/>
            <a:ext cx="2423518" cy="306648"/>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11">
            <a:extLst>
              <a:ext uri="{FF2B5EF4-FFF2-40B4-BE49-F238E27FC236}">
                <a16:creationId xmlns:a16="http://schemas.microsoft.com/office/drawing/2014/main" id="{2E7ABF27-17EB-4E95-9E5E-96AEC44B791A}"/>
              </a:ext>
            </a:extLst>
          </p:cNvPr>
          <p:cNvSpPr txBox="1">
            <a:spLocks noChangeArrowheads="1"/>
          </p:cNvSpPr>
          <p:nvPr/>
        </p:nvSpPr>
        <p:spPr bwMode="auto">
          <a:xfrm>
            <a:off x="7235825" y="6215063"/>
            <a:ext cx="1855788" cy="309562"/>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a:solidFill>
                  <a:srgbClr val="FFFFFF"/>
                </a:solidFill>
                <a:latin typeface="Arial" panose="020B0604020202020204" pitchFamily="34" charset="0"/>
                <a:cs typeface="Arial" panose="020B0604020202020204" pitchFamily="34" charset="0"/>
              </a:rPr>
              <a:t>Votre établissement</a:t>
            </a:r>
          </a:p>
        </p:txBody>
      </p:sp>
      <p:cxnSp>
        <p:nvCxnSpPr>
          <p:cNvPr id="21" name="AutoShape 12">
            <a:extLst>
              <a:ext uri="{FF2B5EF4-FFF2-40B4-BE49-F238E27FC236}">
                <a16:creationId xmlns:a16="http://schemas.microsoft.com/office/drawing/2014/main" id="{04263AA3-A8C7-4E44-8C8A-314E8B790013}"/>
              </a:ext>
            </a:extLst>
          </p:cNvPr>
          <p:cNvCxnSpPr>
            <a:cxnSpLocks noChangeShapeType="1"/>
            <a:stCxn id="19" idx="1"/>
          </p:cNvCxnSpPr>
          <p:nvPr/>
        </p:nvCxnSpPr>
        <p:spPr bwMode="auto">
          <a:xfrm flipH="1" flipV="1">
            <a:off x="5261685" y="5708759"/>
            <a:ext cx="1974140" cy="661085"/>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 name="Text Box 6">
            <a:extLst>
              <a:ext uri="{FF2B5EF4-FFF2-40B4-BE49-F238E27FC236}">
                <a16:creationId xmlns:a16="http://schemas.microsoft.com/office/drawing/2014/main" id="{160781AC-40BD-47D4-8E8C-65EBF9345043}"/>
              </a:ext>
            </a:extLst>
          </p:cNvPr>
          <p:cNvSpPr txBox="1">
            <a:spLocks noChangeArrowheads="1"/>
          </p:cNvSpPr>
          <p:nvPr/>
        </p:nvSpPr>
        <p:spPr bwMode="auto">
          <a:xfrm>
            <a:off x="4787900" y="1860550"/>
            <a:ext cx="4248150" cy="341313"/>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a:solidFill>
                  <a:srgbClr val="FFFFFF"/>
                </a:solidFill>
                <a:latin typeface="Arial Narrow" panose="020B0606020202030204" pitchFamily="34" charset="0"/>
                <a:cs typeface="Calibri" panose="020F0502020204030204" pitchFamily="34" charset="0"/>
              </a:rPr>
              <a:t>Activer le(s) filtre(s) ou réinitialiser la recherche</a:t>
            </a:r>
          </a:p>
        </p:txBody>
      </p:sp>
      <p:cxnSp>
        <p:nvCxnSpPr>
          <p:cNvPr id="23" name="Connecteur droit avec flèche 18">
            <a:extLst>
              <a:ext uri="{FF2B5EF4-FFF2-40B4-BE49-F238E27FC236}">
                <a16:creationId xmlns:a16="http://schemas.microsoft.com/office/drawing/2014/main" id="{5EF932B9-CAA4-4926-B997-16B86CB475AB}"/>
              </a:ext>
            </a:extLst>
          </p:cNvPr>
          <p:cNvCxnSpPr>
            <a:cxnSpLocks/>
          </p:cNvCxnSpPr>
          <p:nvPr/>
        </p:nvCxnSpPr>
        <p:spPr bwMode="auto">
          <a:xfrm>
            <a:off x="6995604" y="2232177"/>
            <a:ext cx="994177" cy="813108"/>
          </a:xfrm>
          <a:prstGeom prst="straightConnector1">
            <a:avLst/>
          </a:prstGeom>
          <a:noFill/>
          <a:ln w="19050"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cteur droit avec flèche 19">
            <a:extLst>
              <a:ext uri="{FF2B5EF4-FFF2-40B4-BE49-F238E27FC236}">
                <a16:creationId xmlns:a16="http://schemas.microsoft.com/office/drawing/2014/main" id="{193B2DAC-3C5B-44FC-8663-3D79492A4341}"/>
              </a:ext>
            </a:extLst>
          </p:cNvPr>
          <p:cNvCxnSpPr>
            <a:cxnSpLocks/>
            <a:stCxn id="22" idx="2"/>
          </p:cNvCxnSpPr>
          <p:nvPr/>
        </p:nvCxnSpPr>
        <p:spPr bwMode="auto">
          <a:xfrm>
            <a:off x="6911975" y="2201863"/>
            <a:ext cx="980274" cy="502109"/>
          </a:xfrm>
          <a:prstGeom prst="straightConnector1">
            <a:avLst/>
          </a:prstGeom>
          <a:noFill/>
          <a:ln w="19050"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83115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117</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10 – Cartographie</a:t>
            </a:r>
          </a:p>
        </p:txBody>
      </p:sp>
      <p:sp>
        <p:nvSpPr>
          <p:cNvPr id="20" name="Text Box 2">
            <a:extLst>
              <a:ext uri="{FF2B5EF4-FFF2-40B4-BE49-F238E27FC236}">
                <a16:creationId xmlns:a16="http://schemas.microsoft.com/office/drawing/2014/main" id="{49FB004C-0238-47E2-963A-7BB2C92BF0A1}"/>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Filtres applicables</a:t>
            </a:r>
          </a:p>
        </p:txBody>
      </p:sp>
      <p:sp>
        <p:nvSpPr>
          <p:cNvPr id="26" name="Text Box 2">
            <a:extLst>
              <a:ext uri="{FF2B5EF4-FFF2-40B4-BE49-F238E27FC236}">
                <a16:creationId xmlns:a16="http://schemas.microsoft.com/office/drawing/2014/main" id="{C80AC8F4-59A2-438F-A5B7-E955B05F64ED}"/>
              </a:ext>
            </a:extLst>
          </p:cNvPr>
          <p:cNvSpPr txBox="1">
            <a:spLocks noChangeArrowheads="1"/>
          </p:cNvSpPr>
          <p:nvPr/>
        </p:nvSpPr>
        <p:spPr bwMode="auto">
          <a:xfrm>
            <a:off x="107950" y="1141293"/>
            <a:ext cx="8999538" cy="4034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 Rayon kilométrique : vous pouvez l’augmenter ou le diminuer dans la limite du rayon maximum configuré par l’animateur départemental.</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Famille de produits : liste des 34 familles de produits Agrilocal. Vous pouvez en sélectionner une ou plusieurs.</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Produit : vous pouvez sélectionner un ou plusieurs produits de liste des produits du catalogue de votre plate-forme. </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SIQO : vous permet de trouver des fournisseurs qui produisent sous signe(s) de qualité (Bio, AOC, AOP, IGP, Label Rouge, STG).</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Catégorie : vous pouvez sélectionner une ou plusieurs catégories de fournisseurs (agriculteurs, artisans, entreprises locales, autres fournisseurs) . </a:t>
            </a:r>
          </a:p>
          <a:p>
            <a:pPr>
              <a:buSzPct val="100000"/>
              <a:buFontTx/>
              <a:buChar cha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pPr>
            <a:r>
              <a:rPr lang="fr-FR" altLang="fr-FR" sz="1600" dirty="0">
                <a:solidFill>
                  <a:srgbClr val="0070C0"/>
                </a:solidFill>
                <a:latin typeface="Arial" panose="020B0604020202020204" pitchFamily="34" charset="0"/>
                <a:cs typeface="Arial" panose="020B0604020202020204" pitchFamily="34" charset="0"/>
              </a:rPr>
              <a:t>Mes fournisseurs : vous permet de sélectionner toute ou partie de vos fournisseurs Agrilocal. </a:t>
            </a:r>
          </a:p>
        </p:txBody>
      </p:sp>
    </p:spTree>
    <p:extLst>
      <p:ext uri="{BB962C8B-B14F-4D97-AF65-F5344CB8AC3E}">
        <p14:creationId xmlns:p14="http://schemas.microsoft.com/office/powerpoint/2010/main" val="2803303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rte, texte&#10;&#10;Description générée automatiquement">
            <a:extLst>
              <a:ext uri="{FF2B5EF4-FFF2-40B4-BE49-F238E27FC236}">
                <a16:creationId xmlns:a16="http://schemas.microsoft.com/office/drawing/2014/main" id="{7D10FEA4-452D-4FE1-AD89-BDF4469C9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8" y="1104122"/>
            <a:ext cx="8999538" cy="5424140"/>
          </a:xfrm>
          <a:prstGeom prst="rect">
            <a:avLst/>
          </a:prstGeom>
        </p:spPr>
      </p:pic>
      <p:cxnSp>
        <p:nvCxnSpPr>
          <p:cNvPr id="138244" name="AutoShape 3">
            <a:extLst>
              <a:ext uri="{FF2B5EF4-FFF2-40B4-BE49-F238E27FC236}">
                <a16:creationId xmlns:a16="http://schemas.microsoft.com/office/drawing/2014/main" id="{A0026E14-C608-4334-A821-29FF299A18F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8245" name="Text Box 5">
            <a:extLst>
              <a:ext uri="{FF2B5EF4-FFF2-40B4-BE49-F238E27FC236}">
                <a16:creationId xmlns:a16="http://schemas.microsoft.com/office/drawing/2014/main" id="{FB234591-E8FF-4611-A12C-BB82F0CC2D7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A955F39-CDAC-4951-8E39-83A4FCE0B3E1}" type="slidenum">
              <a:rPr lang="fr-FR" altLang="fr-FR" sz="1800" b="1">
                <a:solidFill>
                  <a:srgbClr val="404040"/>
                </a:solidFill>
                <a:latin typeface="Arial" panose="020B0604020202020204" pitchFamily="34" charset="0"/>
                <a:cs typeface="Arial" panose="020B0604020202020204" pitchFamily="34" charset="0"/>
              </a:rPr>
              <a:pPr algn="r">
                <a:buSzPct val="100000"/>
              </a:pPr>
              <a:t>118</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38246" name="Rectangle 6">
            <a:extLst>
              <a:ext uri="{FF2B5EF4-FFF2-40B4-BE49-F238E27FC236}">
                <a16:creationId xmlns:a16="http://schemas.microsoft.com/office/drawing/2014/main" id="{A89F851A-362C-491C-9DCC-AA2B2D5B33D0}"/>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7" name="Rectangle 7">
            <a:extLst>
              <a:ext uri="{FF2B5EF4-FFF2-40B4-BE49-F238E27FC236}">
                <a16:creationId xmlns:a16="http://schemas.microsoft.com/office/drawing/2014/main" id="{4DFD960B-1BCD-4487-A008-9D6625A61AC8}"/>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38248" name="Text Box 12">
            <a:extLst>
              <a:ext uri="{FF2B5EF4-FFF2-40B4-BE49-F238E27FC236}">
                <a16:creationId xmlns:a16="http://schemas.microsoft.com/office/drawing/2014/main" id="{2480BD9B-C15E-4762-9ADD-36F11633A620}"/>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 10 – Cartographie</a:t>
            </a:r>
          </a:p>
        </p:txBody>
      </p:sp>
      <p:sp>
        <p:nvSpPr>
          <p:cNvPr id="138250" name="Text Box 9">
            <a:extLst>
              <a:ext uri="{FF2B5EF4-FFF2-40B4-BE49-F238E27FC236}">
                <a16:creationId xmlns:a16="http://schemas.microsoft.com/office/drawing/2014/main" id="{84C3BE77-01FA-47CC-AFBF-AAB0677D9DEC}"/>
              </a:ext>
            </a:extLst>
          </p:cNvPr>
          <p:cNvSpPr txBox="1">
            <a:spLocks noChangeArrowheads="1"/>
          </p:cNvSpPr>
          <p:nvPr/>
        </p:nvSpPr>
        <p:spPr bwMode="auto">
          <a:xfrm>
            <a:off x="5849997" y="2844857"/>
            <a:ext cx="2997199" cy="525401"/>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Lien vers la fiche fournisseur</a:t>
            </a:r>
          </a:p>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Pour visualiser les coordonnées</a:t>
            </a:r>
          </a:p>
        </p:txBody>
      </p:sp>
      <p:sp>
        <p:nvSpPr>
          <p:cNvPr id="138252" name="Text Box 2">
            <a:extLst>
              <a:ext uri="{FF2B5EF4-FFF2-40B4-BE49-F238E27FC236}">
                <a16:creationId xmlns:a16="http://schemas.microsoft.com/office/drawing/2014/main" id="{F4944B8C-EAE4-439F-A50F-DF8F40C483C1}"/>
              </a:ext>
            </a:extLst>
          </p:cNvPr>
          <p:cNvSpPr txBox="1">
            <a:spLocks noChangeArrowheads="1"/>
          </p:cNvSpPr>
          <p:nvPr/>
        </p:nvSpPr>
        <p:spPr bwMode="auto">
          <a:xfrm>
            <a:off x="107504" y="711436"/>
            <a:ext cx="899953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70C0"/>
                </a:solidFill>
                <a:latin typeface="Arial" panose="020B0604020202020204" pitchFamily="34" charset="0"/>
                <a:cs typeface="Arial" panose="020B0604020202020204" pitchFamily="34" charset="0"/>
              </a:rPr>
              <a:t>Exemple : la recherche effectuée porte sur les légumes bio dans un rayon de 60 km. </a:t>
            </a:r>
            <a:r>
              <a:rPr lang="fr-FR" altLang="fr-FR" sz="1400" b="1" dirty="0">
                <a:solidFill>
                  <a:srgbClr val="0070C0"/>
                </a:solidFill>
                <a:latin typeface="Arial" panose="020B0604020202020204" pitchFamily="34" charset="0"/>
                <a:cs typeface="Arial" panose="020B0604020202020204" pitchFamily="34" charset="0"/>
              </a:rPr>
              <a:t> </a:t>
            </a:r>
          </a:p>
        </p:txBody>
      </p:sp>
      <p:sp>
        <p:nvSpPr>
          <p:cNvPr id="23" name="Text Box 6">
            <a:extLst>
              <a:ext uri="{FF2B5EF4-FFF2-40B4-BE49-F238E27FC236}">
                <a16:creationId xmlns:a16="http://schemas.microsoft.com/office/drawing/2014/main" id="{2142FC38-BFD0-47F9-85A2-6787228CF8DD}"/>
              </a:ext>
            </a:extLst>
          </p:cNvPr>
          <p:cNvSpPr txBox="1">
            <a:spLocks noChangeArrowheads="1"/>
          </p:cNvSpPr>
          <p:nvPr/>
        </p:nvSpPr>
        <p:spPr bwMode="auto">
          <a:xfrm>
            <a:off x="2024110" y="2523451"/>
            <a:ext cx="1792759" cy="341312"/>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Filtres utilisés</a:t>
            </a:r>
          </a:p>
        </p:txBody>
      </p:sp>
      <p:cxnSp>
        <p:nvCxnSpPr>
          <p:cNvPr id="12" name="Connecteur droit avec flèche 11">
            <a:extLst>
              <a:ext uri="{FF2B5EF4-FFF2-40B4-BE49-F238E27FC236}">
                <a16:creationId xmlns:a16="http://schemas.microsoft.com/office/drawing/2014/main" id="{C9E635CD-4AC4-4830-995B-FE3FFBE2D40D}"/>
              </a:ext>
            </a:extLst>
          </p:cNvPr>
          <p:cNvCxnSpPr>
            <a:cxnSpLocks/>
          </p:cNvCxnSpPr>
          <p:nvPr/>
        </p:nvCxnSpPr>
        <p:spPr bwMode="auto">
          <a:xfrm flipH="1" flipV="1">
            <a:off x="2024110" y="2226598"/>
            <a:ext cx="976542" cy="296852"/>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11">
            <a:extLst>
              <a:ext uri="{FF2B5EF4-FFF2-40B4-BE49-F238E27FC236}">
                <a16:creationId xmlns:a16="http://schemas.microsoft.com/office/drawing/2014/main" id="{7E6B014E-AC7F-477D-A13C-35FBAF75B3A8}"/>
              </a:ext>
            </a:extLst>
          </p:cNvPr>
          <p:cNvCxnSpPr>
            <a:cxnSpLocks noChangeShapeType="1"/>
            <a:stCxn id="138250" idx="2"/>
          </p:cNvCxnSpPr>
          <p:nvPr/>
        </p:nvCxnSpPr>
        <p:spPr bwMode="auto">
          <a:xfrm flipH="1">
            <a:off x="6072883" y="3370258"/>
            <a:ext cx="1275714" cy="1476950"/>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 name="Text Box 11">
            <a:extLst>
              <a:ext uri="{FF2B5EF4-FFF2-40B4-BE49-F238E27FC236}">
                <a16:creationId xmlns:a16="http://schemas.microsoft.com/office/drawing/2014/main" id="{4D590F41-57C1-4DF3-B3B5-A98FDD6B2D64}"/>
              </a:ext>
            </a:extLst>
          </p:cNvPr>
          <p:cNvSpPr txBox="1">
            <a:spLocks noChangeArrowheads="1"/>
          </p:cNvSpPr>
          <p:nvPr/>
        </p:nvSpPr>
        <p:spPr bwMode="auto">
          <a:xfrm>
            <a:off x="6287678" y="5882205"/>
            <a:ext cx="2803364" cy="525401"/>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Au survol du point, le fenêtre d’information s’affiche.</a:t>
            </a:r>
          </a:p>
        </p:txBody>
      </p:sp>
      <p:cxnSp>
        <p:nvCxnSpPr>
          <p:cNvPr id="35" name="AutoShape 12">
            <a:extLst>
              <a:ext uri="{FF2B5EF4-FFF2-40B4-BE49-F238E27FC236}">
                <a16:creationId xmlns:a16="http://schemas.microsoft.com/office/drawing/2014/main" id="{F9A0294B-80CB-4EC0-A430-0AD3FD5F8542}"/>
              </a:ext>
            </a:extLst>
          </p:cNvPr>
          <p:cNvCxnSpPr>
            <a:cxnSpLocks noChangeShapeType="1"/>
            <a:stCxn id="34" idx="0"/>
          </p:cNvCxnSpPr>
          <p:nvPr/>
        </p:nvCxnSpPr>
        <p:spPr bwMode="auto">
          <a:xfrm flipH="1" flipV="1">
            <a:off x="6613864" y="5110993"/>
            <a:ext cx="1075496" cy="771212"/>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Connecteur droit avec flèche 31">
            <a:extLst>
              <a:ext uri="{FF2B5EF4-FFF2-40B4-BE49-F238E27FC236}">
                <a16:creationId xmlns:a16="http://schemas.microsoft.com/office/drawing/2014/main" id="{55371BE7-F531-4479-9F59-1809C248C904}"/>
              </a:ext>
            </a:extLst>
          </p:cNvPr>
          <p:cNvCxnSpPr>
            <a:cxnSpLocks/>
          </p:cNvCxnSpPr>
          <p:nvPr/>
        </p:nvCxnSpPr>
        <p:spPr bwMode="auto">
          <a:xfrm flipV="1">
            <a:off x="3000652" y="1653908"/>
            <a:ext cx="275204" cy="869542"/>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Connecteur droit avec flèche 37">
            <a:extLst>
              <a:ext uri="{FF2B5EF4-FFF2-40B4-BE49-F238E27FC236}">
                <a16:creationId xmlns:a16="http://schemas.microsoft.com/office/drawing/2014/main" id="{A4643869-1A62-46BD-9918-097AA5E1263A}"/>
              </a:ext>
            </a:extLst>
          </p:cNvPr>
          <p:cNvCxnSpPr>
            <a:cxnSpLocks/>
          </p:cNvCxnSpPr>
          <p:nvPr/>
        </p:nvCxnSpPr>
        <p:spPr bwMode="auto">
          <a:xfrm flipH="1" flipV="1">
            <a:off x="1748906" y="1809391"/>
            <a:ext cx="1264860" cy="714059"/>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onnecteur droit avec flèche 28">
            <a:extLst>
              <a:ext uri="{FF2B5EF4-FFF2-40B4-BE49-F238E27FC236}">
                <a16:creationId xmlns:a16="http://schemas.microsoft.com/office/drawing/2014/main" id="{EF231741-668A-4DC1-9B8C-A694F2CE70AC}"/>
              </a:ext>
            </a:extLst>
          </p:cNvPr>
          <p:cNvCxnSpPr/>
          <p:nvPr/>
        </p:nvCxnSpPr>
        <p:spPr>
          <a:xfrm>
            <a:off x="1500326" y="3275860"/>
            <a:ext cx="3915053" cy="53266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C535B1CB-AB22-41D7-811D-AF301A401596}"/>
              </a:ext>
            </a:extLst>
          </p:cNvPr>
          <p:cNvCxnSpPr>
            <a:cxnSpLocks/>
            <a:stCxn id="49" idx="2"/>
          </p:cNvCxnSpPr>
          <p:nvPr/>
        </p:nvCxnSpPr>
        <p:spPr bwMode="auto">
          <a:xfrm>
            <a:off x="1072744" y="5563369"/>
            <a:ext cx="1057898" cy="530123"/>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 Box 6">
            <a:extLst>
              <a:ext uri="{FF2B5EF4-FFF2-40B4-BE49-F238E27FC236}">
                <a16:creationId xmlns:a16="http://schemas.microsoft.com/office/drawing/2014/main" id="{0F3BAD5A-9D01-49B0-BCEF-C7363E38007D}"/>
              </a:ext>
            </a:extLst>
          </p:cNvPr>
          <p:cNvSpPr txBox="1">
            <a:spLocks noChangeArrowheads="1"/>
          </p:cNvSpPr>
          <p:nvPr/>
        </p:nvSpPr>
        <p:spPr bwMode="auto">
          <a:xfrm>
            <a:off x="14845" y="4976412"/>
            <a:ext cx="2115797" cy="586957"/>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Impression de la carte  ou export en PDF</a:t>
            </a:r>
          </a:p>
        </p:txBody>
      </p:sp>
      <p:cxnSp>
        <p:nvCxnSpPr>
          <p:cNvPr id="51" name="Connecteur droit avec flèche 50">
            <a:extLst>
              <a:ext uri="{FF2B5EF4-FFF2-40B4-BE49-F238E27FC236}">
                <a16:creationId xmlns:a16="http://schemas.microsoft.com/office/drawing/2014/main" id="{B9AED2B1-BAD8-40B9-B58F-A40F733AFCBB}"/>
              </a:ext>
            </a:extLst>
          </p:cNvPr>
          <p:cNvCxnSpPr>
            <a:cxnSpLocks/>
          </p:cNvCxnSpPr>
          <p:nvPr/>
        </p:nvCxnSpPr>
        <p:spPr bwMode="auto">
          <a:xfrm>
            <a:off x="1072743" y="5563369"/>
            <a:ext cx="1716910" cy="530123"/>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64419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t>119</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t>119</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11- Statistiques</a:t>
            </a:r>
          </a:p>
        </p:txBody>
      </p:sp>
    </p:spTree>
    <p:extLst>
      <p:ext uri="{BB962C8B-B14F-4D97-AF65-F5344CB8AC3E}">
        <p14:creationId xmlns:p14="http://schemas.microsoft.com/office/powerpoint/2010/main" val="2187753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396CA5-3CB7-41AB-A6D0-48440F088D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05" y="547560"/>
            <a:ext cx="1793717" cy="6242333"/>
          </a:xfrm>
          <a:prstGeom prst="rect">
            <a:avLst/>
          </a:prstGeom>
        </p:spPr>
      </p:pic>
      <p:cxnSp>
        <p:nvCxnSpPr>
          <p:cNvPr id="5" name="Connecteur droit avec flèche 4">
            <a:extLst>
              <a:ext uri="{FF2B5EF4-FFF2-40B4-BE49-F238E27FC236}">
                <a16:creationId xmlns:a16="http://schemas.microsoft.com/office/drawing/2014/main" id="{3C82EE79-65A2-419D-8500-AD94C574AF0E}"/>
              </a:ext>
            </a:extLst>
          </p:cNvPr>
          <p:cNvCxnSpPr/>
          <p:nvPr/>
        </p:nvCxnSpPr>
        <p:spPr>
          <a:xfrm>
            <a:off x="2050919" y="1341000"/>
            <a:ext cx="2348281" cy="3600"/>
          </a:xfrm>
          <a:prstGeom prst="straightConnector1">
            <a:avLst/>
          </a:prstGeom>
          <a:noFill/>
          <a:ln>
            <a:noFill/>
            <a:prstDash val="solid"/>
          </a:ln>
        </p:spPr>
      </p:cxnSp>
      <p:sp>
        <p:nvSpPr>
          <p:cNvPr id="6" name="Forme libre : forme 5">
            <a:extLst>
              <a:ext uri="{FF2B5EF4-FFF2-40B4-BE49-F238E27FC236}">
                <a16:creationId xmlns:a16="http://schemas.microsoft.com/office/drawing/2014/main" id="{80AE1A5D-FBB0-4638-975D-AAC309156D9A}"/>
              </a:ext>
            </a:extLst>
          </p:cNvPr>
          <p:cNvSpPr/>
          <p:nvPr/>
        </p:nvSpPr>
        <p:spPr>
          <a:xfrm>
            <a:off x="994300" y="133200"/>
            <a:ext cx="7102136"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Interface d’administration acheteur</a:t>
            </a:r>
          </a:p>
        </p:txBody>
      </p:sp>
      <p:sp>
        <p:nvSpPr>
          <p:cNvPr id="7" name="Forme libre : forme 6">
            <a:extLst>
              <a:ext uri="{FF2B5EF4-FFF2-40B4-BE49-F238E27FC236}">
                <a16:creationId xmlns:a16="http://schemas.microsoft.com/office/drawing/2014/main" id="{9341631E-16E4-4F4D-A6B2-433618731911}"/>
              </a:ext>
            </a:extLst>
          </p:cNvPr>
          <p:cNvSpPr/>
          <p:nvPr/>
        </p:nvSpPr>
        <p:spPr>
          <a:xfrm>
            <a:off x="4503600" y="4288727"/>
            <a:ext cx="386804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Suivi et gestion des bons de commande des marchés à bons de commandes</a:t>
            </a:r>
          </a:p>
        </p:txBody>
      </p:sp>
      <p:cxnSp>
        <p:nvCxnSpPr>
          <p:cNvPr id="8" name="Connecteur droit avec flèche 7">
            <a:extLst>
              <a:ext uri="{FF2B5EF4-FFF2-40B4-BE49-F238E27FC236}">
                <a16:creationId xmlns:a16="http://schemas.microsoft.com/office/drawing/2014/main" id="{2B7FB656-E557-4F0D-84CB-4CB74A3E225E}"/>
              </a:ext>
            </a:extLst>
          </p:cNvPr>
          <p:cNvCxnSpPr>
            <a:cxnSpLocks/>
            <a:stCxn id="11" idx="3"/>
          </p:cNvCxnSpPr>
          <p:nvPr/>
        </p:nvCxnSpPr>
        <p:spPr>
          <a:xfrm flipH="1" flipV="1">
            <a:off x="1826217" y="941762"/>
            <a:ext cx="2688542" cy="104846"/>
          </a:xfrm>
          <a:prstGeom prst="straightConnector1">
            <a:avLst/>
          </a:prstGeom>
          <a:noFill/>
          <a:ln w="25560" cap="sq">
            <a:solidFill>
              <a:srgbClr val="E3001E"/>
            </a:solidFill>
            <a:prstDash val="solid"/>
            <a:miter/>
            <a:tailEnd type="arrow"/>
          </a:ln>
        </p:spPr>
      </p:cxnSp>
      <p:cxnSp>
        <p:nvCxnSpPr>
          <p:cNvPr id="9" name="Connecteur droit avec flèche 8">
            <a:extLst>
              <a:ext uri="{FF2B5EF4-FFF2-40B4-BE49-F238E27FC236}">
                <a16:creationId xmlns:a16="http://schemas.microsoft.com/office/drawing/2014/main" id="{8FF668D1-9714-46C5-AD06-4CAA92AE6098}"/>
              </a:ext>
            </a:extLst>
          </p:cNvPr>
          <p:cNvCxnSpPr>
            <a:cxnSpLocks/>
            <a:stCxn id="10" idx="3"/>
          </p:cNvCxnSpPr>
          <p:nvPr/>
        </p:nvCxnSpPr>
        <p:spPr>
          <a:xfrm flipH="1">
            <a:off x="1838538" y="3007621"/>
            <a:ext cx="2651022" cy="270808"/>
          </a:xfrm>
          <a:prstGeom prst="straightConnector1">
            <a:avLst/>
          </a:prstGeom>
          <a:noFill/>
          <a:ln w="25560" cap="sq">
            <a:solidFill>
              <a:srgbClr val="00733C"/>
            </a:solidFill>
            <a:prstDash val="solid"/>
            <a:miter/>
            <a:tailEnd type="arrow"/>
          </a:ln>
        </p:spPr>
      </p:cxnSp>
      <p:sp>
        <p:nvSpPr>
          <p:cNvPr id="10" name="Forme libre : forme 9">
            <a:extLst>
              <a:ext uri="{FF2B5EF4-FFF2-40B4-BE49-F238E27FC236}">
                <a16:creationId xmlns:a16="http://schemas.microsoft.com/office/drawing/2014/main" id="{A6A0AE82-B714-45BC-9255-C2BF64419BB0}"/>
              </a:ext>
            </a:extLst>
          </p:cNvPr>
          <p:cNvSpPr/>
          <p:nvPr/>
        </p:nvSpPr>
        <p:spPr>
          <a:xfrm>
            <a:off x="4489560" y="2852642"/>
            <a:ext cx="3882082"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Lancement de nouvelles consultations</a:t>
            </a:r>
          </a:p>
        </p:txBody>
      </p:sp>
      <p:sp>
        <p:nvSpPr>
          <p:cNvPr id="11" name="Forme libre : forme 10">
            <a:extLst>
              <a:ext uri="{FF2B5EF4-FFF2-40B4-BE49-F238E27FC236}">
                <a16:creationId xmlns:a16="http://schemas.microsoft.com/office/drawing/2014/main" id="{F8C131EE-B5A6-4D34-961D-045DC2B76948}"/>
              </a:ext>
            </a:extLst>
          </p:cNvPr>
          <p:cNvSpPr/>
          <p:nvPr/>
        </p:nvSpPr>
        <p:spPr>
          <a:xfrm>
            <a:off x="4514759" y="676185"/>
            <a:ext cx="3856884"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Page de profil contenant les informations sur votre établissement (coordonnées de contact, facturation, photos…)</a:t>
            </a:r>
          </a:p>
        </p:txBody>
      </p:sp>
      <p:sp>
        <p:nvSpPr>
          <p:cNvPr id="12" name="Forme libre : forme 11">
            <a:extLst>
              <a:ext uri="{FF2B5EF4-FFF2-40B4-BE49-F238E27FC236}">
                <a16:creationId xmlns:a16="http://schemas.microsoft.com/office/drawing/2014/main" id="{6352AD9A-149C-4BF2-8C35-9BD7490EF090}"/>
              </a:ext>
            </a:extLst>
          </p:cNvPr>
          <p:cNvSpPr/>
          <p:nvPr/>
        </p:nvSpPr>
        <p:spPr>
          <a:xfrm>
            <a:off x="4483079" y="2139842"/>
            <a:ext cx="3888563"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Tableau de suivi des consultations en cours</a:t>
            </a:r>
          </a:p>
        </p:txBody>
      </p:sp>
      <p:cxnSp>
        <p:nvCxnSpPr>
          <p:cNvPr id="13" name="Connecteur droit avec flèche 12">
            <a:extLst>
              <a:ext uri="{FF2B5EF4-FFF2-40B4-BE49-F238E27FC236}">
                <a16:creationId xmlns:a16="http://schemas.microsoft.com/office/drawing/2014/main" id="{94D4BB65-7942-4358-878E-7E6A2B683051}"/>
              </a:ext>
            </a:extLst>
          </p:cNvPr>
          <p:cNvCxnSpPr>
            <a:cxnSpLocks/>
            <a:stCxn id="12" idx="3"/>
          </p:cNvCxnSpPr>
          <p:nvPr/>
        </p:nvCxnSpPr>
        <p:spPr>
          <a:xfrm flipH="1">
            <a:off x="1796598" y="2294821"/>
            <a:ext cx="2686481" cy="408929"/>
          </a:xfrm>
          <a:prstGeom prst="straightConnector1">
            <a:avLst/>
          </a:prstGeom>
          <a:noFill/>
          <a:ln w="25560" cap="sq">
            <a:solidFill>
              <a:srgbClr val="20B4EE"/>
            </a:solidFill>
            <a:prstDash val="solid"/>
            <a:miter/>
            <a:tailEnd type="arrow"/>
          </a:ln>
        </p:spPr>
      </p:cxnSp>
      <p:cxnSp>
        <p:nvCxnSpPr>
          <p:cNvPr id="14" name="Connecteur droit avec flèche 13">
            <a:extLst>
              <a:ext uri="{FF2B5EF4-FFF2-40B4-BE49-F238E27FC236}">
                <a16:creationId xmlns:a16="http://schemas.microsoft.com/office/drawing/2014/main" id="{93A70D39-358D-41D3-ADFA-3D8C736232F3}"/>
              </a:ext>
            </a:extLst>
          </p:cNvPr>
          <p:cNvCxnSpPr>
            <a:cxnSpLocks/>
            <a:stCxn id="7" idx="3"/>
          </p:cNvCxnSpPr>
          <p:nvPr/>
        </p:nvCxnSpPr>
        <p:spPr>
          <a:xfrm flipH="1" flipV="1">
            <a:off x="1796598" y="4428828"/>
            <a:ext cx="2707002" cy="122600"/>
          </a:xfrm>
          <a:prstGeom prst="straightConnector1">
            <a:avLst/>
          </a:prstGeom>
          <a:noFill/>
          <a:ln w="25560" cap="sq">
            <a:solidFill>
              <a:srgbClr val="F78E03"/>
            </a:solidFill>
            <a:prstDash val="solid"/>
            <a:miter/>
            <a:tailEnd type="arrow"/>
          </a:ln>
        </p:spPr>
      </p:cxnSp>
      <p:sp>
        <p:nvSpPr>
          <p:cNvPr id="15" name="Forme libre : forme 14">
            <a:extLst>
              <a:ext uri="{FF2B5EF4-FFF2-40B4-BE49-F238E27FC236}">
                <a16:creationId xmlns:a16="http://schemas.microsoft.com/office/drawing/2014/main" id="{157E9AC8-6C28-425B-A7C7-D05193F1AC01}"/>
              </a:ext>
            </a:extLst>
          </p:cNvPr>
          <p:cNvSpPr/>
          <p:nvPr/>
        </p:nvSpPr>
        <p:spPr>
          <a:xfrm>
            <a:off x="-17640" y="644364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94302987-8C05-4C8A-BCEA-03AA8AA8001F}" type="slidenum">
              <a:rPr/>
              <a:t>12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6" name="Forme libre : forme 15">
            <a:extLst>
              <a:ext uri="{FF2B5EF4-FFF2-40B4-BE49-F238E27FC236}">
                <a16:creationId xmlns:a16="http://schemas.microsoft.com/office/drawing/2014/main" id="{1FA662CD-1F10-4014-BF5C-D81E887B3261}"/>
              </a:ext>
            </a:extLst>
          </p:cNvPr>
          <p:cNvSpPr/>
          <p:nvPr/>
        </p:nvSpPr>
        <p:spPr>
          <a:xfrm>
            <a:off x="4483080" y="3456002"/>
            <a:ext cx="3882082"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Tableau de suivi des consultations fermées: « à valider », « sans suite » et « commandées »</a:t>
            </a:r>
          </a:p>
        </p:txBody>
      </p:sp>
      <p:cxnSp>
        <p:nvCxnSpPr>
          <p:cNvPr id="17" name="Connecteur droit avec flèche 16">
            <a:extLst>
              <a:ext uri="{FF2B5EF4-FFF2-40B4-BE49-F238E27FC236}">
                <a16:creationId xmlns:a16="http://schemas.microsoft.com/office/drawing/2014/main" id="{34B6C3A5-2BBD-4713-9952-B24BA86870AB}"/>
              </a:ext>
            </a:extLst>
          </p:cNvPr>
          <p:cNvCxnSpPr>
            <a:cxnSpLocks/>
            <a:stCxn id="16" idx="3"/>
          </p:cNvCxnSpPr>
          <p:nvPr/>
        </p:nvCxnSpPr>
        <p:spPr>
          <a:xfrm flipH="1">
            <a:off x="1838538" y="3826425"/>
            <a:ext cx="2644542" cy="0"/>
          </a:xfrm>
          <a:prstGeom prst="straightConnector1">
            <a:avLst/>
          </a:prstGeom>
          <a:noFill/>
          <a:ln w="25560" cap="sq">
            <a:solidFill>
              <a:srgbClr val="0064A0"/>
            </a:solidFill>
            <a:prstDash val="solid"/>
            <a:miter/>
            <a:tailEnd type="arrow"/>
          </a:ln>
        </p:spPr>
      </p:cxnSp>
      <p:sp>
        <p:nvSpPr>
          <p:cNvPr id="18" name="Forme libre : forme 17">
            <a:extLst>
              <a:ext uri="{FF2B5EF4-FFF2-40B4-BE49-F238E27FC236}">
                <a16:creationId xmlns:a16="http://schemas.microsoft.com/office/drawing/2014/main" id="{16988887-9D85-4FED-A9D1-6C87B850234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3CFBD664-81AD-47F7-8E9C-44EB936269E6}"/>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0" name="Forme libre : forme 19">
            <a:extLst>
              <a:ext uri="{FF2B5EF4-FFF2-40B4-BE49-F238E27FC236}">
                <a16:creationId xmlns:a16="http://schemas.microsoft.com/office/drawing/2014/main" id="{774AA663-553F-41DB-95C4-8EE9E5CF9DAC}"/>
              </a:ext>
            </a:extLst>
          </p:cNvPr>
          <p:cNvSpPr/>
          <p:nvPr/>
        </p:nvSpPr>
        <p:spPr>
          <a:xfrm>
            <a:off x="4491958" y="4881405"/>
            <a:ext cx="386804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Suivi des messages d’information des fournisseurs</a:t>
            </a:r>
          </a:p>
        </p:txBody>
      </p:sp>
      <p:cxnSp>
        <p:nvCxnSpPr>
          <p:cNvPr id="21" name="Connecteur droit avec flèche 20">
            <a:extLst>
              <a:ext uri="{FF2B5EF4-FFF2-40B4-BE49-F238E27FC236}">
                <a16:creationId xmlns:a16="http://schemas.microsoft.com/office/drawing/2014/main" id="{8E3B7744-B233-4571-8F91-DC38726A980A}"/>
              </a:ext>
            </a:extLst>
          </p:cNvPr>
          <p:cNvCxnSpPr>
            <a:cxnSpLocks/>
            <a:stCxn id="20" idx="3"/>
          </p:cNvCxnSpPr>
          <p:nvPr/>
        </p:nvCxnSpPr>
        <p:spPr>
          <a:xfrm flipH="1" flipV="1">
            <a:off x="1805476" y="4881406"/>
            <a:ext cx="2686482" cy="262700"/>
          </a:xfrm>
          <a:prstGeom prst="straightConnector1">
            <a:avLst/>
          </a:prstGeom>
          <a:noFill/>
          <a:ln w="25560" cap="sq">
            <a:solidFill>
              <a:srgbClr val="B3DC1E"/>
            </a:solidFill>
            <a:prstDash val="solid"/>
            <a:miter/>
            <a:tailEnd type="arrow"/>
          </a:ln>
        </p:spPr>
      </p:cxnSp>
      <p:sp>
        <p:nvSpPr>
          <p:cNvPr id="27" name="Forme libre : forme 26">
            <a:extLst>
              <a:ext uri="{FF2B5EF4-FFF2-40B4-BE49-F238E27FC236}">
                <a16:creationId xmlns:a16="http://schemas.microsoft.com/office/drawing/2014/main" id="{CA01C6DB-3F84-434B-B10C-835E10B96B9F}"/>
              </a:ext>
            </a:extLst>
          </p:cNvPr>
          <p:cNvSpPr/>
          <p:nvPr/>
        </p:nvSpPr>
        <p:spPr>
          <a:xfrm>
            <a:off x="4503600" y="1516632"/>
            <a:ext cx="3868043"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de </a:t>
            </a:r>
            <a:r>
              <a:rPr lang="fr-FR" sz="1400" b="1" dirty="0">
                <a:solidFill>
                  <a:srgbClr val="FFFFFF"/>
                </a:solidFill>
                <a:latin typeface="Arial" pitchFamily="18"/>
                <a:ea typeface="Arial" pitchFamily="2"/>
                <a:cs typeface="Arial" pitchFamily="2"/>
              </a:rPr>
              <a:t>l’</a:t>
            </a:r>
            <a:r>
              <a:rPr lang="fr-FR" sz="1400" b="1" i="0" u="none" strike="noStrike" baseline="0" dirty="0">
                <a:ln>
                  <a:noFill/>
                </a:ln>
                <a:solidFill>
                  <a:srgbClr val="FFFFFF"/>
                </a:solidFill>
                <a:latin typeface="Arial" pitchFamily="18"/>
                <a:ea typeface="Arial" pitchFamily="2"/>
                <a:cs typeface="Arial" pitchFamily="2"/>
              </a:rPr>
              <a:t>animateur départemental</a:t>
            </a:r>
          </a:p>
        </p:txBody>
      </p:sp>
      <p:cxnSp>
        <p:nvCxnSpPr>
          <p:cNvPr id="31" name="Connecteur droit avec flèche 30">
            <a:extLst>
              <a:ext uri="{FF2B5EF4-FFF2-40B4-BE49-F238E27FC236}">
                <a16:creationId xmlns:a16="http://schemas.microsoft.com/office/drawing/2014/main" id="{195481E8-9725-4C1A-8DC2-1A6A0E8FA4DF}"/>
              </a:ext>
            </a:extLst>
          </p:cNvPr>
          <p:cNvCxnSpPr>
            <a:cxnSpLocks/>
          </p:cNvCxnSpPr>
          <p:nvPr/>
        </p:nvCxnSpPr>
        <p:spPr>
          <a:xfrm flipH="1">
            <a:off x="1838538" y="1797332"/>
            <a:ext cx="2644541" cy="51547"/>
          </a:xfrm>
          <a:prstGeom prst="straightConnector1">
            <a:avLst/>
          </a:prstGeom>
          <a:noFill/>
          <a:ln w="25560" cap="sq">
            <a:solidFill>
              <a:srgbClr val="B3DC1E"/>
            </a:solidFill>
            <a:prstDash val="solid"/>
            <a:miter/>
            <a:tailEnd type="arrow"/>
          </a:ln>
        </p:spPr>
      </p:cxnSp>
      <p:cxnSp>
        <p:nvCxnSpPr>
          <p:cNvPr id="43" name="Connecteur droit avec flèche 42">
            <a:extLst>
              <a:ext uri="{FF2B5EF4-FFF2-40B4-BE49-F238E27FC236}">
                <a16:creationId xmlns:a16="http://schemas.microsoft.com/office/drawing/2014/main" id="{DEB29AD0-4E0E-4F70-8D07-DBF3F2C05CB8}"/>
              </a:ext>
            </a:extLst>
          </p:cNvPr>
          <p:cNvCxnSpPr>
            <a:cxnSpLocks/>
            <a:stCxn id="44" idx="3"/>
          </p:cNvCxnSpPr>
          <p:nvPr/>
        </p:nvCxnSpPr>
        <p:spPr>
          <a:xfrm flipH="1" flipV="1">
            <a:off x="1826217" y="5462746"/>
            <a:ext cx="2619005" cy="154979"/>
          </a:xfrm>
          <a:prstGeom prst="straightConnector1">
            <a:avLst/>
          </a:prstGeom>
          <a:noFill/>
          <a:ln w="25560" cap="sq">
            <a:solidFill>
              <a:srgbClr val="E3001E"/>
            </a:solidFill>
            <a:prstDash val="solid"/>
            <a:miter/>
            <a:tailEnd type="arrow"/>
          </a:ln>
        </p:spPr>
      </p:cxnSp>
      <p:sp>
        <p:nvSpPr>
          <p:cNvPr id="44" name="Forme libre : forme 43">
            <a:extLst>
              <a:ext uri="{FF2B5EF4-FFF2-40B4-BE49-F238E27FC236}">
                <a16:creationId xmlns:a16="http://schemas.microsoft.com/office/drawing/2014/main" id="{91FD9D3C-460B-40F5-87DF-D184DD80E8C3}"/>
              </a:ext>
            </a:extLst>
          </p:cNvPr>
          <p:cNvSpPr/>
          <p:nvPr/>
        </p:nvSpPr>
        <p:spPr>
          <a:xfrm>
            <a:off x="4445222" y="5462746"/>
            <a:ext cx="39199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Carte des fournisseurs Agrilocal</a:t>
            </a:r>
          </a:p>
        </p:txBody>
      </p:sp>
      <p:sp>
        <p:nvSpPr>
          <p:cNvPr id="46" name="Forme libre : forme 45">
            <a:extLst>
              <a:ext uri="{FF2B5EF4-FFF2-40B4-BE49-F238E27FC236}">
                <a16:creationId xmlns:a16="http://schemas.microsoft.com/office/drawing/2014/main" id="{D6E69C46-C9B3-41B4-9611-A76769FDDCFE}"/>
              </a:ext>
            </a:extLst>
          </p:cNvPr>
          <p:cNvSpPr/>
          <p:nvPr/>
        </p:nvSpPr>
        <p:spPr>
          <a:xfrm>
            <a:off x="4457923" y="5816683"/>
            <a:ext cx="388856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Statistiques de vos commandes sur Agrilocal</a:t>
            </a:r>
          </a:p>
        </p:txBody>
      </p:sp>
      <p:cxnSp>
        <p:nvCxnSpPr>
          <p:cNvPr id="47" name="Connecteur droit avec flèche 46">
            <a:extLst>
              <a:ext uri="{FF2B5EF4-FFF2-40B4-BE49-F238E27FC236}">
                <a16:creationId xmlns:a16="http://schemas.microsoft.com/office/drawing/2014/main" id="{C3AABE50-36B4-4338-AEE8-955DF05AC723}"/>
              </a:ext>
            </a:extLst>
          </p:cNvPr>
          <p:cNvCxnSpPr>
            <a:cxnSpLocks/>
            <a:stCxn id="46" idx="3"/>
          </p:cNvCxnSpPr>
          <p:nvPr/>
        </p:nvCxnSpPr>
        <p:spPr>
          <a:xfrm flipH="1" flipV="1">
            <a:off x="1838539" y="6003188"/>
            <a:ext cx="2619384" cy="76196"/>
          </a:xfrm>
          <a:prstGeom prst="straightConnector1">
            <a:avLst/>
          </a:prstGeom>
          <a:noFill/>
          <a:ln w="25560" cap="sq">
            <a:solidFill>
              <a:srgbClr val="20B4EE"/>
            </a:solidFill>
            <a:prstDash val="solid"/>
            <a:miter/>
            <a:tailEnd type="arrow"/>
          </a:ln>
        </p:spPr>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
            <a:extLst>
              <a:ext uri="{FF2B5EF4-FFF2-40B4-BE49-F238E27FC236}">
                <a16:creationId xmlns:a16="http://schemas.microsoft.com/office/drawing/2014/main" id="{213526D3-87D3-42CD-A4FB-AF673B959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descr="Une image contenant capture d’écran, route, ordinateur, portable&#10;&#10;Description générée automatiquement">
            <a:extLst>
              <a:ext uri="{FF2B5EF4-FFF2-40B4-BE49-F238E27FC236}">
                <a16:creationId xmlns:a16="http://schemas.microsoft.com/office/drawing/2014/main" id="{F9A71429-EAFE-44A2-955F-8F91C68E1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07184"/>
            <a:ext cx="9144000" cy="4304215"/>
          </a:xfrm>
          <a:prstGeom prst="rect">
            <a:avLst/>
          </a:prstGeom>
        </p:spPr>
      </p:pic>
      <p:cxnSp>
        <p:nvCxnSpPr>
          <p:cNvPr id="146435" name="AutoShape 3">
            <a:extLst>
              <a:ext uri="{FF2B5EF4-FFF2-40B4-BE49-F238E27FC236}">
                <a16:creationId xmlns:a16="http://schemas.microsoft.com/office/drawing/2014/main" id="{ADAD1946-4555-4B3E-9063-8ABD569071A5}"/>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6436" name="Text Box 5">
            <a:extLst>
              <a:ext uri="{FF2B5EF4-FFF2-40B4-BE49-F238E27FC236}">
                <a16:creationId xmlns:a16="http://schemas.microsoft.com/office/drawing/2014/main" id="{1CCBF791-A647-4718-99DD-5297CF15BC82}"/>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FD36460-C1D9-4DCA-801D-A9B2EF71B416}" type="slidenum">
              <a:rPr lang="fr-FR" altLang="fr-FR" sz="1800" b="1">
                <a:solidFill>
                  <a:srgbClr val="404040"/>
                </a:solidFill>
                <a:latin typeface="Arial" panose="020B0604020202020204" pitchFamily="34" charset="0"/>
                <a:cs typeface="Arial" panose="020B0604020202020204" pitchFamily="34" charset="0"/>
              </a:rPr>
              <a:pPr algn="r">
                <a:buSzPct val="100000"/>
              </a:pPr>
              <a:t>120</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46437" name="Rectangle 6">
            <a:extLst>
              <a:ext uri="{FF2B5EF4-FFF2-40B4-BE49-F238E27FC236}">
                <a16:creationId xmlns:a16="http://schemas.microsoft.com/office/drawing/2014/main" id="{2712FD0A-222C-4345-9E71-6C0A331A8868}"/>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6438" name="Rectangle 7">
            <a:extLst>
              <a:ext uri="{FF2B5EF4-FFF2-40B4-BE49-F238E27FC236}">
                <a16:creationId xmlns:a16="http://schemas.microsoft.com/office/drawing/2014/main" id="{6BB2BDA3-D2EF-464B-B7F7-026694404DB4}"/>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6439" name="Text Box 12">
            <a:extLst>
              <a:ext uri="{FF2B5EF4-FFF2-40B4-BE49-F238E27FC236}">
                <a16:creationId xmlns:a16="http://schemas.microsoft.com/office/drawing/2014/main" id="{9046B491-7CA2-4627-A70B-93992ADA5C0A}"/>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6440" name="Text Box 9">
            <a:extLst>
              <a:ext uri="{FF2B5EF4-FFF2-40B4-BE49-F238E27FC236}">
                <a16:creationId xmlns:a16="http://schemas.microsoft.com/office/drawing/2014/main" id="{9388D07C-339E-487C-A9AD-99832D5DE532}"/>
              </a:ext>
            </a:extLst>
          </p:cNvPr>
          <p:cNvSpPr txBox="1">
            <a:spLocks noChangeArrowheads="1"/>
          </p:cNvSpPr>
          <p:nvPr/>
        </p:nvSpPr>
        <p:spPr bwMode="auto">
          <a:xfrm>
            <a:off x="6950338" y="4635135"/>
            <a:ext cx="2014276" cy="309958"/>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Export des fichiers</a:t>
            </a:r>
          </a:p>
        </p:txBody>
      </p:sp>
      <p:cxnSp>
        <p:nvCxnSpPr>
          <p:cNvPr id="146441" name="AutoShape 11">
            <a:extLst>
              <a:ext uri="{FF2B5EF4-FFF2-40B4-BE49-F238E27FC236}">
                <a16:creationId xmlns:a16="http://schemas.microsoft.com/office/drawing/2014/main" id="{3C1442F4-1C3D-4AE9-A9D5-1CE0282C982D}"/>
              </a:ext>
            </a:extLst>
          </p:cNvPr>
          <p:cNvCxnSpPr>
            <a:cxnSpLocks noChangeShapeType="1"/>
            <a:stCxn id="146440" idx="0"/>
          </p:cNvCxnSpPr>
          <p:nvPr/>
        </p:nvCxnSpPr>
        <p:spPr bwMode="auto">
          <a:xfrm flipH="1" flipV="1">
            <a:off x="5379868" y="4249373"/>
            <a:ext cx="2577608" cy="385762"/>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4395" name="Text Box 2">
            <a:extLst>
              <a:ext uri="{FF2B5EF4-FFF2-40B4-BE49-F238E27FC236}">
                <a16:creationId xmlns:a16="http://schemas.microsoft.com/office/drawing/2014/main" id="{46F4EACC-A8EF-4865-A5A7-9979013DB23D}"/>
              </a:ext>
            </a:extLst>
          </p:cNvPr>
          <p:cNvSpPr txBox="1">
            <a:spLocks noChangeArrowheads="1"/>
          </p:cNvSpPr>
          <p:nvPr/>
        </p:nvSpPr>
        <p:spPr bwMode="auto">
          <a:xfrm>
            <a:off x="133350" y="765175"/>
            <a:ext cx="8974138" cy="1541064"/>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Le module Statistiques vous permet, de manière différenciée, grâce à des filtres :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d’accéder à des indicateurs des commandes que vous avez passées sur Agrilocal.</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de sortir un  fichier d’export des commandes passées.</a:t>
            </a:r>
          </a:p>
          <a:p>
            <a:pPr marL="0" indent="0"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146443" name="Rectangle 5">
            <a:extLst>
              <a:ext uri="{FF2B5EF4-FFF2-40B4-BE49-F238E27FC236}">
                <a16:creationId xmlns:a16="http://schemas.microsoft.com/office/drawing/2014/main" id="{6E4C1376-D8BF-44A6-8E7A-5032D5AE3681}"/>
              </a:ext>
            </a:extLst>
          </p:cNvPr>
          <p:cNvSpPr>
            <a:spLocks noChangeArrowheads="1"/>
          </p:cNvSpPr>
          <p:nvPr/>
        </p:nvSpPr>
        <p:spPr bwMode="auto">
          <a:xfrm>
            <a:off x="1547813" y="4437063"/>
            <a:ext cx="1095375" cy="5937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buClr>
                <a:srgbClr val="000000"/>
              </a:buClr>
              <a:buSzPct val="100000"/>
              <a:buFont typeface="Times New Roman" panose="02020603050405020304" pitchFamily="18" charset="0"/>
              <a:buNone/>
            </a:pPr>
            <a:endParaRPr lang="fr-FR" altLang="fr-FR"/>
          </a:p>
        </p:txBody>
      </p:sp>
      <p:cxnSp>
        <p:nvCxnSpPr>
          <p:cNvPr id="146444" name="AutoShape 11">
            <a:extLst>
              <a:ext uri="{FF2B5EF4-FFF2-40B4-BE49-F238E27FC236}">
                <a16:creationId xmlns:a16="http://schemas.microsoft.com/office/drawing/2014/main" id="{49C5D02D-75BD-45FC-9D31-E27E14B021F6}"/>
              </a:ext>
            </a:extLst>
          </p:cNvPr>
          <p:cNvCxnSpPr>
            <a:cxnSpLocks noChangeShapeType="1"/>
          </p:cNvCxnSpPr>
          <p:nvPr/>
        </p:nvCxnSpPr>
        <p:spPr bwMode="auto">
          <a:xfrm flipV="1">
            <a:off x="7963270" y="4249373"/>
            <a:ext cx="64719" cy="455978"/>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6445" name="Rectangle 25">
            <a:extLst>
              <a:ext uri="{FF2B5EF4-FFF2-40B4-BE49-F238E27FC236}">
                <a16:creationId xmlns:a16="http://schemas.microsoft.com/office/drawing/2014/main" id="{2D7E004F-ED37-4EBD-96CC-6F6CC3EC6424}"/>
              </a:ext>
            </a:extLst>
          </p:cNvPr>
          <p:cNvSpPr>
            <a:spLocks noChangeArrowheads="1"/>
          </p:cNvSpPr>
          <p:nvPr/>
        </p:nvSpPr>
        <p:spPr bwMode="auto">
          <a:xfrm>
            <a:off x="1782932" y="2679577"/>
            <a:ext cx="7112493" cy="133044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Times New Roman" panose="02020603050405020304" pitchFamily="18" charset="0"/>
              <a:buNone/>
            </a:pPr>
            <a:endParaRPr lang="fr-FR" altLang="fr-FR"/>
          </a:p>
        </p:txBody>
      </p:sp>
      <p:sp>
        <p:nvSpPr>
          <p:cNvPr id="146446" name="Text Box 6">
            <a:extLst>
              <a:ext uri="{FF2B5EF4-FFF2-40B4-BE49-F238E27FC236}">
                <a16:creationId xmlns:a16="http://schemas.microsoft.com/office/drawing/2014/main" id="{A47C84F2-21A4-4C50-91BD-B141D7AD59AD}"/>
              </a:ext>
            </a:extLst>
          </p:cNvPr>
          <p:cNvSpPr txBox="1">
            <a:spLocks noChangeArrowheads="1"/>
          </p:cNvSpPr>
          <p:nvPr/>
        </p:nvSpPr>
        <p:spPr bwMode="auto">
          <a:xfrm>
            <a:off x="-11113" y="2782888"/>
            <a:ext cx="1687514" cy="340735"/>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Filtres de </a:t>
            </a:r>
            <a:r>
              <a:rPr lang="fr-FR" altLang="fr-FR" sz="1600" b="1" dirty="0" err="1">
                <a:solidFill>
                  <a:srgbClr val="FFFFFF"/>
                </a:solidFill>
                <a:latin typeface="Arial Narrow" panose="020B0606020202030204" pitchFamily="34" charset="0"/>
                <a:cs typeface="Calibri" panose="020F0502020204030204" pitchFamily="34" charset="0"/>
              </a:rPr>
              <a:t>rcherche</a:t>
            </a:r>
            <a:endParaRPr lang="fr-FR" altLang="fr-FR" sz="1600" b="1" dirty="0">
              <a:solidFill>
                <a:srgbClr val="FFFFFF"/>
              </a:solidFill>
              <a:latin typeface="Arial Narrow" panose="020B0606020202030204" pitchFamily="34" charset="0"/>
              <a:cs typeface="Calibri" panose="020F0502020204030204" pitchFamily="34" charset="0"/>
            </a:endParaRPr>
          </a:p>
        </p:txBody>
      </p:sp>
      <p:cxnSp>
        <p:nvCxnSpPr>
          <p:cNvPr id="146447" name="Connecteur droit avec flèche 27">
            <a:extLst>
              <a:ext uri="{FF2B5EF4-FFF2-40B4-BE49-F238E27FC236}">
                <a16:creationId xmlns:a16="http://schemas.microsoft.com/office/drawing/2014/main" id="{56D92B19-6D36-4448-8FA8-40CB5BE46D8B}"/>
              </a:ext>
            </a:extLst>
          </p:cNvPr>
          <p:cNvCxnSpPr>
            <a:cxnSpLocks noChangeShapeType="1"/>
            <a:stCxn id="146446" idx="3"/>
          </p:cNvCxnSpPr>
          <p:nvPr/>
        </p:nvCxnSpPr>
        <p:spPr bwMode="auto">
          <a:xfrm>
            <a:off x="1676401" y="2953256"/>
            <a:ext cx="134644" cy="0"/>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448" name="Text Box 11">
            <a:extLst>
              <a:ext uri="{FF2B5EF4-FFF2-40B4-BE49-F238E27FC236}">
                <a16:creationId xmlns:a16="http://schemas.microsoft.com/office/drawing/2014/main" id="{D98ABEF9-ADAA-4036-8063-81632E96ADD8}"/>
              </a:ext>
            </a:extLst>
          </p:cNvPr>
          <p:cNvSpPr txBox="1">
            <a:spLocks noChangeArrowheads="1"/>
          </p:cNvSpPr>
          <p:nvPr/>
        </p:nvSpPr>
        <p:spPr bwMode="auto">
          <a:xfrm>
            <a:off x="37341" y="4981912"/>
            <a:ext cx="1128065" cy="309958"/>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Indicateurs</a:t>
            </a:r>
          </a:p>
        </p:txBody>
      </p:sp>
      <p:cxnSp>
        <p:nvCxnSpPr>
          <p:cNvPr id="146449" name="AutoShape 12">
            <a:extLst>
              <a:ext uri="{FF2B5EF4-FFF2-40B4-BE49-F238E27FC236}">
                <a16:creationId xmlns:a16="http://schemas.microsoft.com/office/drawing/2014/main" id="{5DB43564-6FC8-4530-8FEA-59720BA6F139}"/>
              </a:ext>
            </a:extLst>
          </p:cNvPr>
          <p:cNvCxnSpPr>
            <a:cxnSpLocks noChangeShapeType="1"/>
            <a:endCxn id="15" idx="1"/>
          </p:cNvCxnSpPr>
          <p:nvPr/>
        </p:nvCxnSpPr>
        <p:spPr bwMode="auto">
          <a:xfrm>
            <a:off x="1165406" y="5144061"/>
            <a:ext cx="645640" cy="262193"/>
          </a:xfrm>
          <a:prstGeom prst="straightConnector1">
            <a:avLst/>
          </a:prstGeom>
          <a:noFill/>
          <a:ln w="25560" cap="sq">
            <a:solidFill>
              <a:srgbClr val="00733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AutoShape 11">
            <a:extLst>
              <a:ext uri="{FF2B5EF4-FFF2-40B4-BE49-F238E27FC236}">
                <a16:creationId xmlns:a16="http://schemas.microsoft.com/office/drawing/2014/main" id="{4B8A478A-E86E-457D-B29B-2C44984ADD0A}"/>
              </a:ext>
            </a:extLst>
          </p:cNvPr>
          <p:cNvCxnSpPr>
            <a:cxnSpLocks noChangeShapeType="1"/>
            <a:stCxn id="146440" idx="0"/>
          </p:cNvCxnSpPr>
          <p:nvPr/>
        </p:nvCxnSpPr>
        <p:spPr bwMode="auto">
          <a:xfrm flipH="1" flipV="1">
            <a:off x="6770952" y="4249373"/>
            <a:ext cx="1186524" cy="385762"/>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Rectangle 14">
            <a:extLst>
              <a:ext uri="{FF2B5EF4-FFF2-40B4-BE49-F238E27FC236}">
                <a16:creationId xmlns:a16="http://schemas.microsoft.com/office/drawing/2014/main" id="{81E50AA1-FB7E-4D14-990C-181467D51E96}"/>
              </a:ext>
            </a:extLst>
          </p:cNvPr>
          <p:cNvSpPr/>
          <p:nvPr/>
        </p:nvSpPr>
        <p:spPr>
          <a:xfrm>
            <a:off x="1811046" y="4341593"/>
            <a:ext cx="7084380" cy="2129321"/>
          </a:xfrm>
          <a:prstGeom prst="rect">
            <a:avLst/>
          </a:prstGeom>
          <a:noFill/>
          <a:ln w="19050">
            <a:solidFill>
              <a:srgbClr val="007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25">
            <a:extLst>
              <a:ext uri="{FF2B5EF4-FFF2-40B4-BE49-F238E27FC236}">
                <a16:creationId xmlns:a16="http://schemas.microsoft.com/office/drawing/2014/main" id="{73626715-A6CC-4119-9C27-6C304097897E}"/>
              </a:ext>
            </a:extLst>
          </p:cNvPr>
          <p:cNvSpPr>
            <a:spLocks noChangeArrowheads="1"/>
          </p:cNvSpPr>
          <p:nvPr/>
        </p:nvSpPr>
        <p:spPr bwMode="auto">
          <a:xfrm>
            <a:off x="-4299" y="5568404"/>
            <a:ext cx="1460238" cy="39713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Times New Roman" panose="02020603050405020304" pitchFamily="18" charset="0"/>
              <a:buNone/>
            </a:pPr>
            <a:endParaRPr lang="fr-FR" alt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a:extLst>
              <a:ext uri="{FF2B5EF4-FFF2-40B4-BE49-F238E27FC236}">
                <a16:creationId xmlns:a16="http://schemas.microsoft.com/office/drawing/2014/main" id="{90A9E8CE-63D1-4A79-832F-A3A4E1AF7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48483" name="AutoShape 3">
            <a:extLst>
              <a:ext uri="{FF2B5EF4-FFF2-40B4-BE49-F238E27FC236}">
                <a16:creationId xmlns:a16="http://schemas.microsoft.com/office/drawing/2014/main" id="{C6D0823B-79F4-474D-AB04-5FB0CA77FA7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8484" name="Text Box 5">
            <a:extLst>
              <a:ext uri="{FF2B5EF4-FFF2-40B4-BE49-F238E27FC236}">
                <a16:creationId xmlns:a16="http://schemas.microsoft.com/office/drawing/2014/main" id="{38D7A943-BF79-4257-AEFA-96CE5EB8D80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9DC52076-5BEA-434E-8738-BDF752C7225D}" type="slidenum">
              <a:rPr lang="fr-FR" altLang="fr-FR" sz="1800" b="1">
                <a:solidFill>
                  <a:srgbClr val="404040"/>
                </a:solidFill>
                <a:latin typeface="Arial" panose="020B0604020202020204" pitchFamily="34" charset="0"/>
                <a:cs typeface="Arial" panose="020B0604020202020204" pitchFamily="34" charset="0"/>
              </a:rPr>
              <a:pPr algn="r">
                <a:buSzPct val="100000"/>
              </a:pPr>
              <a:t>121</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48485" name="Rectangle 6">
            <a:extLst>
              <a:ext uri="{FF2B5EF4-FFF2-40B4-BE49-F238E27FC236}">
                <a16:creationId xmlns:a16="http://schemas.microsoft.com/office/drawing/2014/main" id="{B1993D83-9D18-40A1-9D30-2F4154EAD793}"/>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8486" name="Rectangle 7">
            <a:extLst>
              <a:ext uri="{FF2B5EF4-FFF2-40B4-BE49-F238E27FC236}">
                <a16:creationId xmlns:a16="http://schemas.microsoft.com/office/drawing/2014/main" id="{D5B21773-A567-46FA-9240-5D9FE26BD0A1}"/>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8487" name="Text Box 12">
            <a:extLst>
              <a:ext uri="{FF2B5EF4-FFF2-40B4-BE49-F238E27FC236}">
                <a16:creationId xmlns:a16="http://schemas.microsoft.com/office/drawing/2014/main" id="{88883123-C85D-405E-9047-59406697D595}"/>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4395" name="Text Box 2">
            <a:extLst>
              <a:ext uri="{FF2B5EF4-FFF2-40B4-BE49-F238E27FC236}">
                <a16:creationId xmlns:a16="http://schemas.microsoft.com/office/drawing/2014/main" id="{09024D43-B0A7-4774-9524-421241473270}"/>
              </a:ext>
            </a:extLst>
          </p:cNvPr>
          <p:cNvSpPr txBox="1">
            <a:spLocks noChangeArrowheads="1"/>
          </p:cNvSpPr>
          <p:nvPr/>
        </p:nvSpPr>
        <p:spPr bwMode="auto">
          <a:xfrm>
            <a:off x="84931" y="1482383"/>
            <a:ext cx="8974138" cy="6434711"/>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Commandé à partir de : sert à filtrer les commandes effectuées à partir de la date indiquée</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Commandé jusqu’au : sert à indiquer la date maximale des commandes que l’on souhaite calculer</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Catégorie fournisseur : permet de filtrer les commande sur une catégorie de fournisseur Agrilocal spécifique</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Mes fournisseurs : liste des fournisseurs auprès de qui vous ont passé au moins une commande</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Type de marché : permet de filtrer la recherche par forme de marché (Gré à gré, Accord-cadre à bons de commandes, accord-cadre </a:t>
            </a:r>
            <a:r>
              <a:rPr lang="fr-FR" altLang="fr-FR" sz="1600">
                <a:solidFill>
                  <a:srgbClr val="0070C0"/>
                </a:solidFill>
                <a:latin typeface="Arial" panose="020B0604020202020204" pitchFamily="34" charset="0"/>
                <a:cs typeface="Arial" panose="020B0604020202020204" pitchFamily="34" charset="0"/>
              </a:rPr>
              <a:t>à marchés subséquents)</a:t>
            </a: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Famille de produits : sélection d’une ou plusieurs familles de produits</a:t>
            </a:r>
          </a:p>
          <a:p>
            <a:pPr>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Produit : sélection d’un ou plusieurs produits</a:t>
            </a:r>
          </a:p>
          <a:p>
            <a:pPr>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SIQO : sélection d’aucun, un ou plusieurs signes de qualité (Bio, Label rouge, STG, IGP, AOP, AOC, Sans SIQO)</a:t>
            </a:r>
          </a:p>
          <a:p>
            <a:pPr>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Origine du produit (liste multi-sélection) : Filtre sur le département d’origine des produits commandés</a:t>
            </a:r>
          </a:p>
          <a:p>
            <a:pPr eaLnBrk="1" hangingPunct="1">
              <a:buSzPct val="100000"/>
              <a:buFontTx/>
              <a:buChar char="-"/>
              <a:defRPr/>
            </a:pPr>
            <a:endParaRPr lang="fr-FR" altLang="fr-FR" sz="1400" b="1"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148498" name="Text Box 2">
            <a:extLst>
              <a:ext uri="{FF2B5EF4-FFF2-40B4-BE49-F238E27FC236}">
                <a16:creationId xmlns:a16="http://schemas.microsoft.com/office/drawing/2014/main" id="{6841BC92-1E01-4CB8-AE61-11B79CE1BDAB}"/>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Filtres applicables et cumulables : ces filtres s’appliquent aux indicateurs et aux fichiers d’exports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a:extLst>
              <a:ext uri="{FF2B5EF4-FFF2-40B4-BE49-F238E27FC236}">
                <a16:creationId xmlns:a16="http://schemas.microsoft.com/office/drawing/2014/main" id="{90A9E8CE-63D1-4A79-832F-A3A4E1AF7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descr="Une image contenant capture d’écran, ordinateur, portable, écran&#10;&#10;Description générée automatiquement">
            <a:extLst>
              <a:ext uri="{FF2B5EF4-FFF2-40B4-BE49-F238E27FC236}">
                <a16:creationId xmlns:a16="http://schemas.microsoft.com/office/drawing/2014/main" id="{2DD5DAB3-990D-4F59-BC18-2331BE51E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4" y="1478366"/>
            <a:ext cx="9170194" cy="2140898"/>
          </a:xfrm>
          <a:prstGeom prst="rect">
            <a:avLst/>
          </a:prstGeom>
        </p:spPr>
      </p:pic>
      <p:cxnSp>
        <p:nvCxnSpPr>
          <p:cNvPr id="148483" name="AutoShape 3">
            <a:extLst>
              <a:ext uri="{FF2B5EF4-FFF2-40B4-BE49-F238E27FC236}">
                <a16:creationId xmlns:a16="http://schemas.microsoft.com/office/drawing/2014/main" id="{C6D0823B-79F4-474D-AB04-5FB0CA77FA71}"/>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8484" name="Text Box 5">
            <a:extLst>
              <a:ext uri="{FF2B5EF4-FFF2-40B4-BE49-F238E27FC236}">
                <a16:creationId xmlns:a16="http://schemas.microsoft.com/office/drawing/2014/main" id="{38D7A943-BF79-4257-AEFA-96CE5EB8D80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9DC52076-5BEA-434E-8738-BDF752C7225D}" type="slidenum">
              <a:rPr lang="fr-FR" altLang="fr-FR" sz="1800" b="1">
                <a:solidFill>
                  <a:srgbClr val="404040"/>
                </a:solidFill>
                <a:latin typeface="Arial" panose="020B0604020202020204" pitchFamily="34" charset="0"/>
                <a:cs typeface="Arial" panose="020B0604020202020204" pitchFamily="34" charset="0"/>
              </a:rPr>
              <a:pPr algn="r">
                <a:buSzPct val="100000"/>
              </a:pPr>
              <a:t>122</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48485" name="Rectangle 6">
            <a:extLst>
              <a:ext uri="{FF2B5EF4-FFF2-40B4-BE49-F238E27FC236}">
                <a16:creationId xmlns:a16="http://schemas.microsoft.com/office/drawing/2014/main" id="{B1993D83-9D18-40A1-9D30-2F4154EAD793}"/>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8486" name="Rectangle 7">
            <a:extLst>
              <a:ext uri="{FF2B5EF4-FFF2-40B4-BE49-F238E27FC236}">
                <a16:creationId xmlns:a16="http://schemas.microsoft.com/office/drawing/2014/main" id="{D5B21773-A567-46FA-9240-5D9FE26BD0A1}"/>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48487" name="Text Box 12">
            <a:extLst>
              <a:ext uri="{FF2B5EF4-FFF2-40B4-BE49-F238E27FC236}">
                <a16:creationId xmlns:a16="http://schemas.microsoft.com/office/drawing/2014/main" id="{88883123-C85D-405E-9047-59406697D595}"/>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8493" name="Text Box 11">
            <a:extLst>
              <a:ext uri="{FF2B5EF4-FFF2-40B4-BE49-F238E27FC236}">
                <a16:creationId xmlns:a16="http://schemas.microsoft.com/office/drawing/2014/main" id="{8814A9C5-E941-409F-8C22-26B8D9BCDA16}"/>
              </a:ext>
            </a:extLst>
          </p:cNvPr>
          <p:cNvSpPr txBox="1">
            <a:spLocks noChangeArrowheads="1"/>
          </p:cNvSpPr>
          <p:nvPr/>
        </p:nvSpPr>
        <p:spPr bwMode="auto">
          <a:xfrm>
            <a:off x="7037387" y="4479616"/>
            <a:ext cx="1854200" cy="309958"/>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Appliquer le filtre</a:t>
            </a:r>
          </a:p>
        </p:txBody>
      </p:sp>
      <p:cxnSp>
        <p:nvCxnSpPr>
          <p:cNvPr id="148494" name="AutoShape 12">
            <a:extLst>
              <a:ext uri="{FF2B5EF4-FFF2-40B4-BE49-F238E27FC236}">
                <a16:creationId xmlns:a16="http://schemas.microsoft.com/office/drawing/2014/main" id="{9FFDC570-7DE8-4A44-8F9D-765BB0E565F5}"/>
              </a:ext>
            </a:extLst>
          </p:cNvPr>
          <p:cNvCxnSpPr>
            <a:cxnSpLocks noChangeShapeType="1"/>
          </p:cNvCxnSpPr>
          <p:nvPr/>
        </p:nvCxnSpPr>
        <p:spPr bwMode="auto">
          <a:xfrm flipV="1">
            <a:off x="7937239" y="3530088"/>
            <a:ext cx="661975" cy="949528"/>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8495" name="Rectangle 36">
            <a:extLst>
              <a:ext uri="{FF2B5EF4-FFF2-40B4-BE49-F238E27FC236}">
                <a16:creationId xmlns:a16="http://schemas.microsoft.com/office/drawing/2014/main" id="{DBE49137-DB59-4B83-BC90-F8FE5BF8CFF5}"/>
              </a:ext>
            </a:extLst>
          </p:cNvPr>
          <p:cNvSpPr>
            <a:spLocks noChangeArrowheads="1"/>
          </p:cNvSpPr>
          <p:nvPr/>
        </p:nvSpPr>
        <p:spPr bwMode="auto">
          <a:xfrm>
            <a:off x="7308850" y="3295415"/>
            <a:ext cx="1100137" cy="239712"/>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Times New Roman" panose="02020603050405020304" pitchFamily="18" charset="0"/>
              <a:buNone/>
            </a:pPr>
            <a:endParaRPr lang="fr-FR" altLang="fr-FR"/>
          </a:p>
        </p:txBody>
      </p:sp>
      <p:cxnSp>
        <p:nvCxnSpPr>
          <p:cNvPr id="148496" name="Connecteur droit avec flèche 37">
            <a:extLst>
              <a:ext uri="{FF2B5EF4-FFF2-40B4-BE49-F238E27FC236}">
                <a16:creationId xmlns:a16="http://schemas.microsoft.com/office/drawing/2014/main" id="{269EA9B7-E2E5-4EA8-8FD9-8D828E78BEC7}"/>
              </a:ext>
            </a:extLst>
          </p:cNvPr>
          <p:cNvCxnSpPr>
            <a:cxnSpLocks/>
            <a:stCxn id="148497" idx="3"/>
            <a:endCxn id="148495" idx="1"/>
          </p:cNvCxnSpPr>
          <p:nvPr/>
        </p:nvCxnSpPr>
        <p:spPr bwMode="auto">
          <a:xfrm flipV="1">
            <a:off x="4128117" y="3415271"/>
            <a:ext cx="3180733" cy="419214"/>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497" name="Text Box 6">
            <a:extLst>
              <a:ext uri="{FF2B5EF4-FFF2-40B4-BE49-F238E27FC236}">
                <a16:creationId xmlns:a16="http://schemas.microsoft.com/office/drawing/2014/main" id="{5758E7D3-F666-4311-ACE3-D0F286792F15}"/>
              </a:ext>
            </a:extLst>
          </p:cNvPr>
          <p:cNvSpPr txBox="1">
            <a:spLocks noChangeArrowheads="1"/>
          </p:cNvSpPr>
          <p:nvPr/>
        </p:nvSpPr>
        <p:spPr bwMode="auto">
          <a:xfrm>
            <a:off x="318995" y="3664117"/>
            <a:ext cx="3809122" cy="340735"/>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Remise à zéro de tous les filtres de recherche</a:t>
            </a:r>
          </a:p>
        </p:txBody>
      </p:sp>
      <p:sp>
        <p:nvSpPr>
          <p:cNvPr id="148498" name="Text Box 2">
            <a:extLst>
              <a:ext uri="{FF2B5EF4-FFF2-40B4-BE49-F238E27FC236}">
                <a16:creationId xmlns:a16="http://schemas.microsoft.com/office/drawing/2014/main" id="{6841BC92-1E01-4CB8-AE61-11B79CE1BDAB}"/>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Filtres applicables et cumulables : ces filtres s’appliquent aux indicateurs et aux fichiers d’exports</a:t>
            </a:r>
          </a:p>
        </p:txBody>
      </p:sp>
      <p:sp>
        <p:nvSpPr>
          <p:cNvPr id="10" name="Rectangle 9">
            <a:extLst>
              <a:ext uri="{FF2B5EF4-FFF2-40B4-BE49-F238E27FC236}">
                <a16:creationId xmlns:a16="http://schemas.microsoft.com/office/drawing/2014/main" id="{C9790E8B-E27A-4386-AE5F-0DBA0A44B9F5}"/>
              </a:ext>
            </a:extLst>
          </p:cNvPr>
          <p:cNvSpPr/>
          <p:nvPr/>
        </p:nvSpPr>
        <p:spPr>
          <a:xfrm>
            <a:off x="8408987" y="3295414"/>
            <a:ext cx="406539" cy="234673"/>
          </a:xfrm>
          <a:prstGeom prst="rect">
            <a:avLst/>
          </a:prstGeom>
          <a:noFill/>
          <a:ln w="19050">
            <a:solidFill>
              <a:srgbClr val="007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141624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1">
            <a:extLst>
              <a:ext uri="{FF2B5EF4-FFF2-40B4-BE49-F238E27FC236}">
                <a16:creationId xmlns:a16="http://schemas.microsoft.com/office/drawing/2014/main" id="{C116D51E-A6A2-47CD-A9B5-89090F27E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 4" descr="Une image contenant capture d’écran, route, ordinateur, portable&#10;&#10;Description générée automatiquement">
            <a:extLst>
              <a:ext uri="{FF2B5EF4-FFF2-40B4-BE49-F238E27FC236}">
                <a16:creationId xmlns:a16="http://schemas.microsoft.com/office/drawing/2014/main" id="{2BF6C8B1-0963-48B1-B6C8-EEE316575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81" y="1958914"/>
            <a:ext cx="8814156" cy="4920895"/>
          </a:xfrm>
          <a:prstGeom prst="rect">
            <a:avLst/>
          </a:prstGeom>
        </p:spPr>
      </p:pic>
      <p:cxnSp>
        <p:nvCxnSpPr>
          <p:cNvPr id="150531" name="AutoShape 3">
            <a:extLst>
              <a:ext uri="{FF2B5EF4-FFF2-40B4-BE49-F238E27FC236}">
                <a16:creationId xmlns:a16="http://schemas.microsoft.com/office/drawing/2014/main" id="{6EECD8B7-DE8D-44E8-A3C8-4E64266A1309}"/>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0532" name="Text Box 5">
            <a:extLst>
              <a:ext uri="{FF2B5EF4-FFF2-40B4-BE49-F238E27FC236}">
                <a16:creationId xmlns:a16="http://schemas.microsoft.com/office/drawing/2014/main" id="{90AEB0D0-72E1-4F23-AA9B-E5EDD84B5FA5}"/>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4B086DE1-0E03-4F55-A25A-2071860EF06D}" type="slidenum">
              <a:rPr lang="fr-FR" altLang="fr-FR" sz="1800" b="1">
                <a:solidFill>
                  <a:srgbClr val="404040"/>
                </a:solidFill>
                <a:latin typeface="Arial" panose="020B0604020202020204" pitchFamily="34" charset="0"/>
                <a:cs typeface="Arial" panose="020B0604020202020204" pitchFamily="34" charset="0"/>
              </a:rPr>
              <a:pPr algn="r">
                <a:buSzPct val="100000"/>
              </a:pPr>
              <a:t>123</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50533" name="Rectangle 6">
            <a:extLst>
              <a:ext uri="{FF2B5EF4-FFF2-40B4-BE49-F238E27FC236}">
                <a16:creationId xmlns:a16="http://schemas.microsoft.com/office/drawing/2014/main" id="{68358C06-AE6C-4526-8E97-EFD29FC105B2}"/>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0534" name="Rectangle 7">
            <a:extLst>
              <a:ext uri="{FF2B5EF4-FFF2-40B4-BE49-F238E27FC236}">
                <a16:creationId xmlns:a16="http://schemas.microsoft.com/office/drawing/2014/main" id="{418720CF-86D1-419E-9D7F-56AE5C1D1C83}"/>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0535" name="Text Box 12">
            <a:extLst>
              <a:ext uri="{FF2B5EF4-FFF2-40B4-BE49-F238E27FC236}">
                <a16:creationId xmlns:a16="http://schemas.microsoft.com/office/drawing/2014/main" id="{8756E210-6899-42D3-B31D-D90968AF8C3B}"/>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50536" name="Text Box 9">
            <a:extLst>
              <a:ext uri="{FF2B5EF4-FFF2-40B4-BE49-F238E27FC236}">
                <a16:creationId xmlns:a16="http://schemas.microsoft.com/office/drawing/2014/main" id="{D9EA4310-058F-46A3-BE7D-909E3FC89135}"/>
              </a:ext>
            </a:extLst>
          </p:cNvPr>
          <p:cNvSpPr txBox="1">
            <a:spLocks noChangeArrowheads="1"/>
          </p:cNvSpPr>
          <p:nvPr/>
        </p:nvSpPr>
        <p:spPr bwMode="auto">
          <a:xfrm>
            <a:off x="673893" y="4241006"/>
            <a:ext cx="3181350" cy="309958"/>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1 - Choix des critères de filtrage</a:t>
            </a:r>
          </a:p>
        </p:txBody>
      </p:sp>
      <p:cxnSp>
        <p:nvCxnSpPr>
          <p:cNvPr id="150537" name="AutoShape 11">
            <a:extLst>
              <a:ext uri="{FF2B5EF4-FFF2-40B4-BE49-F238E27FC236}">
                <a16:creationId xmlns:a16="http://schemas.microsoft.com/office/drawing/2014/main" id="{87403647-50D2-44C4-A7F0-3E54973BA09B}"/>
              </a:ext>
            </a:extLst>
          </p:cNvPr>
          <p:cNvCxnSpPr>
            <a:cxnSpLocks noChangeShapeType="1"/>
            <a:stCxn id="150536" idx="0"/>
          </p:cNvCxnSpPr>
          <p:nvPr/>
        </p:nvCxnSpPr>
        <p:spPr bwMode="auto">
          <a:xfrm flipH="1" flipV="1">
            <a:off x="2246050" y="3454400"/>
            <a:ext cx="18518" cy="786606"/>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0538" name="Text Box 2">
            <a:extLst>
              <a:ext uri="{FF2B5EF4-FFF2-40B4-BE49-F238E27FC236}">
                <a16:creationId xmlns:a16="http://schemas.microsoft.com/office/drawing/2014/main" id="{89CA367C-F92B-4396-85F1-1DCA0FC9D663}"/>
              </a:ext>
            </a:extLst>
          </p:cNvPr>
          <p:cNvSpPr txBox="1">
            <a:spLocks noChangeArrowheads="1"/>
          </p:cNvSpPr>
          <p:nvPr/>
        </p:nvSpPr>
        <p:spPr bwMode="auto">
          <a:xfrm>
            <a:off x="133350" y="1249363"/>
            <a:ext cx="8974138"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dirty="0">
                <a:solidFill>
                  <a:srgbClr val="002060"/>
                </a:solidFill>
                <a:latin typeface="Arial" panose="020B0604020202020204" pitchFamily="34" charset="0"/>
                <a:cs typeface="Arial" panose="020B0604020202020204" pitchFamily="34" charset="0"/>
              </a:rPr>
              <a:t>Calcul du volume et du montant des bons de commandes passés en accord-cadre à bons de commande depuis le début de l’année.</a:t>
            </a:r>
          </a:p>
        </p:txBody>
      </p:sp>
      <p:cxnSp>
        <p:nvCxnSpPr>
          <p:cNvPr id="150540" name="AutoShape 11">
            <a:extLst>
              <a:ext uri="{FF2B5EF4-FFF2-40B4-BE49-F238E27FC236}">
                <a16:creationId xmlns:a16="http://schemas.microsoft.com/office/drawing/2014/main" id="{71131095-0260-43C3-B9FB-1B6B5AE69D89}"/>
              </a:ext>
            </a:extLst>
          </p:cNvPr>
          <p:cNvCxnSpPr>
            <a:cxnSpLocks noChangeShapeType="1"/>
          </p:cNvCxnSpPr>
          <p:nvPr/>
        </p:nvCxnSpPr>
        <p:spPr bwMode="auto">
          <a:xfrm flipH="1" flipV="1">
            <a:off x="673894" y="2856767"/>
            <a:ext cx="838996" cy="1352412"/>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0541" name="Text Box 11">
            <a:extLst>
              <a:ext uri="{FF2B5EF4-FFF2-40B4-BE49-F238E27FC236}">
                <a16:creationId xmlns:a16="http://schemas.microsoft.com/office/drawing/2014/main" id="{F1E75A00-5D16-480A-B802-1FBA057CC9FC}"/>
              </a:ext>
            </a:extLst>
          </p:cNvPr>
          <p:cNvSpPr txBox="1">
            <a:spLocks noChangeArrowheads="1"/>
          </p:cNvSpPr>
          <p:nvPr/>
        </p:nvSpPr>
        <p:spPr bwMode="auto">
          <a:xfrm>
            <a:off x="5829107" y="3361334"/>
            <a:ext cx="2137685" cy="309958"/>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2- Validation des filtres</a:t>
            </a:r>
          </a:p>
        </p:txBody>
      </p:sp>
      <p:cxnSp>
        <p:nvCxnSpPr>
          <p:cNvPr id="150542" name="AutoShape 12">
            <a:extLst>
              <a:ext uri="{FF2B5EF4-FFF2-40B4-BE49-F238E27FC236}">
                <a16:creationId xmlns:a16="http://schemas.microsoft.com/office/drawing/2014/main" id="{B0C69BE7-3FB8-43CA-98AB-9E4213C20302}"/>
              </a:ext>
            </a:extLst>
          </p:cNvPr>
          <p:cNvCxnSpPr>
            <a:cxnSpLocks noChangeShapeType="1"/>
          </p:cNvCxnSpPr>
          <p:nvPr/>
        </p:nvCxnSpPr>
        <p:spPr bwMode="auto">
          <a:xfrm>
            <a:off x="6897950" y="3671292"/>
            <a:ext cx="1979720" cy="261516"/>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0544" name="Connecteur droit avec flèche 37">
            <a:extLst>
              <a:ext uri="{FF2B5EF4-FFF2-40B4-BE49-F238E27FC236}">
                <a16:creationId xmlns:a16="http://schemas.microsoft.com/office/drawing/2014/main" id="{F17C0AE2-01EC-4D5D-AC0B-75E06CA6E956}"/>
              </a:ext>
            </a:extLst>
          </p:cNvPr>
          <p:cNvCxnSpPr>
            <a:cxnSpLocks/>
            <a:stCxn id="150545" idx="3"/>
          </p:cNvCxnSpPr>
          <p:nvPr/>
        </p:nvCxnSpPr>
        <p:spPr bwMode="auto">
          <a:xfrm flipV="1">
            <a:off x="2787588" y="5228948"/>
            <a:ext cx="372862" cy="1194"/>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0545" name="Text Box 6">
            <a:extLst>
              <a:ext uri="{FF2B5EF4-FFF2-40B4-BE49-F238E27FC236}">
                <a16:creationId xmlns:a16="http://schemas.microsoft.com/office/drawing/2014/main" id="{64B1D2E9-E222-4D76-B871-7E17374C7E82}"/>
              </a:ext>
            </a:extLst>
          </p:cNvPr>
          <p:cNvSpPr txBox="1">
            <a:spLocks noChangeArrowheads="1"/>
          </p:cNvSpPr>
          <p:nvPr/>
        </p:nvSpPr>
        <p:spPr bwMode="auto">
          <a:xfrm>
            <a:off x="-15197" y="4813553"/>
            <a:ext cx="2802785" cy="833178"/>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3 – Visualisation des indicateurs</a:t>
            </a:r>
          </a:p>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ou export du détail sous forme de fichier</a:t>
            </a:r>
          </a:p>
        </p:txBody>
      </p:sp>
      <p:sp>
        <p:nvSpPr>
          <p:cNvPr id="150546" name="Text Box 2">
            <a:extLst>
              <a:ext uri="{FF2B5EF4-FFF2-40B4-BE49-F238E27FC236}">
                <a16:creationId xmlns:a16="http://schemas.microsoft.com/office/drawing/2014/main" id="{82EC6B0F-BE2E-46F3-B99D-DD76D09C3472}"/>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Exemple de filtrage</a:t>
            </a:r>
          </a:p>
        </p:txBody>
      </p:sp>
      <p:cxnSp>
        <p:nvCxnSpPr>
          <p:cNvPr id="40" name="Connecteur droit avec flèche 37">
            <a:extLst>
              <a:ext uri="{FF2B5EF4-FFF2-40B4-BE49-F238E27FC236}">
                <a16:creationId xmlns:a16="http://schemas.microsoft.com/office/drawing/2014/main" id="{DF8F86FE-028E-4A7C-A467-80A6AE5CB81B}"/>
              </a:ext>
            </a:extLst>
          </p:cNvPr>
          <p:cNvCxnSpPr>
            <a:cxnSpLocks/>
          </p:cNvCxnSpPr>
          <p:nvPr/>
        </p:nvCxnSpPr>
        <p:spPr bwMode="auto">
          <a:xfrm flipV="1">
            <a:off x="2787588" y="4394447"/>
            <a:ext cx="4847208" cy="712585"/>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8878"/>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age 2">
            <a:extLst>
              <a:ext uri="{FF2B5EF4-FFF2-40B4-BE49-F238E27FC236}">
                <a16:creationId xmlns:a16="http://schemas.microsoft.com/office/drawing/2014/main" id="{A533E09A-C8A1-4174-93BC-D972F2FED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45" y="2491828"/>
            <a:ext cx="8324850" cy="714375"/>
          </a:xfrm>
          <a:prstGeom prst="rect">
            <a:avLst/>
          </a:prstGeom>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124</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52584" name="Text Box 9">
            <a:extLst>
              <a:ext uri="{FF2B5EF4-FFF2-40B4-BE49-F238E27FC236}">
                <a16:creationId xmlns:a16="http://schemas.microsoft.com/office/drawing/2014/main" id="{82596971-3731-4196-88F6-0987935C7013}"/>
              </a:ext>
            </a:extLst>
          </p:cNvPr>
          <p:cNvSpPr txBox="1">
            <a:spLocks noChangeArrowheads="1"/>
          </p:cNvSpPr>
          <p:nvPr/>
        </p:nvSpPr>
        <p:spPr bwMode="auto">
          <a:xfrm>
            <a:off x="5304612" y="3454400"/>
            <a:ext cx="3660002" cy="1818063"/>
          </a:xfrm>
          <a:prstGeom prst="rect">
            <a:avLst/>
          </a:prstGeom>
          <a:solidFill>
            <a:srgbClr val="20B4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Exporte le détail des lignes des produits que vous avez commandés sous Agrilocal (numéro de la consultation, forme de marché, nom de l’acheteur, ville, date de lancement de la consultation, date de livraison, commentaires acheteur, etc…).</a:t>
            </a:r>
          </a:p>
          <a:p>
            <a:pPr algn="ctr" eaLnBrk="1" hangingPunct="1">
              <a:buSzPct val="100000"/>
            </a:pPr>
            <a:endParaRPr lang="fr-FR" altLang="fr-FR" sz="1400" b="1" dirty="0">
              <a:solidFill>
                <a:srgbClr val="FFFFFF"/>
              </a:solidFill>
              <a:latin typeface="Arial" panose="020B0604020202020204" pitchFamily="34" charset="0"/>
              <a:cs typeface="Arial" panose="020B0604020202020204" pitchFamily="34" charset="0"/>
            </a:endParaRPr>
          </a:p>
        </p:txBody>
      </p:sp>
      <p:sp>
        <p:nvSpPr>
          <p:cNvPr id="144395" name="Text Box 2">
            <a:extLst>
              <a:ext uri="{FF2B5EF4-FFF2-40B4-BE49-F238E27FC236}">
                <a16:creationId xmlns:a16="http://schemas.microsoft.com/office/drawing/2014/main" id="{6D483D3B-E7F8-4B2D-9F59-455DF389079F}"/>
              </a:ext>
            </a:extLst>
          </p:cNvPr>
          <p:cNvSpPr txBox="1">
            <a:spLocks noChangeArrowheads="1"/>
          </p:cNvSpPr>
          <p:nvPr/>
        </p:nvSpPr>
        <p:spPr bwMode="auto">
          <a:xfrm>
            <a:off x="133350" y="1052513"/>
            <a:ext cx="8974138" cy="1756508"/>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Les exports vous permettent d’obtenir les données sous forme d’un fichier </a:t>
            </a:r>
            <a:r>
              <a:rPr lang="fr-FR" altLang="fr-FR" sz="1600" dirty="0">
                <a:solidFill>
                  <a:srgbClr val="002060"/>
                </a:solidFill>
                <a:latin typeface="Arial" panose="020B0604020202020204" pitchFamily="34" charset="0"/>
                <a:cs typeface="Arial" panose="020B0604020202020204" pitchFamily="34" charset="0"/>
              </a:rPr>
              <a:t>.csv</a:t>
            </a:r>
            <a:r>
              <a:rPr lang="fr-FR" altLang="fr-FR" sz="1600" dirty="0">
                <a:solidFill>
                  <a:srgbClr val="0070C0"/>
                </a:solidFill>
                <a:latin typeface="Arial" panose="020B0604020202020204" pitchFamily="34" charset="0"/>
                <a:cs typeface="Arial" panose="020B0604020202020204" pitchFamily="34" charset="0"/>
              </a:rPr>
              <a:t>. </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Une fois téléchargé, il faut le formater pour obtenir un fichier correctement </a:t>
            </a:r>
            <a:r>
              <a:rPr lang="fr-FR" altLang="fr-FR" sz="1600" dirty="0" err="1">
                <a:solidFill>
                  <a:srgbClr val="0070C0"/>
                </a:solidFill>
                <a:latin typeface="Arial" panose="020B0604020202020204" pitchFamily="34" charset="0"/>
                <a:cs typeface="Arial" panose="020B0604020202020204" pitchFamily="34" charset="0"/>
              </a:rPr>
              <a:t>colonné</a:t>
            </a:r>
            <a:r>
              <a:rPr lang="fr-FR" altLang="fr-FR" sz="1600" dirty="0">
                <a:solidFill>
                  <a:srgbClr val="0070C0"/>
                </a:solidFill>
                <a:latin typeface="Arial" panose="020B0604020202020204" pitchFamily="34" charset="0"/>
                <a:cs typeface="Arial" panose="020B0604020202020204" pitchFamily="34" charset="0"/>
              </a:rPr>
              <a:t> (séparateur : ,  - identificateur de texte : ‘’ (double guillemet)).</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Un guide est à votre disposition pour vous aider à réaliser cette manipulation (le demander à votre animateur). </a:t>
            </a:r>
          </a:p>
          <a:p>
            <a:pPr marL="0" indent="0"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  </a:t>
            </a:r>
          </a:p>
        </p:txBody>
      </p:sp>
      <p:cxnSp>
        <p:nvCxnSpPr>
          <p:cNvPr id="152588" name="AutoShape 11">
            <a:extLst>
              <a:ext uri="{FF2B5EF4-FFF2-40B4-BE49-F238E27FC236}">
                <a16:creationId xmlns:a16="http://schemas.microsoft.com/office/drawing/2014/main" id="{3A3A182C-7A6A-46CE-B2E8-F33AE9574AC5}"/>
              </a:ext>
            </a:extLst>
          </p:cNvPr>
          <p:cNvCxnSpPr>
            <a:cxnSpLocks noChangeShapeType="1"/>
          </p:cNvCxnSpPr>
          <p:nvPr/>
        </p:nvCxnSpPr>
        <p:spPr bwMode="auto">
          <a:xfrm flipH="1" flipV="1">
            <a:off x="7134613" y="3036132"/>
            <a:ext cx="1" cy="392868"/>
          </a:xfrm>
          <a:prstGeom prst="straightConnector1">
            <a:avLst/>
          </a:prstGeom>
          <a:noFill/>
          <a:ln w="25560" cap="sq">
            <a:solidFill>
              <a:srgbClr val="20B4E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2592" name="Connecteur droit avec flèche 37">
            <a:extLst>
              <a:ext uri="{FF2B5EF4-FFF2-40B4-BE49-F238E27FC236}">
                <a16:creationId xmlns:a16="http://schemas.microsoft.com/office/drawing/2014/main" id="{0887035C-17A8-4972-BE14-9FF669601B42}"/>
              </a:ext>
            </a:extLst>
          </p:cNvPr>
          <p:cNvCxnSpPr>
            <a:cxnSpLocks/>
          </p:cNvCxnSpPr>
          <p:nvPr/>
        </p:nvCxnSpPr>
        <p:spPr bwMode="auto">
          <a:xfrm flipV="1">
            <a:off x="1297782" y="3068639"/>
            <a:ext cx="0" cy="1379074"/>
          </a:xfrm>
          <a:prstGeom prst="straightConnector1">
            <a:avLst/>
          </a:prstGeom>
          <a:noFill/>
          <a:ln w="1905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2593" name="Text Box 6">
            <a:extLst>
              <a:ext uri="{FF2B5EF4-FFF2-40B4-BE49-F238E27FC236}">
                <a16:creationId xmlns:a16="http://schemas.microsoft.com/office/drawing/2014/main" id="{DC2E1F3E-6A59-4E31-BC04-18C3928438AC}"/>
              </a:ext>
            </a:extLst>
          </p:cNvPr>
          <p:cNvSpPr txBox="1">
            <a:spLocks noChangeArrowheads="1"/>
          </p:cNvSpPr>
          <p:nvPr/>
        </p:nvSpPr>
        <p:spPr bwMode="auto">
          <a:xfrm>
            <a:off x="-47625" y="4458681"/>
            <a:ext cx="2690813" cy="833178"/>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b="1" dirty="0">
                <a:solidFill>
                  <a:srgbClr val="FFFFFF"/>
                </a:solidFill>
                <a:latin typeface="Arial Narrow" panose="020B0606020202030204" pitchFamily="34" charset="0"/>
                <a:cs typeface="Calibri" panose="020F0502020204030204" pitchFamily="34" charset="0"/>
              </a:rPr>
              <a:t>Exporte le contenu du tableau des indicateurs affichés dans l’interface Statistiques</a:t>
            </a:r>
          </a:p>
        </p:txBody>
      </p:sp>
      <p:sp>
        <p:nvSpPr>
          <p:cNvPr id="152594" name="Text Box 2">
            <a:extLst>
              <a:ext uri="{FF2B5EF4-FFF2-40B4-BE49-F238E27FC236}">
                <a16:creationId xmlns:a16="http://schemas.microsoft.com/office/drawing/2014/main" id="{531579EB-1E8B-4313-9B49-3F51677E0F8D}"/>
              </a:ext>
            </a:extLst>
          </p:cNvPr>
          <p:cNvSpPr txBox="1">
            <a:spLocks noChangeArrowheads="1"/>
          </p:cNvSpPr>
          <p:nvPr/>
        </p:nvSpPr>
        <p:spPr bwMode="auto">
          <a:xfrm>
            <a:off x="188266"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Boutons d’export</a:t>
            </a:r>
          </a:p>
        </p:txBody>
      </p:sp>
      <p:sp>
        <p:nvSpPr>
          <p:cNvPr id="17" name="Text Box 11">
            <a:extLst>
              <a:ext uri="{FF2B5EF4-FFF2-40B4-BE49-F238E27FC236}">
                <a16:creationId xmlns:a16="http://schemas.microsoft.com/office/drawing/2014/main" id="{9309E929-B9E1-43FA-A2AD-3F05BCBC97FD}"/>
              </a:ext>
            </a:extLst>
          </p:cNvPr>
          <p:cNvSpPr txBox="1">
            <a:spLocks noChangeArrowheads="1"/>
          </p:cNvSpPr>
          <p:nvPr/>
        </p:nvSpPr>
        <p:spPr bwMode="auto">
          <a:xfrm>
            <a:off x="3184505" y="3644909"/>
            <a:ext cx="1854200" cy="525401"/>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Volume d’achats mensuels glissants</a:t>
            </a:r>
          </a:p>
        </p:txBody>
      </p:sp>
      <p:cxnSp>
        <p:nvCxnSpPr>
          <p:cNvPr id="18" name="AutoShape 12">
            <a:extLst>
              <a:ext uri="{FF2B5EF4-FFF2-40B4-BE49-F238E27FC236}">
                <a16:creationId xmlns:a16="http://schemas.microsoft.com/office/drawing/2014/main" id="{FDE60E5C-6487-4553-AE79-15ADD55E3B06}"/>
              </a:ext>
            </a:extLst>
          </p:cNvPr>
          <p:cNvCxnSpPr>
            <a:cxnSpLocks noChangeShapeType="1"/>
            <a:stCxn id="17" idx="0"/>
          </p:cNvCxnSpPr>
          <p:nvPr/>
        </p:nvCxnSpPr>
        <p:spPr bwMode="auto">
          <a:xfrm flipV="1">
            <a:off x="4111605" y="3036132"/>
            <a:ext cx="265906" cy="608777"/>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125</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pic>
        <p:nvPicPr>
          <p:cNvPr id="13" name="Image 12">
            <a:extLst>
              <a:ext uri="{FF2B5EF4-FFF2-40B4-BE49-F238E27FC236}">
                <a16:creationId xmlns:a16="http://schemas.microsoft.com/office/drawing/2014/main" id="{A797F4CF-C94E-49F8-B907-3CB14252652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585222"/>
            <a:ext cx="9144000" cy="4668907"/>
          </a:xfrm>
          <a:prstGeom prst="rect">
            <a:avLst/>
          </a:prstGeom>
        </p:spPr>
      </p:pic>
      <p:sp>
        <p:nvSpPr>
          <p:cNvPr id="14" name="Text Box 2">
            <a:extLst>
              <a:ext uri="{FF2B5EF4-FFF2-40B4-BE49-F238E27FC236}">
                <a16:creationId xmlns:a16="http://schemas.microsoft.com/office/drawing/2014/main" id="{FA2D149C-83C2-49E7-98D4-CD98FAD31928}"/>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Convertir un fichier .csv en fichier .</a:t>
            </a:r>
            <a:r>
              <a:rPr lang="fr-FR" altLang="fr-FR" sz="1600" dirty="0" err="1">
                <a:solidFill>
                  <a:srgbClr val="002060"/>
                </a:solidFill>
                <a:latin typeface="Arial" panose="020B0604020202020204" pitchFamily="34" charset="0"/>
                <a:cs typeface="Arial" panose="020B0604020202020204" pitchFamily="34" charset="0"/>
              </a:rPr>
              <a:t>xls</a:t>
            </a:r>
            <a:r>
              <a:rPr lang="fr-FR" altLang="fr-FR" sz="1600" dirty="0">
                <a:solidFill>
                  <a:srgbClr val="002060"/>
                </a:solidFill>
                <a:latin typeface="Arial" panose="020B0604020202020204" pitchFamily="34" charset="0"/>
                <a:cs typeface="Arial" panose="020B0604020202020204" pitchFamily="34" charset="0"/>
              </a:rPr>
              <a:t> : sélectionner la première colonne</a:t>
            </a:r>
          </a:p>
        </p:txBody>
      </p:sp>
    </p:spTree>
    <p:extLst>
      <p:ext uri="{BB962C8B-B14F-4D97-AF65-F5344CB8AC3E}">
        <p14:creationId xmlns:p14="http://schemas.microsoft.com/office/powerpoint/2010/main" val="3790885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126</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 name="Text Box 2">
            <a:extLst>
              <a:ext uri="{FF2B5EF4-FFF2-40B4-BE49-F238E27FC236}">
                <a16:creationId xmlns:a16="http://schemas.microsoft.com/office/drawing/2014/main" id="{FA2D149C-83C2-49E7-98D4-CD98FAD31928}"/>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Assistant de conversion – Fichier délimité</a:t>
            </a:r>
          </a:p>
        </p:txBody>
      </p:sp>
      <p:pic>
        <p:nvPicPr>
          <p:cNvPr id="10" name="Image 9">
            <a:extLst>
              <a:ext uri="{FF2B5EF4-FFF2-40B4-BE49-F238E27FC236}">
                <a16:creationId xmlns:a16="http://schemas.microsoft.com/office/drawing/2014/main" id="{AB43993E-FC81-4153-816D-849646D54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5" y="1372155"/>
            <a:ext cx="9144000" cy="5143500"/>
          </a:xfrm>
          <a:prstGeom prst="rect">
            <a:avLst/>
          </a:prstGeom>
        </p:spPr>
      </p:pic>
    </p:spTree>
    <p:extLst>
      <p:ext uri="{BB962C8B-B14F-4D97-AF65-F5344CB8AC3E}">
        <p14:creationId xmlns:p14="http://schemas.microsoft.com/office/powerpoint/2010/main" val="975081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127</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pic>
        <p:nvPicPr>
          <p:cNvPr id="11" name="Image 10">
            <a:extLst>
              <a:ext uri="{FF2B5EF4-FFF2-40B4-BE49-F238E27FC236}">
                <a16:creationId xmlns:a16="http://schemas.microsoft.com/office/drawing/2014/main" id="{62DAA926-CD5D-405E-B934-94BFDEEFC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76851"/>
            <a:ext cx="9144000" cy="5143500"/>
          </a:xfrm>
          <a:prstGeom prst="rect">
            <a:avLst/>
          </a:prstGeom>
        </p:spPr>
      </p:pic>
      <p:sp>
        <p:nvSpPr>
          <p:cNvPr id="12" name="Text Box 2">
            <a:extLst>
              <a:ext uri="{FF2B5EF4-FFF2-40B4-BE49-F238E27FC236}">
                <a16:creationId xmlns:a16="http://schemas.microsoft.com/office/drawing/2014/main" id="{D986DB75-EC8A-4446-BB97-A43873077FBA}"/>
              </a:ext>
            </a:extLst>
          </p:cNvPr>
          <p:cNvSpPr txBox="1">
            <a:spLocks noChangeArrowheads="1"/>
          </p:cNvSpPr>
          <p:nvPr/>
        </p:nvSpPr>
        <p:spPr bwMode="auto">
          <a:xfrm>
            <a:off x="179388" y="692150"/>
            <a:ext cx="8999537"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pPr>
            <a:r>
              <a:rPr lang="fr-FR" altLang="fr-FR" sz="1600" dirty="0">
                <a:solidFill>
                  <a:srgbClr val="002060"/>
                </a:solidFill>
                <a:latin typeface="Arial" panose="020B0604020202020204" pitchFamily="34" charset="0"/>
                <a:cs typeface="Arial" panose="020B0604020202020204" pitchFamily="34" charset="0"/>
              </a:rPr>
              <a:t>Assistant de conversion – Séparateur virgule et identificateur de texte ‘’ (guillemet)</a:t>
            </a:r>
            <a:endParaRPr lang="fr-FR" altLang="fr-FR" sz="1400" b="1" dirty="0">
              <a:solidFill>
                <a:srgbClr val="002060"/>
              </a:solidFill>
              <a:latin typeface="Arial" panose="020B0604020202020204" pitchFamily="34" charset="0"/>
              <a:cs typeface="Arial" panose="020B0604020202020204" pitchFamily="34" charset="0"/>
            </a:endParaRPr>
          </a:p>
          <a:p>
            <a:pPr eaLnBrk="1" hangingPunct="1">
              <a:buSzPct val="100000"/>
            </a:pPr>
            <a:endParaRPr lang="fr-FR" altLang="fr-FR" sz="1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9019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128</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pic>
        <p:nvPicPr>
          <p:cNvPr id="10" name="Image 9">
            <a:extLst>
              <a:ext uri="{FF2B5EF4-FFF2-40B4-BE49-F238E27FC236}">
                <a16:creationId xmlns:a16="http://schemas.microsoft.com/office/drawing/2014/main" id="{FA248CB5-0B08-4B3D-BF15-E12266F49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7971"/>
            <a:ext cx="9144000" cy="5143500"/>
          </a:xfrm>
          <a:prstGeom prst="rect">
            <a:avLst/>
          </a:prstGeom>
        </p:spPr>
      </p:pic>
      <p:sp>
        <p:nvSpPr>
          <p:cNvPr id="13" name="Text Box 2">
            <a:extLst>
              <a:ext uri="{FF2B5EF4-FFF2-40B4-BE49-F238E27FC236}">
                <a16:creationId xmlns:a16="http://schemas.microsoft.com/office/drawing/2014/main" id="{C2E8A777-93F6-49C9-ABBD-A58EC3653BED}"/>
              </a:ext>
            </a:extLst>
          </p:cNvPr>
          <p:cNvSpPr txBox="1">
            <a:spLocks noChangeArrowheads="1"/>
          </p:cNvSpPr>
          <p:nvPr/>
        </p:nvSpPr>
        <p:spPr bwMode="auto">
          <a:xfrm>
            <a:off x="179388" y="692150"/>
            <a:ext cx="8999537"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pPr>
            <a:r>
              <a:rPr lang="fr-FR" altLang="fr-FR" sz="1600" dirty="0">
                <a:solidFill>
                  <a:srgbClr val="002060"/>
                </a:solidFill>
                <a:latin typeface="Arial" panose="020B0604020202020204" pitchFamily="34" charset="0"/>
                <a:cs typeface="Arial" panose="020B0604020202020204" pitchFamily="34" charset="0"/>
              </a:rPr>
              <a:t>Assistant de conversion – Passer l’étape 3 et valider</a:t>
            </a:r>
          </a:p>
          <a:p>
            <a:pPr eaLnBrk="1" hangingPunct="1">
              <a:buSzPct val="100000"/>
            </a:pPr>
            <a:endParaRPr lang="fr-FR" altLang="fr-FR" sz="1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7295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B96ED6BC-9D12-489C-8D6B-C95FF7D614C1}"/>
              </a:ext>
            </a:extLst>
          </p:cNvPr>
          <p:cNvSpPr txBox="1">
            <a:spLocks noChangeArrowheads="1"/>
          </p:cNvSpPr>
          <p:nvPr/>
        </p:nvSpPr>
        <p:spPr bwMode="auto">
          <a:xfrm>
            <a:off x="976313" y="134938"/>
            <a:ext cx="81534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2400" b="1" dirty="0">
                <a:solidFill>
                  <a:srgbClr val="00733C"/>
                </a:solidFill>
                <a:latin typeface="Arial" panose="020B0604020202020204" pitchFamily="34" charset="0"/>
              </a:rPr>
              <a:t>	 11 – Statistiques</a:t>
            </a:r>
          </a:p>
        </p:txBody>
      </p:sp>
      <p:sp>
        <p:nvSpPr>
          <p:cNvPr id="74755" name="Text Box 2">
            <a:extLst>
              <a:ext uri="{FF2B5EF4-FFF2-40B4-BE49-F238E27FC236}">
                <a16:creationId xmlns:a16="http://schemas.microsoft.com/office/drawing/2014/main" id="{3829DFD4-5B90-4427-B6A0-2F185492BAC7}"/>
              </a:ext>
            </a:extLst>
          </p:cNvPr>
          <p:cNvSpPr txBox="1">
            <a:spLocks noChangeArrowheads="1"/>
          </p:cNvSpPr>
          <p:nvPr/>
        </p:nvSpPr>
        <p:spPr bwMode="auto">
          <a:xfrm>
            <a:off x="36513" y="6553200"/>
            <a:ext cx="91440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3024499B-8188-4BC6-8B33-2FD8BA1B1013}" type="slidenum">
              <a:rPr lang="fr-FR" altLang="fr-FR" sz="1800" b="1">
                <a:solidFill>
                  <a:srgbClr val="948A54"/>
                </a:solidFill>
                <a:latin typeface="Arial" panose="020B0604020202020204" pitchFamily="34" charset="0"/>
              </a:rPr>
              <a:pPr algn="r" eaLnBrk="1" hangingPunct="1">
                <a:spcBef>
                  <a:spcPct val="0"/>
                </a:spcBef>
                <a:buClrTx/>
                <a:buFontTx/>
                <a:buNone/>
              </a:pPr>
              <a:t>129</a:t>
            </a:fld>
            <a:endParaRPr lang="fr-FR" altLang="fr-FR" sz="1800" b="1">
              <a:solidFill>
                <a:srgbClr val="948A54"/>
              </a:solidFill>
              <a:latin typeface="Arial" panose="020B0604020202020204" pitchFamily="34" charset="0"/>
            </a:endParaRPr>
          </a:p>
        </p:txBody>
      </p:sp>
      <p:sp>
        <p:nvSpPr>
          <p:cNvPr id="74756" name="Rectangle 3">
            <a:extLst>
              <a:ext uri="{FF2B5EF4-FFF2-40B4-BE49-F238E27FC236}">
                <a16:creationId xmlns:a16="http://schemas.microsoft.com/office/drawing/2014/main" id="{FA7798C7-48C5-4A4C-B226-4B42FC12ADCC}"/>
              </a:ext>
            </a:extLst>
          </p:cNvPr>
          <p:cNvSpPr>
            <a:spLocks noChangeArrowheads="1"/>
          </p:cNvSpPr>
          <p:nvPr/>
        </p:nvSpPr>
        <p:spPr bwMode="auto">
          <a:xfrm>
            <a:off x="304800" y="242888"/>
            <a:ext cx="293688" cy="304800"/>
          </a:xfrm>
          <a:prstGeom prst="rect">
            <a:avLst/>
          </a:prstGeom>
          <a:solidFill>
            <a:srgbClr val="C00000"/>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4757" name="Rectangle 4">
            <a:extLst>
              <a:ext uri="{FF2B5EF4-FFF2-40B4-BE49-F238E27FC236}">
                <a16:creationId xmlns:a16="http://schemas.microsoft.com/office/drawing/2014/main" id="{74942C6E-EF20-42CE-8EC2-1A6CD0CEBF9B}"/>
              </a:ext>
            </a:extLst>
          </p:cNvPr>
          <p:cNvSpPr>
            <a:spLocks noChangeArrowheads="1"/>
          </p:cNvSpPr>
          <p:nvPr/>
        </p:nvSpPr>
        <p:spPr bwMode="auto">
          <a:xfrm>
            <a:off x="696913" y="242888"/>
            <a:ext cx="293687"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4758" name="Text Box 5">
            <a:extLst>
              <a:ext uri="{FF2B5EF4-FFF2-40B4-BE49-F238E27FC236}">
                <a16:creationId xmlns:a16="http://schemas.microsoft.com/office/drawing/2014/main" id="{CF9DB197-A84C-447C-BA7B-BFEB86C25192}"/>
              </a:ext>
            </a:extLst>
          </p:cNvPr>
          <p:cNvSpPr txBox="1">
            <a:spLocks noChangeArrowheads="1"/>
          </p:cNvSpPr>
          <p:nvPr/>
        </p:nvSpPr>
        <p:spPr bwMode="auto">
          <a:xfrm>
            <a:off x="-71438" y="1174750"/>
            <a:ext cx="9144001"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4759" name="Text Box 6">
            <a:extLst>
              <a:ext uri="{FF2B5EF4-FFF2-40B4-BE49-F238E27FC236}">
                <a16:creationId xmlns:a16="http://schemas.microsoft.com/office/drawing/2014/main" id="{B10A961D-B227-4039-9F50-CD789F8F9848}"/>
              </a:ext>
            </a:extLst>
          </p:cNvPr>
          <p:cNvSpPr txBox="1">
            <a:spLocks noChangeArrowheads="1"/>
          </p:cNvSpPr>
          <p:nvPr/>
        </p:nvSpPr>
        <p:spPr bwMode="auto">
          <a:xfrm>
            <a:off x="0" y="765175"/>
            <a:ext cx="9129713"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1600" dirty="0">
                <a:solidFill>
                  <a:srgbClr val="002060"/>
                </a:solidFill>
                <a:latin typeface="Arial" panose="020B0604020202020204" pitchFamily="34" charset="0"/>
              </a:rPr>
              <a:t>Format du fichier d’export des commandes – détail et signification des colonnes</a:t>
            </a:r>
          </a:p>
        </p:txBody>
      </p:sp>
      <p:graphicFrame>
        <p:nvGraphicFramePr>
          <p:cNvPr id="2" name="Tableau 1">
            <a:extLst>
              <a:ext uri="{FF2B5EF4-FFF2-40B4-BE49-F238E27FC236}">
                <a16:creationId xmlns:a16="http://schemas.microsoft.com/office/drawing/2014/main" id="{AAC7F875-957B-4572-9544-7BBB6CFF1204}"/>
              </a:ext>
            </a:extLst>
          </p:cNvPr>
          <p:cNvGraphicFramePr>
            <a:graphicFrameLocks noGrp="1"/>
          </p:cNvGraphicFramePr>
          <p:nvPr>
            <p:extLst>
              <p:ext uri="{D42A27DB-BD31-4B8C-83A1-F6EECF244321}">
                <p14:modId xmlns:p14="http://schemas.microsoft.com/office/powerpoint/2010/main" val="2616897775"/>
              </p:ext>
            </p:extLst>
          </p:nvPr>
        </p:nvGraphicFramePr>
        <p:xfrm>
          <a:off x="107504" y="1052736"/>
          <a:ext cx="9036050" cy="5676741"/>
        </p:xfrm>
        <a:graphic>
          <a:graphicData uri="http://schemas.openxmlformats.org/drawingml/2006/table">
            <a:tbl>
              <a:tblPr/>
              <a:tblGrid>
                <a:gridCol w="1807210">
                  <a:extLst>
                    <a:ext uri="{9D8B030D-6E8A-4147-A177-3AD203B41FA5}">
                      <a16:colId xmlns:a16="http://schemas.microsoft.com/office/drawing/2014/main" val="2486146421"/>
                    </a:ext>
                  </a:extLst>
                </a:gridCol>
                <a:gridCol w="7228840">
                  <a:extLst>
                    <a:ext uri="{9D8B030D-6E8A-4147-A177-3AD203B41FA5}">
                      <a16:colId xmlns:a16="http://schemas.microsoft.com/office/drawing/2014/main" val="1050792279"/>
                    </a:ext>
                  </a:extLst>
                </a:gridCol>
              </a:tblGrid>
              <a:tr h="199807">
                <a:tc>
                  <a:txBody>
                    <a:bodyPr/>
                    <a:lstStyle/>
                    <a:p>
                      <a:pPr algn="l"/>
                      <a:r>
                        <a:rPr lang="fr-FR" sz="900" b="1" dirty="0">
                          <a:effectLst/>
                          <a:latin typeface="Arial" panose="020B0604020202020204" pitchFamily="34" charset="0"/>
                        </a:rPr>
                        <a:t>Numéro de consultation</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Numéro de la consultation</a:t>
                      </a:r>
                    </a:p>
                  </a:txBody>
                  <a:tcPr marL="28649" marR="28649" marT="14326" marB="14326" anchor="ctr">
                    <a:lnL>
                      <a:noFill/>
                    </a:lnL>
                    <a:lnR>
                      <a:noFill/>
                    </a:lnR>
                    <a:lnT>
                      <a:noFill/>
                    </a:lnT>
                    <a:lnB>
                      <a:noFill/>
                    </a:lnB>
                  </a:tcPr>
                </a:tc>
                <a:extLst>
                  <a:ext uri="{0D108BD9-81ED-4DB2-BD59-A6C34878D82A}">
                    <a16:rowId xmlns:a16="http://schemas.microsoft.com/office/drawing/2014/main" val="3807171226"/>
                  </a:ext>
                </a:extLst>
              </a:tr>
              <a:tr h="160003">
                <a:tc>
                  <a:txBody>
                    <a:bodyPr/>
                    <a:lstStyle/>
                    <a:p>
                      <a:pPr algn="l"/>
                      <a:r>
                        <a:rPr lang="fr-FR" sz="900" b="1">
                          <a:effectLst/>
                          <a:latin typeface="Arial" panose="020B0604020202020204" pitchFamily="34" charset="0"/>
                        </a:rPr>
                        <a:t>Statut</a:t>
                      </a:r>
                    </a:p>
                  </a:txBody>
                  <a:tcPr marL="28649" marR="28649" marT="14326" marB="14326" anchor="ctr">
                    <a:lnL>
                      <a:noFill/>
                    </a:lnL>
                    <a:lnR>
                      <a:noFill/>
                    </a:lnR>
                    <a:lnT>
                      <a:noFill/>
                    </a:lnT>
                    <a:lnB>
                      <a:noFill/>
                    </a:lnB>
                  </a:tcPr>
                </a:tc>
                <a:tc>
                  <a:txBody>
                    <a:bodyPr/>
                    <a:lstStyle/>
                    <a:p>
                      <a:pPr algn="l"/>
                      <a:r>
                        <a:rPr lang="fr-FR" sz="900">
                          <a:effectLst/>
                          <a:latin typeface="Arial" panose="020B0604020202020204" pitchFamily="34" charset="0"/>
                        </a:rPr>
                        <a:t>Valide' signifie qu'une commande sur un des produits de la consultation a été émise</a:t>
                      </a:r>
                    </a:p>
                  </a:txBody>
                  <a:tcPr marL="28649" marR="28649" marT="14326" marB="14326" anchor="ctr">
                    <a:lnL>
                      <a:noFill/>
                    </a:lnL>
                    <a:lnR>
                      <a:noFill/>
                    </a:lnR>
                    <a:lnT>
                      <a:noFill/>
                    </a:lnT>
                    <a:lnB>
                      <a:noFill/>
                    </a:lnB>
                  </a:tcPr>
                </a:tc>
                <a:extLst>
                  <a:ext uri="{0D108BD9-81ED-4DB2-BD59-A6C34878D82A}">
                    <a16:rowId xmlns:a16="http://schemas.microsoft.com/office/drawing/2014/main" val="890220207"/>
                  </a:ext>
                </a:extLst>
              </a:tr>
              <a:tr h="424713">
                <a:tc>
                  <a:txBody>
                    <a:bodyPr/>
                    <a:lstStyle/>
                    <a:p>
                      <a:pPr algn="l"/>
                      <a:r>
                        <a:rPr lang="fr-FR" sz="900" b="1">
                          <a:effectLst/>
                          <a:latin typeface="Arial" panose="020B0604020202020204" pitchFamily="34" charset="0"/>
                        </a:rPr>
                        <a:t>Type de marché</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Gré à gré' = marché de gré à gré </a:t>
                      </a:r>
                    </a:p>
                    <a:p>
                      <a:pPr algn="l"/>
                      <a:r>
                        <a:rPr lang="fr-FR" sz="900" dirty="0">
                          <a:effectLst/>
                          <a:latin typeface="Arial" panose="020B0604020202020204" pitchFamily="34" charset="0"/>
                        </a:rPr>
                        <a:t>'Bon de commande' = émission du bon de commande du accord-cadre à bons de commande </a:t>
                      </a:r>
                    </a:p>
                    <a:p>
                      <a:pPr algn="l"/>
                      <a:r>
                        <a:rPr lang="fr-FR" sz="900" dirty="0">
                          <a:effectLst/>
                          <a:latin typeface="Arial" panose="020B0604020202020204" pitchFamily="34" charset="0"/>
                        </a:rPr>
                        <a:t>'Marché subséquent' = émission du bon de commande de l'accord-cadre</a:t>
                      </a:r>
                    </a:p>
                  </a:txBody>
                  <a:tcPr marL="28649" marR="28649" marT="14326" marB="14326" anchor="ctr">
                    <a:lnL>
                      <a:noFill/>
                    </a:lnL>
                    <a:lnR>
                      <a:noFill/>
                    </a:lnR>
                    <a:lnT>
                      <a:noFill/>
                    </a:lnT>
                    <a:lnB>
                      <a:noFill/>
                    </a:lnB>
                  </a:tcPr>
                </a:tc>
                <a:extLst>
                  <a:ext uri="{0D108BD9-81ED-4DB2-BD59-A6C34878D82A}">
                    <a16:rowId xmlns:a16="http://schemas.microsoft.com/office/drawing/2014/main" val="3908780864"/>
                  </a:ext>
                </a:extLst>
              </a:tr>
              <a:tr h="199807">
                <a:tc>
                  <a:txBody>
                    <a:bodyPr/>
                    <a:lstStyle/>
                    <a:p>
                      <a:pPr algn="l"/>
                      <a:r>
                        <a:rPr lang="fr-FR" sz="900" b="1">
                          <a:effectLst/>
                          <a:latin typeface="Arial" panose="020B0604020202020204" pitchFamily="34" charset="0"/>
                        </a:rPr>
                        <a:t>Mono/multi attributaire</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Mono' : MBC à 1 attributaire / 'Multi' : MBC à plusieurs attributaires</a:t>
                      </a:r>
                    </a:p>
                  </a:txBody>
                  <a:tcPr marL="28649" marR="28649" marT="14326" marB="14326" anchor="ctr">
                    <a:lnL>
                      <a:noFill/>
                    </a:lnL>
                    <a:lnR>
                      <a:noFill/>
                    </a:lnR>
                    <a:lnT>
                      <a:noFill/>
                    </a:lnT>
                    <a:lnB>
                      <a:noFill/>
                    </a:lnB>
                  </a:tcPr>
                </a:tc>
                <a:extLst>
                  <a:ext uri="{0D108BD9-81ED-4DB2-BD59-A6C34878D82A}">
                    <a16:rowId xmlns:a16="http://schemas.microsoft.com/office/drawing/2014/main" val="3771318309"/>
                  </a:ext>
                </a:extLst>
              </a:tr>
              <a:tr h="160003">
                <a:tc>
                  <a:txBody>
                    <a:bodyPr/>
                    <a:lstStyle/>
                    <a:p>
                      <a:pPr algn="l"/>
                      <a:r>
                        <a:rPr lang="fr-FR" sz="900" b="1" dirty="0">
                          <a:effectLst/>
                          <a:latin typeface="Arial" panose="020B0604020202020204" pitchFamily="34" charset="0"/>
                        </a:rPr>
                        <a:t>Type de répartition</a:t>
                      </a:r>
                    </a:p>
                  </a:txBody>
                  <a:tcPr marL="28649" marR="28649" marT="14326" marB="14326" anchor="ctr">
                    <a:lnL>
                      <a:noFill/>
                    </a:lnL>
                    <a:lnR>
                      <a:noFill/>
                    </a:lnR>
                    <a:lnT>
                      <a:noFill/>
                    </a:lnT>
                    <a:lnB>
                      <a:noFill/>
                    </a:lnB>
                  </a:tcPr>
                </a:tc>
                <a:tc>
                  <a:txBody>
                    <a:bodyPr/>
                    <a:lstStyle/>
                    <a:p>
                      <a:pPr algn="l"/>
                      <a:r>
                        <a:rPr lang="fr-FR" sz="900">
                          <a:effectLst/>
                          <a:latin typeface="Arial" panose="020B0604020202020204" pitchFamily="34" charset="0"/>
                        </a:rPr>
                        <a:t>Cascade', 'Tour de rôle' ou 'Maxi'. Par défaut en mono-attribution, il est indiqué 'Cascade'</a:t>
                      </a:r>
                    </a:p>
                  </a:txBody>
                  <a:tcPr marL="28649" marR="28649" marT="14326" marB="14326" anchor="ctr">
                    <a:lnL>
                      <a:noFill/>
                    </a:lnL>
                    <a:lnR>
                      <a:noFill/>
                    </a:lnR>
                    <a:lnT>
                      <a:noFill/>
                    </a:lnT>
                    <a:lnB>
                      <a:noFill/>
                    </a:lnB>
                  </a:tcPr>
                </a:tc>
                <a:extLst>
                  <a:ext uri="{0D108BD9-81ED-4DB2-BD59-A6C34878D82A}">
                    <a16:rowId xmlns:a16="http://schemas.microsoft.com/office/drawing/2014/main" val="585566212"/>
                  </a:ext>
                </a:extLst>
              </a:tr>
              <a:tr h="292358">
                <a:tc>
                  <a:txBody>
                    <a:bodyPr/>
                    <a:lstStyle/>
                    <a:p>
                      <a:pPr algn="l"/>
                      <a:r>
                        <a:rPr lang="fr-FR" sz="900" b="1">
                          <a:effectLst/>
                          <a:latin typeface="Arial" panose="020B0604020202020204" pitchFamily="34" charset="0"/>
                        </a:rPr>
                        <a:t>Date de lancement consultation</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Date à laquelle vous avez passé la consultation</a:t>
                      </a:r>
                    </a:p>
                  </a:txBody>
                  <a:tcPr marL="28649" marR="28649" marT="14326" marB="14326" anchor="ctr">
                    <a:lnL>
                      <a:noFill/>
                    </a:lnL>
                    <a:lnR>
                      <a:noFill/>
                    </a:lnR>
                    <a:lnT>
                      <a:noFill/>
                    </a:lnT>
                    <a:lnB>
                      <a:noFill/>
                    </a:lnB>
                  </a:tcPr>
                </a:tc>
                <a:extLst>
                  <a:ext uri="{0D108BD9-81ED-4DB2-BD59-A6C34878D82A}">
                    <a16:rowId xmlns:a16="http://schemas.microsoft.com/office/drawing/2014/main" val="3325879796"/>
                  </a:ext>
                </a:extLst>
              </a:tr>
              <a:tr h="160003">
                <a:tc>
                  <a:txBody>
                    <a:bodyPr/>
                    <a:lstStyle/>
                    <a:p>
                      <a:pPr algn="l"/>
                      <a:r>
                        <a:rPr lang="fr-FR" sz="900" b="1" dirty="0">
                          <a:effectLst/>
                          <a:latin typeface="Arial" panose="020B0604020202020204" pitchFamily="34" charset="0"/>
                        </a:rPr>
                        <a:t>Date de livraison</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Date de livraison choisie</a:t>
                      </a:r>
                    </a:p>
                  </a:txBody>
                  <a:tcPr marL="28649" marR="28649" marT="14326" marB="14326" anchor="ctr">
                    <a:lnL>
                      <a:noFill/>
                    </a:lnL>
                    <a:lnR>
                      <a:noFill/>
                    </a:lnR>
                    <a:lnT>
                      <a:noFill/>
                    </a:lnT>
                    <a:lnB>
                      <a:noFill/>
                    </a:lnB>
                  </a:tcPr>
                </a:tc>
                <a:extLst>
                  <a:ext uri="{0D108BD9-81ED-4DB2-BD59-A6C34878D82A}">
                    <a16:rowId xmlns:a16="http://schemas.microsoft.com/office/drawing/2014/main" val="3304137089"/>
                  </a:ext>
                </a:extLst>
              </a:tr>
              <a:tr h="160003">
                <a:tc>
                  <a:txBody>
                    <a:bodyPr/>
                    <a:lstStyle/>
                    <a:p>
                      <a:pPr algn="l"/>
                      <a:r>
                        <a:rPr lang="fr-FR" sz="900" b="1">
                          <a:effectLst/>
                          <a:latin typeface="Arial" panose="020B0604020202020204" pitchFamily="34" charset="0"/>
                        </a:rPr>
                        <a:t>Établissement</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Nom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2572651751"/>
                  </a:ext>
                </a:extLst>
              </a:tr>
              <a:tr h="160003">
                <a:tc>
                  <a:txBody>
                    <a:bodyPr/>
                    <a:lstStyle/>
                    <a:p>
                      <a:pPr algn="l"/>
                      <a:r>
                        <a:rPr lang="fr-FR" sz="900" b="1">
                          <a:effectLst/>
                          <a:latin typeface="Arial" panose="020B0604020202020204" pitchFamily="34" charset="0"/>
                        </a:rPr>
                        <a:t>Adresse 1</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Adresse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3823339835"/>
                  </a:ext>
                </a:extLst>
              </a:tr>
              <a:tr h="160003">
                <a:tc>
                  <a:txBody>
                    <a:bodyPr/>
                    <a:lstStyle/>
                    <a:p>
                      <a:pPr algn="l"/>
                      <a:r>
                        <a:rPr lang="fr-FR" sz="900" b="1">
                          <a:effectLst/>
                          <a:latin typeface="Arial" panose="020B0604020202020204" pitchFamily="34" charset="0"/>
                        </a:rPr>
                        <a:t>Catégorie acheteur</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Catégorie indiquée dans votre fiche de profil</a:t>
                      </a:r>
                    </a:p>
                  </a:txBody>
                  <a:tcPr marL="28649" marR="28649" marT="14326" marB="14326" anchor="ctr">
                    <a:lnL>
                      <a:noFill/>
                    </a:lnL>
                    <a:lnR>
                      <a:noFill/>
                    </a:lnR>
                    <a:lnT>
                      <a:noFill/>
                    </a:lnT>
                    <a:lnB>
                      <a:noFill/>
                    </a:lnB>
                  </a:tcPr>
                </a:tc>
                <a:extLst>
                  <a:ext uri="{0D108BD9-81ED-4DB2-BD59-A6C34878D82A}">
                    <a16:rowId xmlns:a16="http://schemas.microsoft.com/office/drawing/2014/main" val="303120168"/>
                  </a:ext>
                </a:extLst>
              </a:tr>
              <a:tr h="292358">
                <a:tc>
                  <a:txBody>
                    <a:bodyPr/>
                    <a:lstStyle/>
                    <a:p>
                      <a:pPr algn="l"/>
                      <a:r>
                        <a:rPr lang="fr-FR" sz="900" b="1" dirty="0">
                          <a:effectLst/>
                          <a:latin typeface="Arial" panose="020B0604020202020204" pitchFamily="34" charset="0"/>
                        </a:rPr>
                        <a:t>Prénom contact acheteur</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Prénom renseigné dans la section Contact de la fiche de profil</a:t>
                      </a:r>
                    </a:p>
                  </a:txBody>
                  <a:tcPr marL="28649" marR="28649" marT="14326" marB="14326" anchor="ctr">
                    <a:lnL>
                      <a:noFill/>
                    </a:lnL>
                    <a:lnR>
                      <a:noFill/>
                    </a:lnR>
                    <a:lnT>
                      <a:noFill/>
                    </a:lnT>
                    <a:lnB>
                      <a:noFill/>
                    </a:lnB>
                  </a:tcPr>
                </a:tc>
                <a:extLst>
                  <a:ext uri="{0D108BD9-81ED-4DB2-BD59-A6C34878D82A}">
                    <a16:rowId xmlns:a16="http://schemas.microsoft.com/office/drawing/2014/main" val="1466558698"/>
                  </a:ext>
                </a:extLst>
              </a:tr>
              <a:tr h="199807">
                <a:tc>
                  <a:txBody>
                    <a:bodyPr/>
                    <a:lstStyle/>
                    <a:p>
                      <a:pPr algn="l"/>
                      <a:r>
                        <a:rPr lang="fr-FR" sz="900" b="1">
                          <a:effectLst/>
                          <a:latin typeface="Arial" panose="020B0604020202020204" pitchFamily="34" charset="0"/>
                        </a:rPr>
                        <a:t>Nom contact acheteur</a:t>
                      </a:r>
                    </a:p>
                  </a:txBody>
                  <a:tcPr marL="28649" marR="28649" marT="14326" marB="14326"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effectLst/>
                          <a:latin typeface="Arial" panose="020B0604020202020204" pitchFamily="34" charset="0"/>
                        </a:rPr>
                        <a:t>Nom renseigné dans la section Contact de la fiche de profil</a:t>
                      </a:r>
                    </a:p>
                  </a:txBody>
                  <a:tcPr marL="28649" marR="28649" marT="14326" marB="14326" anchor="ctr">
                    <a:lnL>
                      <a:noFill/>
                    </a:lnL>
                    <a:lnR>
                      <a:noFill/>
                    </a:lnR>
                    <a:lnT>
                      <a:noFill/>
                    </a:lnT>
                    <a:lnB>
                      <a:noFill/>
                    </a:lnB>
                  </a:tcPr>
                </a:tc>
                <a:extLst>
                  <a:ext uri="{0D108BD9-81ED-4DB2-BD59-A6C34878D82A}">
                    <a16:rowId xmlns:a16="http://schemas.microsoft.com/office/drawing/2014/main" val="682778560"/>
                  </a:ext>
                </a:extLst>
              </a:tr>
              <a:tr h="199807">
                <a:tc>
                  <a:txBody>
                    <a:bodyPr/>
                    <a:lstStyle/>
                    <a:p>
                      <a:pPr algn="l"/>
                      <a:r>
                        <a:rPr lang="fr-FR" sz="900" b="1">
                          <a:effectLst/>
                          <a:latin typeface="Arial" panose="020B0604020202020204" pitchFamily="34" charset="0"/>
                        </a:rPr>
                        <a:t>Email contact acheteur</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Adresse mail de contact de votre fiche de profil</a:t>
                      </a:r>
                    </a:p>
                  </a:txBody>
                  <a:tcPr marL="28649" marR="28649" marT="14326" marB="14326" anchor="ctr">
                    <a:lnL>
                      <a:noFill/>
                    </a:lnL>
                    <a:lnR>
                      <a:noFill/>
                    </a:lnR>
                    <a:lnT>
                      <a:noFill/>
                    </a:lnT>
                    <a:lnB>
                      <a:noFill/>
                    </a:lnB>
                  </a:tcPr>
                </a:tc>
                <a:extLst>
                  <a:ext uri="{0D108BD9-81ED-4DB2-BD59-A6C34878D82A}">
                    <a16:rowId xmlns:a16="http://schemas.microsoft.com/office/drawing/2014/main" val="2457847010"/>
                  </a:ext>
                </a:extLst>
              </a:tr>
              <a:tr h="199807">
                <a:tc>
                  <a:txBody>
                    <a:bodyPr/>
                    <a:lstStyle/>
                    <a:p>
                      <a:pPr algn="l"/>
                      <a:r>
                        <a:rPr lang="fr-FR" sz="900" b="1">
                          <a:effectLst/>
                          <a:latin typeface="Arial" panose="020B0604020202020204" pitchFamily="34" charset="0"/>
                        </a:rPr>
                        <a:t>CP</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Code postal de votre </a:t>
                      </a:r>
                      <a:r>
                        <a:rPr lang="fr-FR" sz="900" dirty="0" err="1">
                          <a:effectLst/>
                          <a:latin typeface="Arial" panose="020B0604020202020204" pitchFamily="34" charset="0"/>
                        </a:rPr>
                        <a:t>tablissement</a:t>
                      </a:r>
                      <a:endParaRPr lang="fr-FR" sz="900" dirty="0">
                        <a:effectLst/>
                        <a:latin typeface="Arial" panose="020B0604020202020204" pitchFamily="34" charset="0"/>
                      </a:endParaRPr>
                    </a:p>
                  </a:txBody>
                  <a:tcPr marL="28649" marR="28649" marT="14326" marB="14326" anchor="ctr">
                    <a:lnL>
                      <a:noFill/>
                    </a:lnL>
                    <a:lnR>
                      <a:noFill/>
                    </a:lnR>
                    <a:lnT>
                      <a:noFill/>
                    </a:lnT>
                    <a:lnB>
                      <a:noFill/>
                    </a:lnB>
                  </a:tcPr>
                </a:tc>
                <a:extLst>
                  <a:ext uri="{0D108BD9-81ED-4DB2-BD59-A6C34878D82A}">
                    <a16:rowId xmlns:a16="http://schemas.microsoft.com/office/drawing/2014/main" val="1899391742"/>
                  </a:ext>
                </a:extLst>
              </a:tr>
              <a:tr h="199807">
                <a:tc>
                  <a:txBody>
                    <a:bodyPr/>
                    <a:lstStyle/>
                    <a:p>
                      <a:pPr algn="l"/>
                      <a:r>
                        <a:rPr lang="fr-FR" sz="900" b="1">
                          <a:effectLst/>
                          <a:latin typeface="Arial" panose="020B0604020202020204" pitchFamily="34" charset="0"/>
                        </a:rPr>
                        <a:t>Ville acheteur</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Ville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2260177480"/>
                  </a:ext>
                </a:extLst>
              </a:tr>
              <a:tr h="160003">
                <a:tc>
                  <a:txBody>
                    <a:bodyPr/>
                    <a:lstStyle/>
                    <a:p>
                      <a:pPr algn="l"/>
                      <a:r>
                        <a:rPr lang="fr-FR" sz="900" b="1">
                          <a:effectLst/>
                          <a:latin typeface="Arial" panose="020B0604020202020204" pitchFamily="34" charset="0"/>
                        </a:rPr>
                        <a:t>EPCI</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EPCI de rattachement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2241615187"/>
                  </a:ext>
                </a:extLst>
              </a:tr>
              <a:tr h="160003">
                <a:tc>
                  <a:txBody>
                    <a:bodyPr/>
                    <a:lstStyle/>
                    <a:p>
                      <a:pPr algn="l"/>
                      <a:r>
                        <a:rPr lang="fr-FR" sz="900" b="1">
                          <a:effectLst/>
                          <a:latin typeface="Arial" panose="020B0604020202020204" pitchFamily="34" charset="0"/>
                        </a:rPr>
                        <a:t>Canton</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Canton de rattachement de votre établissement</a:t>
                      </a:r>
                    </a:p>
                  </a:txBody>
                  <a:tcPr marL="28649" marR="28649" marT="14326" marB="14326" anchor="ctr">
                    <a:lnL>
                      <a:noFill/>
                    </a:lnL>
                    <a:lnR>
                      <a:noFill/>
                    </a:lnR>
                    <a:lnT>
                      <a:noFill/>
                    </a:lnT>
                    <a:lnB>
                      <a:noFill/>
                    </a:lnB>
                  </a:tcPr>
                </a:tc>
                <a:extLst>
                  <a:ext uri="{0D108BD9-81ED-4DB2-BD59-A6C34878D82A}">
                    <a16:rowId xmlns:a16="http://schemas.microsoft.com/office/drawing/2014/main" val="378414748"/>
                  </a:ext>
                </a:extLst>
              </a:tr>
              <a:tr h="160003">
                <a:tc>
                  <a:txBody>
                    <a:bodyPr/>
                    <a:lstStyle/>
                    <a:p>
                      <a:pPr algn="l"/>
                      <a:r>
                        <a:rPr lang="fr-FR" sz="900" b="1">
                          <a:effectLst/>
                          <a:latin typeface="Arial" panose="020B0604020202020204" pitchFamily="34" charset="0"/>
                        </a:rPr>
                        <a:t>Rayon de recherche</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Rayon de recherche du produit que vous avez fixé dans la consultation</a:t>
                      </a:r>
                    </a:p>
                  </a:txBody>
                  <a:tcPr marL="28649" marR="28649" marT="14326" marB="14326" anchor="ctr">
                    <a:lnL>
                      <a:noFill/>
                    </a:lnL>
                    <a:lnR>
                      <a:noFill/>
                    </a:lnR>
                    <a:lnT>
                      <a:noFill/>
                    </a:lnT>
                    <a:lnB>
                      <a:noFill/>
                    </a:lnB>
                  </a:tcPr>
                </a:tc>
                <a:extLst>
                  <a:ext uri="{0D108BD9-81ED-4DB2-BD59-A6C34878D82A}">
                    <a16:rowId xmlns:a16="http://schemas.microsoft.com/office/drawing/2014/main" val="1578184854"/>
                  </a:ext>
                </a:extLst>
              </a:tr>
              <a:tr h="199807">
                <a:tc>
                  <a:txBody>
                    <a:bodyPr/>
                    <a:lstStyle/>
                    <a:p>
                      <a:pPr algn="l"/>
                      <a:r>
                        <a:rPr lang="fr-FR" sz="900" b="1" dirty="0">
                          <a:effectLst/>
                          <a:latin typeface="Arial" panose="020B0604020202020204" pitchFamily="34" charset="0"/>
                        </a:rPr>
                        <a:t>Famille produit</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Famille du produit commandé</a:t>
                      </a:r>
                    </a:p>
                  </a:txBody>
                  <a:tcPr marL="28649" marR="28649" marT="14326" marB="14326" anchor="ctr">
                    <a:lnL>
                      <a:noFill/>
                    </a:lnL>
                    <a:lnR>
                      <a:noFill/>
                    </a:lnR>
                    <a:lnT>
                      <a:noFill/>
                    </a:lnT>
                    <a:lnB>
                      <a:noFill/>
                    </a:lnB>
                  </a:tcPr>
                </a:tc>
                <a:extLst>
                  <a:ext uri="{0D108BD9-81ED-4DB2-BD59-A6C34878D82A}">
                    <a16:rowId xmlns:a16="http://schemas.microsoft.com/office/drawing/2014/main" val="4168294310"/>
                  </a:ext>
                </a:extLst>
              </a:tr>
              <a:tr h="199807">
                <a:tc>
                  <a:txBody>
                    <a:bodyPr/>
                    <a:lstStyle/>
                    <a:p>
                      <a:pPr algn="l"/>
                      <a:r>
                        <a:rPr lang="fr-FR" sz="900" b="1" dirty="0">
                          <a:effectLst/>
                          <a:latin typeface="Arial" panose="020B0604020202020204" pitchFamily="34" charset="0"/>
                        </a:rPr>
                        <a:t>Produit</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Produit commandé</a:t>
                      </a:r>
                    </a:p>
                  </a:txBody>
                  <a:tcPr marL="28649" marR="28649" marT="14326" marB="14326" anchor="ctr">
                    <a:lnL>
                      <a:noFill/>
                    </a:lnL>
                    <a:lnR>
                      <a:noFill/>
                    </a:lnR>
                    <a:lnT>
                      <a:noFill/>
                    </a:lnT>
                    <a:lnB>
                      <a:noFill/>
                    </a:lnB>
                  </a:tcPr>
                </a:tc>
                <a:extLst>
                  <a:ext uri="{0D108BD9-81ED-4DB2-BD59-A6C34878D82A}">
                    <a16:rowId xmlns:a16="http://schemas.microsoft.com/office/drawing/2014/main" val="4054654135"/>
                  </a:ext>
                </a:extLst>
              </a:tr>
              <a:tr h="160003">
                <a:tc>
                  <a:txBody>
                    <a:bodyPr/>
                    <a:lstStyle/>
                    <a:p>
                      <a:pPr algn="l"/>
                      <a:r>
                        <a:rPr lang="fr-FR" sz="900" b="1" dirty="0">
                          <a:effectLst/>
                          <a:latin typeface="Arial" panose="020B0604020202020204" pitchFamily="34" charset="0"/>
                        </a:rPr>
                        <a:t>Demande bio</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‘Oui’: vous avez coché la case 'Bio' dans la recherche de produit </a:t>
                      </a:r>
                    </a:p>
                  </a:txBody>
                  <a:tcPr marL="28649" marR="28649" marT="14326" marB="14326" anchor="ctr">
                    <a:lnL>
                      <a:noFill/>
                    </a:lnL>
                    <a:lnR>
                      <a:noFill/>
                    </a:lnR>
                    <a:lnT>
                      <a:noFill/>
                    </a:lnT>
                    <a:lnB>
                      <a:noFill/>
                    </a:lnB>
                  </a:tcPr>
                </a:tc>
                <a:extLst>
                  <a:ext uri="{0D108BD9-81ED-4DB2-BD59-A6C34878D82A}">
                    <a16:rowId xmlns:a16="http://schemas.microsoft.com/office/drawing/2014/main" val="4270890798"/>
                  </a:ext>
                </a:extLst>
              </a:tr>
              <a:tr h="160003">
                <a:tc>
                  <a:txBody>
                    <a:bodyPr/>
                    <a:lstStyle/>
                    <a:p>
                      <a:pPr algn="l"/>
                      <a:r>
                        <a:rPr lang="fr-FR" sz="900" b="1" dirty="0">
                          <a:effectLst/>
                          <a:latin typeface="Arial" panose="020B0604020202020204" pitchFamily="34" charset="0"/>
                        </a:rPr>
                        <a:t>Demande Label Rouge</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‘Oui’: vous avez coché la case ‘Label Rouge' dans la recherche de produit</a:t>
                      </a:r>
                    </a:p>
                  </a:txBody>
                  <a:tcPr marL="28649" marR="28649" marT="14326" marB="14326" anchor="ctr">
                    <a:lnL>
                      <a:noFill/>
                    </a:lnL>
                    <a:lnR>
                      <a:noFill/>
                    </a:lnR>
                    <a:lnT>
                      <a:noFill/>
                    </a:lnT>
                    <a:lnB>
                      <a:noFill/>
                    </a:lnB>
                  </a:tcPr>
                </a:tc>
                <a:extLst>
                  <a:ext uri="{0D108BD9-81ED-4DB2-BD59-A6C34878D82A}">
                    <a16:rowId xmlns:a16="http://schemas.microsoft.com/office/drawing/2014/main" val="584900168"/>
                  </a:ext>
                </a:extLst>
              </a:tr>
              <a:tr h="160003">
                <a:tc>
                  <a:txBody>
                    <a:bodyPr/>
                    <a:lstStyle/>
                    <a:p>
                      <a:pPr algn="l"/>
                      <a:r>
                        <a:rPr lang="fr-FR" sz="900" b="1" dirty="0">
                          <a:effectLst/>
                          <a:latin typeface="Arial" panose="020B0604020202020204" pitchFamily="34" charset="0"/>
                        </a:rPr>
                        <a:t>Demande STG</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‘Oui’: vous avez coché la case ‘STG' dans la recherche de produit</a:t>
                      </a:r>
                    </a:p>
                  </a:txBody>
                  <a:tcPr marL="28649" marR="28649" marT="14326" marB="14326" anchor="ctr">
                    <a:lnL>
                      <a:noFill/>
                    </a:lnL>
                    <a:lnR>
                      <a:noFill/>
                    </a:lnR>
                    <a:lnT>
                      <a:noFill/>
                    </a:lnT>
                    <a:lnB>
                      <a:noFill/>
                    </a:lnB>
                  </a:tcPr>
                </a:tc>
                <a:extLst>
                  <a:ext uri="{0D108BD9-81ED-4DB2-BD59-A6C34878D82A}">
                    <a16:rowId xmlns:a16="http://schemas.microsoft.com/office/drawing/2014/main" val="2617210468"/>
                  </a:ext>
                </a:extLst>
              </a:tr>
              <a:tr h="160003">
                <a:tc>
                  <a:txBody>
                    <a:bodyPr/>
                    <a:lstStyle/>
                    <a:p>
                      <a:pPr algn="l"/>
                      <a:r>
                        <a:rPr lang="fr-FR" sz="900" b="1" dirty="0">
                          <a:effectLst/>
                          <a:latin typeface="Arial" panose="020B0604020202020204" pitchFamily="34" charset="0"/>
                        </a:rPr>
                        <a:t>Quantité globale MBC/AC</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Quantité totale du marché pour les marchés à bons de commande et les accords-cadres</a:t>
                      </a:r>
                    </a:p>
                  </a:txBody>
                  <a:tcPr marL="28649" marR="28649" marT="14326" marB="14326" anchor="ctr">
                    <a:lnL>
                      <a:noFill/>
                    </a:lnL>
                    <a:lnR>
                      <a:noFill/>
                    </a:lnR>
                    <a:lnT>
                      <a:noFill/>
                    </a:lnT>
                    <a:lnB>
                      <a:noFill/>
                    </a:lnB>
                  </a:tcPr>
                </a:tc>
                <a:extLst>
                  <a:ext uri="{0D108BD9-81ED-4DB2-BD59-A6C34878D82A}">
                    <a16:rowId xmlns:a16="http://schemas.microsoft.com/office/drawing/2014/main" val="1977052532"/>
                  </a:ext>
                </a:extLst>
              </a:tr>
              <a:tr h="160003">
                <a:tc>
                  <a:txBody>
                    <a:bodyPr/>
                    <a:lstStyle/>
                    <a:p>
                      <a:pPr algn="l"/>
                      <a:r>
                        <a:rPr lang="fr-FR" sz="900" b="1" dirty="0">
                          <a:effectLst/>
                          <a:latin typeface="Arial" panose="020B0604020202020204" pitchFamily="34" charset="0"/>
                        </a:rPr>
                        <a:t>Quantité</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Quantité demandée</a:t>
                      </a:r>
                    </a:p>
                  </a:txBody>
                  <a:tcPr marL="28649" marR="28649" marT="14326" marB="14326" anchor="ctr">
                    <a:lnL>
                      <a:noFill/>
                    </a:lnL>
                    <a:lnR>
                      <a:noFill/>
                    </a:lnR>
                    <a:lnT>
                      <a:noFill/>
                    </a:lnT>
                    <a:lnB>
                      <a:noFill/>
                    </a:lnB>
                  </a:tcPr>
                </a:tc>
                <a:extLst>
                  <a:ext uri="{0D108BD9-81ED-4DB2-BD59-A6C34878D82A}">
                    <a16:rowId xmlns:a16="http://schemas.microsoft.com/office/drawing/2014/main" val="1170925039"/>
                  </a:ext>
                </a:extLst>
              </a:tr>
              <a:tr h="229290">
                <a:tc>
                  <a:txBody>
                    <a:bodyPr/>
                    <a:lstStyle/>
                    <a:p>
                      <a:pPr algn="l"/>
                      <a:r>
                        <a:rPr lang="fr-FR" sz="900" b="1" dirty="0">
                          <a:effectLst/>
                          <a:latin typeface="Arial" panose="020B0604020202020204" pitchFamily="34" charset="0"/>
                        </a:rPr>
                        <a:t>Unité</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Type d'unité de la quantité demandée</a:t>
                      </a:r>
                    </a:p>
                  </a:txBody>
                  <a:tcPr marL="28649" marR="28649" marT="14326" marB="14326" anchor="ctr">
                    <a:lnL>
                      <a:noFill/>
                    </a:lnL>
                    <a:lnR>
                      <a:noFill/>
                    </a:lnR>
                    <a:lnT>
                      <a:noFill/>
                    </a:lnT>
                    <a:lnB>
                      <a:noFill/>
                    </a:lnB>
                  </a:tcPr>
                </a:tc>
                <a:extLst>
                  <a:ext uri="{0D108BD9-81ED-4DB2-BD59-A6C34878D82A}">
                    <a16:rowId xmlns:a16="http://schemas.microsoft.com/office/drawing/2014/main" val="1099722712"/>
                  </a:ext>
                </a:extLst>
              </a:tr>
              <a:tr h="160003">
                <a:tc>
                  <a:txBody>
                    <a:bodyPr/>
                    <a:lstStyle/>
                    <a:p>
                      <a:pPr algn="l"/>
                      <a:r>
                        <a:rPr lang="fr-FR" sz="900" b="1" dirty="0">
                          <a:effectLst/>
                          <a:latin typeface="Arial" panose="020B0604020202020204" pitchFamily="34" charset="0"/>
                        </a:rPr>
                        <a:t>Coefficient de conversion automatique</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 1 lorsque le type d'unité du produit n'a pas de règle de conversion / la valeur indique l'équivalence </a:t>
                      </a:r>
                      <a:r>
                        <a:rPr lang="fr-FR" sz="900">
                          <a:effectLst/>
                          <a:latin typeface="Arial" panose="020B0604020202020204" pitchFamily="34" charset="0"/>
                        </a:rPr>
                        <a:t>en kg </a:t>
                      </a:r>
                      <a:endParaRPr lang="fr-FR" sz="900" dirty="0">
                        <a:effectLst/>
                        <a:latin typeface="Arial" panose="020B0604020202020204" pitchFamily="34" charset="0"/>
                      </a:endParaRPr>
                    </a:p>
                  </a:txBody>
                  <a:tcPr marL="28649" marR="28649" marT="14326" marB="14326" anchor="ctr">
                    <a:lnL>
                      <a:noFill/>
                    </a:lnL>
                    <a:lnR>
                      <a:noFill/>
                    </a:lnR>
                    <a:lnT>
                      <a:noFill/>
                    </a:lnT>
                    <a:lnB>
                      <a:noFill/>
                    </a:lnB>
                  </a:tcPr>
                </a:tc>
                <a:extLst>
                  <a:ext uri="{0D108BD9-81ED-4DB2-BD59-A6C34878D82A}">
                    <a16:rowId xmlns:a16="http://schemas.microsoft.com/office/drawing/2014/main" val="3962380421"/>
                  </a:ext>
                </a:extLst>
              </a:tr>
              <a:tr h="199807">
                <a:tc>
                  <a:txBody>
                    <a:bodyPr/>
                    <a:lstStyle/>
                    <a:p>
                      <a:pPr algn="l"/>
                      <a:r>
                        <a:rPr lang="fr-FR" sz="900" b="1" dirty="0">
                          <a:effectLst/>
                          <a:latin typeface="Arial" panose="020B0604020202020204" pitchFamily="34" charset="0"/>
                        </a:rPr>
                        <a:t>Quantité en kg</a:t>
                      </a:r>
                    </a:p>
                  </a:txBody>
                  <a:tcPr marL="28649" marR="28649" marT="14326" marB="14326" anchor="ctr">
                    <a:lnL>
                      <a:noFill/>
                    </a:lnL>
                    <a:lnR>
                      <a:noFill/>
                    </a:lnR>
                    <a:lnT>
                      <a:noFill/>
                    </a:lnT>
                    <a:lnB>
                      <a:noFill/>
                    </a:lnB>
                  </a:tcPr>
                </a:tc>
                <a:tc>
                  <a:txBody>
                    <a:bodyPr/>
                    <a:lstStyle/>
                    <a:p>
                      <a:pPr algn="l"/>
                      <a:r>
                        <a:rPr lang="fr-FR" sz="900" dirty="0">
                          <a:effectLst/>
                          <a:latin typeface="Arial" panose="020B0604020202020204" pitchFamily="34" charset="0"/>
                        </a:rPr>
                        <a:t>Quantité convertie en kg</a:t>
                      </a:r>
                    </a:p>
                  </a:txBody>
                  <a:tcPr marL="28649" marR="28649" marT="14326" marB="14326" anchor="ctr">
                    <a:lnL>
                      <a:noFill/>
                    </a:lnL>
                    <a:lnR>
                      <a:noFill/>
                    </a:lnR>
                    <a:lnT>
                      <a:noFill/>
                    </a:lnT>
                    <a:lnB>
                      <a:noFill/>
                    </a:lnB>
                  </a:tcPr>
                </a:tc>
                <a:extLst>
                  <a:ext uri="{0D108BD9-81ED-4DB2-BD59-A6C34878D82A}">
                    <a16:rowId xmlns:a16="http://schemas.microsoft.com/office/drawing/2014/main" val="3123473902"/>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pic>
        <p:nvPicPr>
          <p:cNvPr id="15" name="Image 14" descr="Une image contenant texte&#10;&#10;Description générée automatiquement">
            <a:extLst>
              <a:ext uri="{FF2B5EF4-FFF2-40B4-BE49-F238E27FC236}">
                <a16:creationId xmlns:a16="http://schemas.microsoft.com/office/drawing/2014/main" id="{7D187994-FE90-4A65-B70D-336F445D8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4762"/>
            <a:ext cx="9178920" cy="4551032"/>
          </a:xfrm>
          <a:prstGeom prst="rect">
            <a:avLst/>
          </a:prstGeom>
        </p:spPr>
      </p:pic>
      <p:cxnSp>
        <p:nvCxnSpPr>
          <p:cNvPr id="3" name="Connecteur droit avec flèche 2">
            <a:extLst>
              <a:ext uri="{FF2B5EF4-FFF2-40B4-BE49-F238E27FC236}">
                <a16:creationId xmlns:a16="http://schemas.microsoft.com/office/drawing/2014/main" id="{27A5E7E6-08A9-4B91-A23A-8774F879DE76}"/>
              </a:ext>
            </a:extLst>
          </p:cNvPr>
          <p:cNvCxnSpPr/>
          <p:nvPr/>
        </p:nvCxnSpPr>
        <p:spPr>
          <a:xfrm>
            <a:off x="1476360" y="1987560"/>
            <a:ext cx="2348279"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C3DF88B9-D638-44D6-85F2-48994B208CB6}"/>
              </a:ext>
            </a:extLst>
          </p:cNvPr>
          <p:cNvSpPr/>
          <p:nvPr/>
        </p:nvSpPr>
        <p:spPr>
          <a:xfrm>
            <a:off x="1003175" y="133200"/>
            <a:ext cx="719979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Informations de l’établissement</a:t>
            </a:r>
          </a:p>
        </p:txBody>
      </p:sp>
      <p:cxnSp>
        <p:nvCxnSpPr>
          <p:cNvPr id="5" name="Connecteur droit avec flèche 4">
            <a:extLst>
              <a:ext uri="{FF2B5EF4-FFF2-40B4-BE49-F238E27FC236}">
                <a16:creationId xmlns:a16="http://schemas.microsoft.com/office/drawing/2014/main" id="{7C2741CF-2861-46BF-9CEC-2326F26C5197}"/>
              </a:ext>
            </a:extLst>
          </p:cNvPr>
          <p:cNvCxnSpPr>
            <a:cxnSpLocks/>
            <a:stCxn id="6" idx="1"/>
          </p:cNvCxnSpPr>
          <p:nvPr/>
        </p:nvCxnSpPr>
        <p:spPr>
          <a:xfrm flipV="1">
            <a:off x="2161258" y="2849523"/>
            <a:ext cx="598043" cy="525370"/>
          </a:xfrm>
          <a:prstGeom prst="straightConnector1">
            <a:avLst/>
          </a:prstGeom>
          <a:noFill/>
          <a:ln w="25560" cap="sq">
            <a:solidFill>
              <a:srgbClr val="E3001E"/>
            </a:solidFill>
            <a:prstDash val="solid"/>
            <a:miter/>
            <a:tailEnd type="arrow"/>
          </a:ln>
        </p:spPr>
      </p:cxnSp>
      <p:sp>
        <p:nvSpPr>
          <p:cNvPr id="6" name="Forme libre : forme 5">
            <a:extLst>
              <a:ext uri="{FF2B5EF4-FFF2-40B4-BE49-F238E27FC236}">
                <a16:creationId xmlns:a16="http://schemas.microsoft.com/office/drawing/2014/main" id="{F172CE95-CE29-40CE-8C3A-6557BBE3752C}"/>
              </a:ext>
            </a:extLst>
          </p:cNvPr>
          <p:cNvSpPr/>
          <p:nvPr/>
        </p:nvSpPr>
        <p:spPr>
          <a:xfrm>
            <a:off x="53098" y="3114793"/>
            <a:ext cx="210816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Importer une photo de l’établissement</a:t>
            </a:r>
          </a:p>
        </p:txBody>
      </p:sp>
      <p:sp>
        <p:nvSpPr>
          <p:cNvPr id="7" name="Forme libre : forme 6">
            <a:extLst>
              <a:ext uri="{FF2B5EF4-FFF2-40B4-BE49-F238E27FC236}">
                <a16:creationId xmlns:a16="http://schemas.microsoft.com/office/drawing/2014/main" id="{B00410AF-8612-4368-AF90-E057CAAF514E}"/>
              </a:ext>
            </a:extLst>
          </p:cNvPr>
          <p:cNvSpPr/>
          <p:nvPr/>
        </p:nvSpPr>
        <p:spPr>
          <a:xfrm>
            <a:off x="7117" y="4330364"/>
            <a:ext cx="2039759" cy="24643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des personnes ressources pour Agrilocal dans l’établissement.</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dirty="0">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L</a:t>
            </a:r>
            <a:r>
              <a:rPr lang="fr-FR" sz="1400" b="1" i="0" u="none" strike="noStrike" baseline="0" dirty="0">
                <a:ln>
                  <a:noFill/>
                </a:ln>
                <a:solidFill>
                  <a:srgbClr val="FFFFFF"/>
                </a:solidFill>
                <a:latin typeface="Arial" pitchFamily="18"/>
                <a:ea typeface="Arial" pitchFamily="2"/>
                <a:cs typeface="Arial" pitchFamily="2"/>
              </a:rPr>
              <a:t>es mails saisis dans cette section  reçoivent les notifications de la plateforme.</a:t>
            </a:r>
          </a:p>
        </p:txBody>
      </p:sp>
      <p:cxnSp>
        <p:nvCxnSpPr>
          <p:cNvPr id="8" name="Connecteur droit avec flèche 7">
            <a:extLst>
              <a:ext uri="{FF2B5EF4-FFF2-40B4-BE49-F238E27FC236}">
                <a16:creationId xmlns:a16="http://schemas.microsoft.com/office/drawing/2014/main" id="{39F18F42-1722-49ED-BFFA-202A39F5A6C8}"/>
              </a:ext>
            </a:extLst>
          </p:cNvPr>
          <p:cNvCxnSpPr>
            <a:cxnSpLocks/>
          </p:cNvCxnSpPr>
          <p:nvPr/>
        </p:nvCxnSpPr>
        <p:spPr>
          <a:xfrm flipV="1">
            <a:off x="2053993" y="5032820"/>
            <a:ext cx="1761464" cy="602413"/>
          </a:xfrm>
          <a:prstGeom prst="straightConnector1">
            <a:avLst/>
          </a:prstGeom>
          <a:noFill/>
          <a:ln w="25560" cap="sq">
            <a:solidFill>
              <a:srgbClr val="20B4EE"/>
            </a:solidFill>
            <a:prstDash val="solid"/>
            <a:miter/>
            <a:tailEnd type="arrow"/>
          </a:ln>
        </p:spPr>
      </p:cxnSp>
      <p:sp>
        <p:nvSpPr>
          <p:cNvPr id="10" name="Forme libre : forme 9">
            <a:extLst>
              <a:ext uri="{FF2B5EF4-FFF2-40B4-BE49-F238E27FC236}">
                <a16:creationId xmlns:a16="http://schemas.microsoft.com/office/drawing/2014/main" id="{755C68A4-E1D1-41E9-9DCD-5AA4E7853692}"/>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856290A-37D8-4027-92E4-318169D57993}" type="slidenum">
              <a:rPr/>
              <a:t>13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1" name="Forme libre : forme 10">
            <a:extLst>
              <a:ext uri="{FF2B5EF4-FFF2-40B4-BE49-F238E27FC236}">
                <a16:creationId xmlns:a16="http://schemas.microsoft.com/office/drawing/2014/main" id="{3FBF3A6D-4C2B-46BE-985E-B7B558340D31}"/>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1294A297-2578-42AE-9D5E-CFAE9CB89329}"/>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Text Box 7">
            <a:extLst>
              <a:ext uri="{FF2B5EF4-FFF2-40B4-BE49-F238E27FC236}">
                <a16:creationId xmlns:a16="http://schemas.microsoft.com/office/drawing/2014/main" id="{ED48FA9B-8680-486D-BBBC-8AB4FFF77D1D}"/>
              </a:ext>
            </a:extLst>
          </p:cNvPr>
          <p:cNvSpPr txBox="1">
            <a:spLocks noChangeArrowheads="1"/>
          </p:cNvSpPr>
          <p:nvPr/>
        </p:nvSpPr>
        <p:spPr bwMode="auto">
          <a:xfrm>
            <a:off x="4293395" y="955701"/>
            <a:ext cx="4752528" cy="1171732"/>
          </a:xfrm>
          <a:prstGeom prst="rect">
            <a:avLst/>
          </a:prstGeom>
          <a:solidFill>
            <a:srgbClr val="00733C"/>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Vous pouvez changer votre adresse de connexion.</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Assurez-vous de saisir une adresse valide.</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Un mail vous est envoyé avec un code secret.</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Déconnectez-vous et reconnectez-vous avec le nouveau login en saisissant le code secret</a:t>
            </a:r>
          </a:p>
        </p:txBody>
      </p:sp>
      <p:cxnSp>
        <p:nvCxnSpPr>
          <p:cNvPr id="18" name="AutoShape 6">
            <a:extLst>
              <a:ext uri="{FF2B5EF4-FFF2-40B4-BE49-F238E27FC236}">
                <a16:creationId xmlns:a16="http://schemas.microsoft.com/office/drawing/2014/main" id="{B71C0697-4BF5-4BBE-AC51-B773FF46C1B0}"/>
              </a:ext>
            </a:extLst>
          </p:cNvPr>
          <p:cNvCxnSpPr>
            <a:cxnSpLocks noChangeShapeType="1"/>
            <a:stCxn id="17" idx="1"/>
          </p:cNvCxnSpPr>
          <p:nvPr/>
        </p:nvCxnSpPr>
        <p:spPr bwMode="auto">
          <a:xfrm flipH="1">
            <a:off x="3427330" y="1541567"/>
            <a:ext cx="866065" cy="164649"/>
          </a:xfrm>
          <a:prstGeom prst="straightConnector1">
            <a:avLst/>
          </a:prstGeom>
          <a:noFill/>
          <a:ln w="2556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9" name="Text Box 10">
            <a:extLst>
              <a:ext uri="{FF2B5EF4-FFF2-40B4-BE49-F238E27FC236}">
                <a16:creationId xmlns:a16="http://schemas.microsoft.com/office/drawing/2014/main" id="{589D3BD3-782C-45B9-B4A4-504DB2D91255}"/>
              </a:ext>
            </a:extLst>
          </p:cNvPr>
          <p:cNvSpPr txBox="1">
            <a:spLocks noChangeArrowheads="1"/>
          </p:cNvSpPr>
          <p:nvPr/>
        </p:nvSpPr>
        <p:spPr bwMode="auto">
          <a:xfrm>
            <a:off x="3824639" y="2298097"/>
            <a:ext cx="5221284" cy="1387176"/>
          </a:xfrm>
          <a:prstGeom prst="rect">
            <a:avLst/>
          </a:prstGeom>
          <a:solidFill>
            <a:srgbClr val="F78E0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ヒラギノ角ゴ Pro W3" charset="0"/>
              </a:defRPr>
            </a:lvl9p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Pour changer votre mot de passe, cliquez sur le lien et indiquer l’adresse mail de connexion. </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Un mail vous est envoyé avec un mot de passe temporaire.</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Déconnectez-vous et reconnectez-vous avec le nouveau mot de passe.</a:t>
            </a:r>
          </a:p>
          <a:p>
            <a:pPr eaLnBrk="1" hangingPunct="1">
              <a:buSzPct val="100000"/>
            </a:pPr>
            <a:r>
              <a:rPr lang="fr-FR" altLang="fr-FR" sz="1400" dirty="0">
                <a:solidFill>
                  <a:srgbClr val="FFFFFF"/>
                </a:solidFill>
                <a:latin typeface="Arial" panose="020B0604020202020204" pitchFamily="34" charset="0"/>
                <a:cs typeface="Arial" panose="020B0604020202020204" pitchFamily="34" charset="0"/>
              </a:rPr>
              <a:t>Saisissez un nouveau mot de passe</a:t>
            </a:r>
            <a:endParaRPr lang="fr-FR" altLang="fr-FR" sz="1400" b="1" dirty="0">
              <a:solidFill>
                <a:srgbClr val="FFFFFF"/>
              </a:solidFill>
              <a:latin typeface="Arial" panose="020B0604020202020204" pitchFamily="34" charset="0"/>
              <a:cs typeface="Arial" panose="020B0604020202020204" pitchFamily="34" charset="0"/>
            </a:endParaRPr>
          </a:p>
        </p:txBody>
      </p:sp>
      <p:cxnSp>
        <p:nvCxnSpPr>
          <p:cNvPr id="20" name="AutoShape 11">
            <a:extLst>
              <a:ext uri="{FF2B5EF4-FFF2-40B4-BE49-F238E27FC236}">
                <a16:creationId xmlns:a16="http://schemas.microsoft.com/office/drawing/2014/main" id="{ED57B9AE-D286-4883-95F5-F73509715D06}"/>
              </a:ext>
            </a:extLst>
          </p:cNvPr>
          <p:cNvCxnSpPr>
            <a:cxnSpLocks noChangeShapeType="1"/>
            <a:stCxn id="19" idx="1"/>
          </p:cNvCxnSpPr>
          <p:nvPr/>
        </p:nvCxnSpPr>
        <p:spPr bwMode="auto">
          <a:xfrm flipH="1" flipV="1">
            <a:off x="2463282" y="2211355"/>
            <a:ext cx="1361357" cy="780330"/>
          </a:xfrm>
          <a:prstGeom prst="straightConnector1">
            <a:avLst/>
          </a:prstGeom>
          <a:noFill/>
          <a:ln w="25560" cap="sq">
            <a:solidFill>
              <a:srgbClr val="F78E0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Rectangle 1">
            <a:extLst>
              <a:ext uri="{FF2B5EF4-FFF2-40B4-BE49-F238E27FC236}">
                <a16:creationId xmlns:a16="http://schemas.microsoft.com/office/drawing/2014/main" id="{8DD09732-E9A5-48ED-B8BA-BFF66EE7B035}"/>
              </a:ext>
            </a:extLst>
          </p:cNvPr>
          <p:cNvSpPr/>
          <p:nvPr/>
        </p:nvSpPr>
        <p:spPr>
          <a:xfrm>
            <a:off x="220076" y="629279"/>
            <a:ext cx="8848507" cy="369332"/>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Informations de connexion et de contact</a:t>
            </a:r>
          </a:p>
        </p:txBody>
      </p:sp>
      <p:cxnSp>
        <p:nvCxnSpPr>
          <p:cNvPr id="34" name="Connecteur droit avec flèche 33">
            <a:extLst>
              <a:ext uri="{FF2B5EF4-FFF2-40B4-BE49-F238E27FC236}">
                <a16:creationId xmlns:a16="http://schemas.microsoft.com/office/drawing/2014/main" id="{32F344EC-7F6A-4001-99D3-470DDA19E705}"/>
              </a:ext>
            </a:extLst>
          </p:cNvPr>
          <p:cNvCxnSpPr>
            <a:cxnSpLocks/>
          </p:cNvCxnSpPr>
          <p:nvPr/>
        </p:nvCxnSpPr>
        <p:spPr>
          <a:xfrm flipV="1">
            <a:off x="2053993" y="5368459"/>
            <a:ext cx="1806369" cy="342891"/>
          </a:xfrm>
          <a:prstGeom prst="straightConnector1">
            <a:avLst/>
          </a:prstGeom>
          <a:noFill/>
          <a:ln w="25560" cap="sq">
            <a:solidFill>
              <a:srgbClr val="20B4EE"/>
            </a:solidFill>
            <a:prstDash val="solid"/>
            <a:miter/>
            <a:tailEnd type="arrow"/>
          </a:ln>
        </p:spPr>
      </p:cxnSp>
      <p:cxnSp>
        <p:nvCxnSpPr>
          <p:cNvPr id="37" name="Connecteur droit avec flèche 36">
            <a:extLst>
              <a:ext uri="{FF2B5EF4-FFF2-40B4-BE49-F238E27FC236}">
                <a16:creationId xmlns:a16="http://schemas.microsoft.com/office/drawing/2014/main" id="{8B65C136-D681-413F-8809-1FEDFEA870C5}"/>
              </a:ext>
            </a:extLst>
          </p:cNvPr>
          <p:cNvCxnSpPr>
            <a:cxnSpLocks/>
          </p:cNvCxnSpPr>
          <p:nvPr/>
        </p:nvCxnSpPr>
        <p:spPr>
          <a:xfrm>
            <a:off x="2053993" y="5673291"/>
            <a:ext cx="1825062" cy="0"/>
          </a:xfrm>
          <a:prstGeom prst="straightConnector1">
            <a:avLst/>
          </a:prstGeom>
          <a:noFill/>
          <a:ln w="25560" cap="sq">
            <a:solidFill>
              <a:srgbClr val="20B4EE"/>
            </a:solidFill>
            <a:prstDash val="solid"/>
            <a:miter/>
            <a:tailEnd type="arrow"/>
          </a:ln>
        </p:spPr>
      </p:cxnSp>
      <p:sp>
        <p:nvSpPr>
          <p:cNvPr id="21" name="Ellipse 20">
            <a:extLst>
              <a:ext uri="{FF2B5EF4-FFF2-40B4-BE49-F238E27FC236}">
                <a16:creationId xmlns:a16="http://schemas.microsoft.com/office/drawing/2014/main" id="{39DD47C3-F280-40DF-A8AA-1CE020AD347C}"/>
              </a:ext>
            </a:extLst>
          </p:cNvPr>
          <p:cNvSpPr/>
          <p:nvPr/>
        </p:nvSpPr>
        <p:spPr>
          <a:xfrm>
            <a:off x="6187902" y="3765251"/>
            <a:ext cx="2858610" cy="2624101"/>
          </a:xfrm>
          <a:prstGeom prst="ellipse">
            <a:avLst/>
          </a:prstGeom>
          <a:solidFill>
            <a:srgbClr val="97C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En cas de perte de votre mot de passe, vous pouvez le changer à partir de la page de connexion.</a:t>
            </a:r>
          </a:p>
          <a:p>
            <a:pPr algn="ctr"/>
            <a:r>
              <a:rPr lang="fr-FR" sz="1400" dirty="0"/>
              <a:t>Si vous avez perdu tous vos identifiants, contactez votre administrateur départemental.</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E81BC090-5291-4408-9DA7-2B5E69859F99}"/>
              </a:ext>
            </a:extLst>
          </p:cNvPr>
          <p:cNvSpPr txBox="1">
            <a:spLocks noChangeArrowheads="1"/>
          </p:cNvSpPr>
          <p:nvPr/>
        </p:nvSpPr>
        <p:spPr bwMode="auto">
          <a:xfrm>
            <a:off x="990600" y="133350"/>
            <a:ext cx="8153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2800" b="1" dirty="0">
                <a:solidFill>
                  <a:srgbClr val="00733C"/>
                </a:solidFill>
                <a:latin typeface="Arial" panose="020B0604020202020204" pitchFamily="34" charset="0"/>
              </a:rPr>
              <a:t>	 </a:t>
            </a:r>
            <a:r>
              <a:rPr lang="fr-FR" altLang="fr-FR" sz="2400" b="1" dirty="0">
                <a:solidFill>
                  <a:srgbClr val="00733C"/>
                </a:solidFill>
                <a:latin typeface="Arial" panose="020B0604020202020204" pitchFamily="34" charset="0"/>
              </a:rPr>
              <a:t>11 – Statistiques</a:t>
            </a:r>
          </a:p>
        </p:txBody>
      </p:sp>
      <p:sp>
        <p:nvSpPr>
          <p:cNvPr id="76803" name="Text Box 2">
            <a:extLst>
              <a:ext uri="{FF2B5EF4-FFF2-40B4-BE49-F238E27FC236}">
                <a16:creationId xmlns:a16="http://schemas.microsoft.com/office/drawing/2014/main" id="{F7603E74-4016-4350-8999-3706D8A0144C}"/>
              </a:ext>
            </a:extLst>
          </p:cNvPr>
          <p:cNvSpPr txBox="1">
            <a:spLocks noChangeArrowheads="1"/>
          </p:cNvSpPr>
          <p:nvPr/>
        </p:nvSpPr>
        <p:spPr bwMode="auto">
          <a:xfrm>
            <a:off x="36513" y="6553200"/>
            <a:ext cx="91440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432F3014-697D-492C-A65C-90AC796A114E}" type="slidenum">
              <a:rPr lang="fr-FR" altLang="fr-FR" sz="1800" b="1">
                <a:solidFill>
                  <a:srgbClr val="948A54"/>
                </a:solidFill>
                <a:latin typeface="Arial" panose="020B0604020202020204" pitchFamily="34" charset="0"/>
              </a:rPr>
              <a:pPr algn="r" eaLnBrk="1" hangingPunct="1">
                <a:spcBef>
                  <a:spcPct val="0"/>
                </a:spcBef>
                <a:buClrTx/>
                <a:buFontTx/>
                <a:buNone/>
              </a:pPr>
              <a:t>130</a:t>
            </a:fld>
            <a:endParaRPr lang="fr-FR" altLang="fr-FR" sz="1800" b="1">
              <a:solidFill>
                <a:srgbClr val="948A54"/>
              </a:solidFill>
              <a:latin typeface="Arial" panose="020B0604020202020204" pitchFamily="34" charset="0"/>
            </a:endParaRPr>
          </a:p>
        </p:txBody>
      </p:sp>
      <p:sp>
        <p:nvSpPr>
          <p:cNvPr id="76804" name="Rectangle 3">
            <a:extLst>
              <a:ext uri="{FF2B5EF4-FFF2-40B4-BE49-F238E27FC236}">
                <a16:creationId xmlns:a16="http://schemas.microsoft.com/office/drawing/2014/main" id="{54B8A0B7-8D9F-40D5-A624-5D0FE1A2D377}"/>
              </a:ext>
            </a:extLst>
          </p:cNvPr>
          <p:cNvSpPr>
            <a:spLocks noChangeArrowheads="1"/>
          </p:cNvSpPr>
          <p:nvPr/>
        </p:nvSpPr>
        <p:spPr bwMode="auto">
          <a:xfrm>
            <a:off x="304800" y="242888"/>
            <a:ext cx="293688" cy="304800"/>
          </a:xfrm>
          <a:prstGeom prst="rect">
            <a:avLst/>
          </a:prstGeom>
          <a:solidFill>
            <a:srgbClr val="C00000"/>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6805" name="Rectangle 4">
            <a:extLst>
              <a:ext uri="{FF2B5EF4-FFF2-40B4-BE49-F238E27FC236}">
                <a16:creationId xmlns:a16="http://schemas.microsoft.com/office/drawing/2014/main" id="{CD97F036-EFEA-45F5-B001-4B547637105C}"/>
              </a:ext>
            </a:extLst>
          </p:cNvPr>
          <p:cNvSpPr>
            <a:spLocks noChangeArrowheads="1"/>
          </p:cNvSpPr>
          <p:nvPr/>
        </p:nvSpPr>
        <p:spPr bwMode="auto">
          <a:xfrm>
            <a:off x="696913" y="242888"/>
            <a:ext cx="293687"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6806" name="Text Box 6">
            <a:extLst>
              <a:ext uri="{FF2B5EF4-FFF2-40B4-BE49-F238E27FC236}">
                <a16:creationId xmlns:a16="http://schemas.microsoft.com/office/drawing/2014/main" id="{3AF262A5-793D-4668-9CB3-BE10989B66C1}"/>
              </a:ext>
            </a:extLst>
          </p:cNvPr>
          <p:cNvSpPr txBox="1">
            <a:spLocks noChangeArrowheads="1"/>
          </p:cNvSpPr>
          <p:nvPr/>
        </p:nvSpPr>
        <p:spPr bwMode="auto">
          <a:xfrm>
            <a:off x="0" y="968375"/>
            <a:ext cx="91297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1600" dirty="0">
                <a:solidFill>
                  <a:srgbClr val="002060"/>
                </a:solidFill>
                <a:latin typeface="Arial" panose="020B0604020202020204" pitchFamily="34" charset="0"/>
              </a:rPr>
              <a:t>Format du fichier d’export des commandes – détail et signification des colonnes (suite)</a:t>
            </a:r>
          </a:p>
        </p:txBody>
      </p:sp>
      <p:graphicFrame>
        <p:nvGraphicFramePr>
          <p:cNvPr id="2" name="Tableau 1">
            <a:extLst>
              <a:ext uri="{FF2B5EF4-FFF2-40B4-BE49-F238E27FC236}">
                <a16:creationId xmlns:a16="http://schemas.microsoft.com/office/drawing/2014/main" id="{AAC7F875-957B-4572-9544-7BBB6CFF1204}"/>
              </a:ext>
            </a:extLst>
          </p:cNvPr>
          <p:cNvGraphicFramePr>
            <a:graphicFrameLocks noGrp="1"/>
          </p:cNvGraphicFramePr>
          <p:nvPr>
            <p:extLst>
              <p:ext uri="{D42A27DB-BD31-4B8C-83A1-F6EECF244321}">
                <p14:modId xmlns:p14="http://schemas.microsoft.com/office/powerpoint/2010/main" val="1081276053"/>
              </p:ext>
            </p:extLst>
          </p:nvPr>
        </p:nvGraphicFramePr>
        <p:xfrm>
          <a:off x="251520" y="1484784"/>
          <a:ext cx="8723778" cy="4579841"/>
        </p:xfrm>
        <a:graphic>
          <a:graphicData uri="http://schemas.openxmlformats.org/drawingml/2006/table">
            <a:tbl>
              <a:tblPr/>
              <a:tblGrid>
                <a:gridCol w="2146448">
                  <a:extLst>
                    <a:ext uri="{9D8B030D-6E8A-4147-A177-3AD203B41FA5}">
                      <a16:colId xmlns:a16="http://schemas.microsoft.com/office/drawing/2014/main" val="2486146421"/>
                    </a:ext>
                  </a:extLst>
                </a:gridCol>
                <a:gridCol w="6577330">
                  <a:extLst>
                    <a:ext uri="{9D8B030D-6E8A-4147-A177-3AD203B41FA5}">
                      <a16:colId xmlns:a16="http://schemas.microsoft.com/office/drawing/2014/main" val="1050792279"/>
                    </a:ext>
                  </a:extLst>
                </a:gridCol>
              </a:tblGrid>
              <a:tr h="165834">
                <a:tc>
                  <a:txBody>
                    <a:bodyPr/>
                    <a:lstStyle/>
                    <a:p>
                      <a:pPr algn="l"/>
                      <a:r>
                        <a:rPr lang="fr-FR" sz="900" b="1" dirty="0">
                          <a:effectLst/>
                          <a:latin typeface="Arial" panose="020B0604020202020204" pitchFamily="34" charset="0"/>
                        </a:rPr>
                        <a:t>Commentaire acheteur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Commentaire que vous avez saisi pour le produit recherché</a:t>
                      </a:r>
                    </a:p>
                  </a:txBody>
                  <a:tcPr marL="28649" marR="28649" marT="14328" marB="14328" anchor="ctr">
                    <a:lnL>
                      <a:noFill/>
                    </a:lnL>
                    <a:lnR>
                      <a:noFill/>
                    </a:lnR>
                    <a:lnT>
                      <a:noFill/>
                    </a:lnT>
                    <a:lnB>
                      <a:noFill/>
                    </a:lnB>
                  </a:tcPr>
                </a:tc>
                <a:extLst>
                  <a:ext uri="{0D108BD9-81ED-4DB2-BD59-A6C34878D82A}">
                    <a16:rowId xmlns:a16="http://schemas.microsoft.com/office/drawing/2014/main" val="3111803401"/>
                  </a:ext>
                </a:extLst>
              </a:tr>
              <a:tr h="165834">
                <a:tc>
                  <a:txBody>
                    <a:bodyPr/>
                    <a:lstStyle/>
                    <a:p>
                      <a:pPr algn="l"/>
                      <a:r>
                        <a:rPr lang="fr-FR" sz="900" b="1" dirty="0">
                          <a:effectLst/>
                          <a:latin typeface="Arial" panose="020B0604020202020204" pitchFamily="34" charset="0"/>
                        </a:rPr>
                        <a:t>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Nom de l’exploitation/société du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3880149798"/>
                  </a:ext>
                </a:extLst>
              </a:tr>
              <a:tr h="207088">
                <a:tc>
                  <a:txBody>
                    <a:bodyPr/>
                    <a:lstStyle/>
                    <a:p>
                      <a:pPr algn="l"/>
                      <a:r>
                        <a:rPr lang="fr-FR" sz="900" b="1" dirty="0">
                          <a:effectLst/>
                          <a:latin typeface="Arial" panose="020B0604020202020204" pitchFamily="34" charset="0"/>
                        </a:rPr>
                        <a:t>Code postal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Code postal du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1118267036"/>
                  </a:ext>
                </a:extLst>
              </a:tr>
              <a:tr h="207088">
                <a:tc>
                  <a:txBody>
                    <a:bodyPr/>
                    <a:lstStyle/>
                    <a:p>
                      <a:pPr algn="l"/>
                      <a:r>
                        <a:rPr lang="fr-FR" sz="900" b="1" dirty="0">
                          <a:effectLst/>
                          <a:latin typeface="Arial" panose="020B0604020202020204" pitchFamily="34" charset="0"/>
                        </a:rPr>
                        <a:t>Catégorie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Catégorie du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1402592394"/>
                  </a:ext>
                </a:extLst>
              </a:tr>
              <a:tr h="165834">
                <a:tc>
                  <a:txBody>
                    <a:bodyPr/>
                    <a:lstStyle/>
                    <a:p>
                      <a:pPr algn="l"/>
                      <a:r>
                        <a:rPr lang="fr-FR" sz="900" b="1" dirty="0">
                          <a:effectLst/>
                          <a:latin typeface="Arial" panose="020B0604020202020204" pitchFamily="34" charset="0"/>
                        </a:rPr>
                        <a:t>Rayon de livraison</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Rayon de livraison du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549343821"/>
                  </a:ext>
                </a:extLst>
              </a:tr>
              <a:tr h="303011">
                <a:tc>
                  <a:txBody>
                    <a:bodyPr/>
                    <a:lstStyle/>
                    <a:p>
                      <a:pPr algn="l"/>
                      <a:r>
                        <a:rPr lang="fr-FR" sz="900" b="1" dirty="0">
                          <a:effectLst/>
                          <a:latin typeface="Arial" panose="020B0604020202020204" pitchFamily="34" charset="0"/>
                        </a:rPr>
                        <a:t>Est notifié</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Oui’ : vous avez consulté le fournisseur/ 'Non’ : vous n’avez consulté le fournisseur et il a répondu via la page « Consultations »</a:t>
                      </a:r>
                    </a:p>
                  </a:txBody>
                  <a:tcPr marL="28649" marR="28649" marT="14328" marB="14328" anchor="ctr">
                    <a:lnL>
                      <a:noFill/>
                    </a:lnL>
                    <a:lnR>
                      <a:noFill/>
                    </a:lnR>
                    <a:lnT>
                      <a:noFill/>
                    </a:lnT>
                    <a:lnB>
                      <a:noFill/>
                    </a:lnB>
                  </a:tcPr>
                </a:tc>
                <a:extLst>
                  <a:ext uri="{0D108BD9-81ED-4DB2-BD59-A6C34878D82A}">
                    <a16:rowId xmlns:a16="http://schemas.microsoft.com/office/drawing/2014/main" val="3706890427"/>
                  </a:ext>
                </a:extLst>
              </a:tr>
              <a:tr h="165834">
                <a:tc>
                  <a:txBody>
                    <a:bodyPr/>
                    <a:lstStyle/>
                    <a:p>
                      <a:pPr algn="l"/>
                      <a:r>
                        <a:rPr lang="fr-FR" sz="900" b="1" dirty="0">
                          <a:effectLst/>
                          <a:latin typeface="Arial" panose="020B0604020202020204" pitchFamily="34" charset="0"/>
                        </a:rPr>
                        <a:t>Date de commande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Date à laquelle vous avez validé la commande. C'est aussi la date d'émission du bon de commande </a:t>
                      </a:r>
                    </a:p>
                  </a:txBody>
                  <a:tcPr marL="28649" marR="28649" marT="14328" marB="14328" anchor="ctr">
                    <a:lnL>
                      <a:noFill/>
                    </a:lnL>
                    <a:lnR>
                      <a:noFill/>
                    </a:lnR>
                    <a:lnT>
                      <a:noFill/>
                    </a:lnT>
                    <a:lnB>
                      <a:noFill/>
                    </a:lnB>
                  </a:tcPr>
                </a:tc>
                <a:extLst>
                  <a:ext uri="{0D108BD9-81ED-4DB2-BD59-A6C34878D82A}">
                    <a16:rowId xmlns:a16="http://schemas.microsoft.com/office/drawing/2014/main" val="3172951023"/>
                  </a:ext>
                </a:extLst>
              </a:tr>
              <a:tr h="165834">
                <a:tc>
                  <a:txBody>
                    <a:bodyPr/>
                    <a:lstStyle/>
                    <a:p>
                      <a:pPr algn="l"/>
                      <a:r>
                        <a:rPr lang="fr-FR" sz="900" b="1" dirty="0">
                          <a:effectLst/>
                          <a:latin typeface="Arial" panose="020B0604020202020204" pitchFamily="34" charset="0"/>
                        </a:rPr>
                        <a:t>Offre retenue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 ‘Oui' : la commande est attribuée au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3111806367"/>
                  </a:ext>
                </a:extLst>
              </a:tr>
              <a:tr h="165834">
                <a:tc>
                  <a:txBody>
                    <a:bodyPr/>
                    <a:lstStyle/>
                    <a:p>
                      <a:pPr algn="l"/>
                      <a:r>
                        <a:rPr lang="fr-FR" sz="900" b="1">
                          <a:effectLst/>
                          <a:latin typeface="Arial" panose="020B0604020202020204" pitchFamily="34" charset="0"/>
                        </a:rPr>
                        <a:t>Offre bio</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bio</a:t>
                      </a:r>
                    </a:p>
                  </a:txBody>
                  <a:tcPr marL="28649" marR="28649" marT="14328" marB="14328" anchor="ctr">
                    <a:lnL>
                      <a:noFill/>
                    </a:lnL>
                    <a:lnR>
                      <a:noFill/>
                    </a:lnR>
                    <a:lnT>
                      <a:noFill/>
                    </a:lnT>
                    <a:lnB>
                      <a:noFill/>
                    </a:lnB>
                  </a:tcPr>
                </a:tc>
                <a:extLst>
                  <a:ext uri="{0D108BD9-81ED-4DB2-BD59-A6C34878D82A}">
                    <a16:rowId xmlns:a16="http://schemas.microsoft.com/office/drawing/2014/main" val="318235464"/>
                  </a:ext>
                </a:extLst>
              </a:tr>
              <a:tr h="165834">
                <a:tc>
                  <a:txBody>
                    <a:bodyPr/>
                    <a:lstStyle/>
                    <a:p>
                      <a:pPr algn="l"/>
                      <a:r>
                        <a:rPr lang="fr-FR" sz="900" b="1" dirty="0">
                          <a:effectLst/>
                          <a:latin typeface="Arial" panose="020B0604020202020204" pitchFamily="34" charset="0"/>
                        </a:rPr>
                        <a:t>Offre Label Rouge</a:t>
                      </a:r>
                    </a:p>
                  </a:txBody>
                  <a:tcPr marL="28649" marR="28649" marT="14328" marB="14328"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effectLst/>
                          <a:latin typeface="Arial" panose="020B0604020202020204" pitchFamily="34" charset="0"/>
                        </a:rPr>
                        <a:t>= ‘Oui' : le produit du fournisseur est Label Rouge</a:t>
                      </a:r>
                    </a:p>
                  </a:txBody>
                  <a:tcPr marL="28649" marR="28649" marT="14328" marB="14328" anchor="ctr">
                    <a:lnL>
                      <a:noFill/>
                    </a:lnL>
                    <a:lnR>
                      <a:noFill/>
                    </a:lnR>
                    <a:lnT>
                      <a:noFill/>
                    </a:lnT>
                    <a:lnB>
                      <a:noFill/>
                    </a:lnB>
                  </a:tcPr>
                </a:tc>
                <a:extLst>
                  <a:ext uri="{0D108BD9-81ED-4DB2-BD59-A6C34878D82A}">
                    <a16:rowId xmlns:a16="http://schemas.microsoft.com/office/drawing/2014/main" val="649345875"/>
                  </a:ext>
                </a:extLst>
              </a:tr>
              <a:tr h="165834">
                <a:tc>
                  <a:txBody>
                    <a:bodyPr/>
                    <a:lstStyle/>
                    <a:p>
                      <a:pPr algn="l"/>
                      <a:r>
                        <a:rPr lang="fr-FR" sz="900" b="1" dirty="0">
                          <a:effectLst/>
                          <a:latin typeface="Arial" panose="020B0604020202020204" pitchFamily="34" charset="0"/>
                        </a:rPr>
                        <a:t>Offre STG</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sous signe STG</a:t>
                      </a:r>
                    </a:p>
                  </a:txBody>
                  <a:tcPr marL="28649" marR="28649" marT="14328" marB="14328" anchor="ctr">
                    <a:lnL>
                      <a:noFill/>
                    </a:lnL>
                    <a:lnR>
                      <a:noFill/>
                    </a:lnR>
                    <a:lnT>
                      <a:noFill/>
                    </a:lnT>
                    <a:lnB>
                      <a:noFill/>
                    </a:lnB>
                  </a:tcPr>
                </a:tc>
                <a:extLst>
                  <a:ext uri="{0D108BD9-81ED-4DB2-BD59-A6C34878D82A}">
                    <a16:rowId xmlns:a16="http://schemas.microsoft.com/office/drawing/2014/main" val="2802963085"/>
                  </a:ext>
                </a:extLst>
              </a:tr>
              <a:tr h="165834">
                <a:tc>
                  <a:txBody>
                    <a:bodyPr/>
                    <a:lstStyle/>
                    <a:p>
                      <a:pPr algn="l"/>
                      <a:r>
                        <a:rPr lang="fr-FR" sz="900" b="1" dirty="0">
                          <a:effectLst/>
                          <a:latin typeface="Arial" panose="020B0604020202020204" pitchFamily="34" charset="0"/>
                        </a:rPr>
                        <a:t>Offre AOC</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AOC</a:t>
                      </a:r>
                    </a:p>
                  </a:txBody>
                  <a:tcPr marL="28649" marR="28649" marT="14328" marB="14328" anchor="ctr">
                    <a:lnL>
                      <a:noFill/>
                    </a:lnL>
                    <a:lnR>
                      <a:noFill/>
                    </a:lnR>
                    <a:lnT>
                      <a:noFill/>
                    </a:lnT>
                    <a:lnB>
                      <a:noFill/>
                    </a:lnB>
                  </a:tcPr>
                </a:tc>
                <a:extLst>
                  <a:ext uri="{0D108BD9-81ED-4DB2-BD59-A6C34878D82A}">
                    <a16:rowId xmlns:a16="http://schemas.microsoft.com/office/drawing/2014/main" val="2856772968"/>
                  </a:ext>
                </a:extLst>
              </a:tr>
              <a:tr h="165834">
                <a:tc>
                  <a:txBody>
                    <a:bodyPr/>
                    <a:lstStyle/>
                    <a:p>
                      <a:pPr algn="l"/>
                      <a:r>
                        <a:rPr lang="fr-FR" sz="900" b="1" dirty="0">
                          <a:effectLst/>
                          <a:latin typeface="Arial" panose="020B0604020202020204" pitchFamily="34" charset="0"/>
                        </a:rPr>
                        <a:t>Offre AOP</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en AOP</a:t>
                      </a:r>
                    </a:p>
                  </a:txBody>
                  <a:tcPr marL="28649" marR="28649" marT="14328" marB="14328" anchor="ctr">
                    <a:lnL>
                      <a:noFill/>
                    </a:lnL>
                    <a:lnR>
                      <a:noFill/>
                    </a:lnR>
                    <a:lnT>
                      <a:noFill/>
                    </a:lnT>
                    <a:lnB>
                      <a:noFill/>
                    </a:lnB>
                  </a:tcPr>
                </a:tc>
                <a:extLst>
                  <a:ext uri="{0D108BD9-81ED-4DB2-BD59-A6C34878D82A}">
                    <a16:rowId xmlns:a16="http://schemas.microsoft.com/office/drawing/2014/main" val="3193680035"/>
                  </a:ext>
                </a:extLst>
              </a:tr>
              <a:tr h="165834">
                <a:tc>
                  <a:txBody>
                    <a:bodyPr/>
                    <a:lstStyle/>
                    <a:p>
                      <a:pPr algn="l"/>
                      <a:r>
                        <a:rPr lang="fr-FR" sz="900" b="1" dirty="0">
                          <a:effectLst/>
                          <a:latin typeface="Arial" panose="020B0604020202020204" pitchFamily="34" charset="0"/>
                        </a:rPr>
                        <a:t>Offre HVE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HVE</a:t>
                      </a:r>
                    </a:p>
                  </a:txBody>
                  <a:tcPr marL="28649" marR="28649" marT="14328" marB="14328" anchor="ctr">
                    <a:lnL>
                      <a:noFill/>
                    </a:lnL>
                    <a:lnR>
                      <a:noFill/>
                    </a:lnR>
                    <a:lnT>
                      <a:noFill/>
                    </a:lnT>
                    <a:lnB>
                      <a:noFill/>
                    </a:lnB>
                  </a:tcPr>
                </a:tc>
                <a:extLst>
                  <a:ext uri="{0D108BD9-81ED-4DB2-BD59-A6C34878D82A}">
                    <a16:rowId xmlns:a16="http://schemas.microsoft.com/office/drawing/2014/main" val="3986418006"/>
                  </a:ext>
                </a:extLst>
              </a:tr>
              <a:tr h="165834">
                <a:tc>
                  <a:txBody>
                    <a:bodyPr/>
                    <a:lstStyle/>
                    <a:p>
                      <a:pPr algn="l"/>
                      <a:r>
                        <a:rPr lang="fr-FR" sz="900" b="1" dirty="0">
                          <a:effectLst/>
                          <a:latin typeface="Arial" panose="020B0604020202020204" pitchFamily="34" charset="0"/>
                        </a:rPr>
                        <a:t>Offre Fermier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 ‘Oui' : le produit du fournisseur est fermier</a:t>
                      </a:r>
                    </a:p>
                  </a:txBody>
                  <a:tcPr marL="28649" marR="28649" marT="14328" marB="14328" anchor="ctr">
                    <a:lnL>
                      <a:noFill/>
                    </a:lnL>
                    <a:lnR>
                      <a:noFill/>
                    </a:lnR>
                    <a:lnT>
                      <a:noFill/>
                    </a:lnT>
                    <a:lnB>
                      <a:noFill/>
                    </a:lnB>
                  </a:tcPr>
                </a:tc>
                <a:extLst>
                  <a:ext uri="{0D108BD9-81ED-4DB2-BD59-A6C34878D82A}">
                    <a16:rowId xmlns:a16="http://schemas.microsoft.com/office/drawing/2014/main" val="155351803"/>
                  </a:ext>
                </a:extLst>
              </a:tr>
              <a:tr h="165834">
                <a:tc>
                  <a:txBody>
                    <a:bodyPr/>
                    <a:lstStyle/>
                    <a:p>
                      <a:pPr algn="l"/>
                      <a:r>
                        <a:rPr lang="fr-FR" sz="900" b="1" dirty="0">
                          <a:effectLst/>
                          <a:latin typeface="Arial" panose="020B0604020202020204" pitchFamily="34" charset="0"/>
                        </a:rPr>
                        <a:t>Origine produit</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Département/pays d'origine du produit renseigné par le </a:t>
                      </a:r>
                      <a:r>
                        <a:rPr lang="fr-FR" sz="900" dirty="0" err="1">
                          <a:effectLst/>
                          <a:latin typeface="Arial" panose="020B0604020202020204" pitchFamily="34" charset="0"/>
                        </a:rPr>
                        <a:t>founisseur</a:t>
                      </a:r>
                      <a:r>
                        <a:rPr lang="fr-FR" sz="900" dirty="0">
                          <a:effectLst/>
                          <a:latin typeface="Arial" panose="020B0604020202020204" pitchFamily="34" charset="0"/>
                        </a:rPr>
                        <a:t> au moment de l’offre.</a:t>
                      </a:r>
                    </a:p>
                  </a:txBody>
                  <a:tcPr marL="28649" marR="28649" marT="14328" marB="14328" anchor="ctr">
                    <a:lnL>
                      <a:noFill/>
                    </a:lnL>
                    <a:lnR>
                      <a:noFill/>
                    </a:lnR>
                    <a:lnT>
                      <a:noFill/>
                    </a:lnT>
                    <a:lnB>
                      <a:noFill/>
                    </a:lnB>
                  </a:tcPr>
                </a:tc>
                <a:extLst>
                  <a:ext uri="{0D108BD9-81ED-4DB2-BD59-A6C34878D82A}">
                    <a16:rowId xmlns:a16="http://schemas.microsoft.com/office/drawing/2014/main" val="112661147"/>
                  </a:ext>
                </a:extLst>
              </a:tr>
              <a:tr h="207088">
                <a:tc>
                  <a:txBody>
                    <a:bodyPr/>
                    <a:lstStyle/>
                    <a:p>
                      <a:pPr algn="l"/>
                      <a:r>
                        <a:rPr lang="fr-FR" sz="900" b="1" dirty="0">
                          <a:effectLst/>
                          <a:latin typeface="Arial" panose="020B0604020202020204" pitchFamily="34" charset="0"/>
                        </a:rPr>
                        <a:t>Commentaire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Commentaire produit par défaut ou réalisé au moment de l’offre</a:t>
                      </a:r>
                    </a:p>
                  </a:txBody>
                  <a:tcPr marL="28649" marR="28649" marT="14328" marB="14328" anchor="ctr">
                    <a:lnL>
                      <a:noFill/>
                    </a:lnL>
                    <a:lnR>
                      <a:noFill/>
                    </a:lnR>
                    <a:lnT>
                      <a:noFill/>
                    </a:lnT>
                    <a:lnB>
                      <a:noFill/>
                    </a:lnB>
                  </a:tcPr>
                </a:tc>
                <a:extLst>
                  <a:ext uri="{0D108BD9-81ED-4DB2-BD59-A6C34878D82A}">
                    <a16:rowId xmlns:a16="http://schemas.microsoft.com/office/drawing/2014/main" val="3976066000"/>
                  </a:ext>
                </a:extLst>
              </a:tr>
              <a:tr h="165834">
                <a:tc>
                  <a:txBody>
                    <a:bodyPr/>
                    <a:lstStyle/>
                    <a:p>
                      <a:pPr algn="l"/>
                      <a:r>
                        <a:rPr lang="fr-FR" sz="900" b="1" dirty="0">
                          <a:effectLst/>
                          <a:latin typeface="Arial" panose="020B0604020202020204" pitchFamily="34" charset="0"/>
                        </a:rPr>
                        <a:t>Prix unitaire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Prix unitaire proposé</a:t>
                      </a:r>
                    </a:p>
                  </a:txBody>
                  <a:tcPr marL="28649" marR="28649" marT="14328" marB="14328" anchor="ctr">
                    <a:lnL>
                      <a:noFill/>
                    </a:lnL>
                    <a:lnR>
                      <a:noFill/>
                    </a:lnR>
                    <a:lnT>
                      <a:noFill/>
                    </a:lnT>
                    <a:lnB>
                      <a:noFill/>
                    </a:lnB>
                  </a:tcPr>
                </a:tc>
                <a:extLst>
                  <a:ext uri="{0D108BD9-81ED-4DB2-BD59-A6C34878D82A}">
                    <a16:rowId xmlns:a16="http://schemas.microsoft.com/office/drawing/2014/main" val="452903782"/>
                  </a:ext>
                </a:extLst>
              </a:tr>
              <a:tr h="303011">
                <a:tc>
                  <a:txBody>
                    <a:bodyPr/>
                    <a:lstStyle/>
                    <a:p>
                      <a:pPr algn="l"/>
                      <a:r>
                        <a:rPr lang="fr-FR" sz="900" b="1" dirty="0">
                          <a:effectLst/>
                          <a:latin typeface="Arial" panose="020B0604020202020204" pitchFamily="34" charset="0"/>
                        </a:rPr>
                        <a:t>Unité de conversion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Cellule vide si le </a:t>
                      </a:r>
                      <a:r>
                        <a:rPr lang="fr-FR" sz="900" dirty="0" err="1">
                          <a:effectLst/>
                          <a:latin typeface="Arial" panose="020B0604020202020204" pitchFamily="34" charset="0"/>
                        </a:rPr>
                        <a:t>fournisseura</a:t>
                      </a:r>
                      <a:r>
                        <a:rPr lang="fr-FR" sz="900" dirty="0">
                          <a:effectLst/>
                          <a:latin typeface="Arial" panose="020B0604020202020204" pitchFamily="34" charset="0"/>
                        </a:rPr>
                        <a:t> répondu dans la même unité / Type d'unité si le fournisseur répond dans une unité différente de celle demandée.</a:t>
                      </a:r>
                    </a:p>
                  </a:txBody>
                  <a:tcPr marL="28649" marR="28649" marT="14328" marB="14328" anchor="ctr">
                    <a:lnL>
                      <a:noFill/>
                    </a:lnL>
                    <a:lnR>
                      <a:noFill/>
                    </a:lnR>
                    <a:lnT>
                      <a:noFill/>
                    </a:lnT>
                    <a:lnB>
                      <a:noFill/>
                    </a:lnB>
                  </a:tcPr>
                </a:tc>
                <a:extLst>
                  <a:ext uri="{0D108BD9-81ED-4DB2-BD59-A6C34878D82A}">
                    <a16:rowId xmlns:a16="http://schemas.microsoft.com/office/drawing/2014/main" val="693224407"/>
                  </a:ext>
                </a:extLst>
              </a:tr>
              <a:tr h="303011">
                <a:tc>
                  <a:txBody>
                    <a:bodyPr/>
                    <a:lstStyle/>
                    <a:p>
                      <a:pPr algn="l"/>
                      <a:r>
                        <a:rPr lang="fr-FR" sz="900" b="1" dirty="0">
                          <a:effectLst/>
                          <a:latin typeface="Arial" panose="020B0604020202020204" pitchFamily="34" charset="0"/>
                        </a:rPr>
                        <a:t>Quantité finale proposée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Quantité totale exprimée dans l'unité choisie par le fournisseur</a:t>
                      </a:r>
                    </a:p>
                  </a:txBody>
                  <a:tcPr marL="28649" marR="28649" marT="14328" marB="14328" anchor="ctr">
                    <a:lnL>
                      <a:noFill/>
                    </a:lnL>
                    <a:lnR>
                      <a:noFill/>
                    </a:lnR>
                    <a:lnT>
                      <a:noFill/>
                    </a:lnT>
                    <a:lnB>
                      <a:noFill/>
                    </a:lnB>
                  </a:tcPr>
                </a:tc>
                <a:extLst>
                  <a:ext uri="{0D108BD9-81ED-4DB2-BD59-A6C34878D82A}">
                    <a16:rowId xmlns:a16="http://schemas.microsoft.com/office/drawing/2014/main" val="2989311073"/>
                  </a:ext>
                </a:extLst>
              </a:tr>
              <a:tr h="303011">
                <a:tc>
                  <a:txBody>
                    <a:bodyPr/>
                    <a:lstStyle/>
                    <a:p>
                      <a:pPr algn="l"/>
                      <a:r>
                        <a:rPr lang="fr-FR" sz="900" b="1">
                          <a:effectLst/>
                          <a:latin typeface="Arial" panose="020B0604020202020204" pitchFamily="34" charset="0"/>
                        </a:rPr>
                        <a:t>Coefficient de conversion fournisseur</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Equivalence d'une unité en kg </a:t>
                      </a:r>
                    </a:p>
                  </a:txBody>
                  <a:tcPr marL="28649" marR="28649" marT="14328" marB="14328" anchor="ctr">
                    <a:lnL>
                      <a:noFill/>
                    </a:lnL>
                    <a:lnR>
                      <a:noFill/>
                    </a:lnR>
                    <a:lnT>
                      <a:noFill/>
                    </a:lnT>
                    <a:lnB>
                      <a:noFill/>
                    </a:lnB>
                  </a:tcPr>
                </a:tc>
                <a:extLst>
                  <a:ext uri="{0D108BD9-81ED-4DB2-BD59-A6C34878D82A}">
                    <a16:rowId xmlns:a16="http://schemas.microsoft.com/office/drawing/2014/main" val="3582515464"/>
                  </a:ext>
                </a:extLst>
              </a:tr>
              <a:tr h="136825">
                <a:tc>
                  <a:txBody>
                    <a:bodyPr/>
                    <a:lstStyle/>
                    <a:p>
                      <a:pPr algn="l"/>
                      <a:r>
                        <a:rPr lang="fr-FR" sz="900" b="1" dirty="0">
                          <a:effectLst/>
                          <a:latin typeface="Arial" panose="020B0604020202020204" pitchFamily="34" charset="0"/>
                        </a:rPr>
                        <a:t>Prix total HT</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Prix total HT = Quantité totale x Prix unitaire HT (ne tient pas compte de la modification de la quantité après commande)</a:t>
                      </a:r>
                    </a:p>
                  </a:txBody>
                  <a:tcPr marL="28649" marR="28649" marT="14328" marB="14328" anchor="ctr">
                    <a:lnL>
                      <a:noFill/>
                    </a:lnL>
                    <a:lnR>
                      <a:noFill/>
                    </a:lnR>
                    <a:lnT>
                      <a:noFill/>
                    </a:lnT>
                    <a:lnB>
                      <a:noFill/>
                    </a:lnB>
                  </a:tcPr>
                </a:tc>
                <a:extLst>
                  <a:ext uri="{0D108BD9-81ED-4DB2-BD59-A6C34878D82A}">
                    <a16:rowId xmlns:a16="http://schemas.microsoft.com/office/drawing/2014/main" val="1635557167"/>
                  </a:ext>
                </a:extLst>
              </a:tr>
              <a:tr h="259041">
                <a:tc>
                  <a:txBody>
                    <a:bodyPr/>
                    <a:lstStyle/>
                    <a:p>
                      <a:pPr algn="l"/>
                      <a:r>
                        <a:rPr lang="fr-FR" sz="900" b="1" dirty="0">
                          <a:effectLst/>
                          <a:latin typeface="Arial" panose="020B0604020202020204" pitchFamily="34" charset="0"/>
                        </a:rPr>
                        <a:t>Prix total TTC</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Prix total TTC = Prix total HT + TVA du produit  (ne tient pas compte de la modification de la quantité après commande)</a:t>
                      </a:r>
                    </a:p>
                  </a:txBody>
                  <a:tcPr marL="28649" marR="28649" marT="14328" marB="14328" anchor="ctr">
                    <a:lnL>
                      <a:noFill/>
                    </a:lnL>
                    <a:lnR>
                      <a:noFill/>
                    </a:lnR>
                    <a:lnT>
                      <a:noFill/>
                    </a:lnT>
                    <a:lnB>
                      <a:noFill/>
                    </a:lnB>
                  </a:tcPr>
                </a:tc>
                <a:extLst>
                  <a:ext uri="{0D108BD9-81ED-4DB2-BD59-A6C34878D82A}">
                    <a16:rowId xmlns:a16="http://schemas.microsoft.com/office/drawing/2014/main" val="3750865673"/>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E81BC090-5291-4408-9DA7-2B5E69859F99}"/>
              </a:ext>
            </a:extLst>
          </p:cNvPr>
          <p:cNvSpPr txBox="1">
            <a:spLocks noChangeArrowheads="1"/>
          </p:cNvSpPr>
          <p:nvPr/>
        </p:nvSpPr>
        <p:spPr bwMode="auto">
          <a:xfrm>
            <a:off x="990600" y="133350"/>
            <a:ext cx="81534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2400" b="1" dirty="0">
                <a:solidFill>
                  <a:srgbClr val="00733C"/>
                </a:solidFill>
                <a:latin typeface="Arial" panose="020B0604020202020204" pitchFamily="34" charset="0"/>
              </a:rPr>
              <a:t>	 11 – Statistiques</a:t>
            </a:r>
          </a:p>
        </p:txBody>
      </p:sp>
      <p:sp>
        <p:nvSpPr>
          <p:cNvPr id="76803" name="Text Box 2">
            <a:extLst>
              <a:ext uri="{FF2B5EF4-FFF2-40B4-BE49-F238E27FC236}">
                <a16:creationId xmlns:a16="http://schemas.microsoft.com/office/drawing/2014/main" id="{F7603E74-4016-4350-8999-3706D8A0144C}"/>
              </a:ext>
            </a:extLst>
          </p:cNvPr>
          <p:cNvSpPr txBox="1">
            <a:spLocks noChangeArrowheads="1"/>
          </p:cNvSpPr>
          <p:nvPr/>
        </p:nvSpPr>
        <p:spPr bwMode="auto">
          <a:xfrm>
            <a:off x="36513" y="6553200"/>
            <a:ext cx="91440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432F3014-697D-492C-A65C-90AC796A114E}" type="slidenum">
              <a:rPr lang="fr-FR" altLang="fr-FR" sz="1800" b="1">
                <a:solidFill>
                  <a:srgbClr val="948A54"/>
                </a:solidFill>
                <a:latin typeface="Arial" panose="020B0604020202020204" pitchFamily="34" charset="0"/>
              </a:rPr>
              <a:pPr algn="r" eaLnBrk="1" hangingPunct="1">
                <a:spcBef>
                  <a:spcPct val="0"/>
                </a:spcBef>
                <a:buClrTx/>
                <a:buFontTx/>
                <a:buNone/>
              </a:pPr>
              <a:t>131</a:t>
            </a:fld>
            <a:endParaRPr lang="fr-FR" altLang="fr-FR" sz="1800" b="1">
              <a:solidFill>
                <a:srgbClr val="948A54"/>
              </a:solidFill>
              <a:latin typeface="Arial" panose="020B0604020202020204" pitchFamily="34" charset="0"/>
            </a:endParaRPr>
          </a:p>
        </p:txBody>
      </p:sp>
      <p:sp>
        <p:nvSpPr>
          <p:cNvPr id="76804" name="Rectangle 3">
            <a:extLst>
              <a:ext uri="{FF2B5EF4-FFF2-40B4-BE49-F238E27FC236}">
                <a16:creationId xmlns:a16="http://schemas.microsoft.com/office/drawing/2014/main" id="{54B8A0B7-8D9F-40D5-A624-5D0FE1A2D377}"/>
              </a:ext>
            </a:extLst>
          </p:cNvPr>
          <p:cNvSpPr>
            <a:spLocks noChangeArrowheads="1"/>
          </p:cNvSpPr>
          <p:nvPr/>
        </p:nvSpPr>
        <p:spPr bwMode="auto">
          <a:xfrm>
            <a:off x="304800" y="242888"/>
            <a:ext cx="293688" cy="304800"/>
          </a:xfrm>
          <a:prstGeom prst="rect">
            <a:avLst/>
          </a:prstGeom>
          <a:solidFill>
            <a:srgbClr val="C00000"/>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6805" name="Rectangle 4">
            <a:extLst>
              <a:ext uri="{FF2B5EF4-FFF2-40B4-BE49-F238E27FC236}">
                <a16:creationId xmlns:a16="http://schemas.microsoft.com/office/drawing/2014/main" id="{CD97F036-EFEA-45F5-B001-4B547637105C}"/>
              </a:ext>
            </a:extLst>
          </p:cNvPr>
          <p:cNvSpPr>
            <a:spLocks noChangeArrowheads="1"/>
          </p:cNvSpPr>
          <p:nvPr/>
        </p:nvSpPr>
        <p:spPr bwMode="auto">
          <a:xfrm>
            <a:off x="696913" y="242888"/>
            <a:ext cx="293687"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76806" name="Text Box 6">
            <a:extLst>
              <a:ext uri="{FF2B5EF4-FFF2-40B4-BE49-F238E27FC236}">
                <a16:creationId xmlns:a16="http://schemas.microsoft.com/office/drawing/2014/main" id="{3AF262A5-793D-4668-9CB3-BE10989B66C1}"/>
              </a:ext>
            </a:extLst>
          </p:cNvPr>
          <p:cNvSpPr txBox="1">
            <a:spLocks noChangeArrowheads="1"/>
          </p:cNvSpPr>
          <p:nvPr/>
        </p:nvSpPr>
        <p:spPr bwMode="auto">
          <a:xfrm>
            <a:off x="0" y="968375"/>
            <a:ext cx="91297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fr-FR" altLang="fr-FR" sz="1600" dirty="0">
                <a:solidFill>
                  <a:srgbClr val="005DA2"/>
                </a:solidFill>
                <a:latin typeface="Arial" panose="020B0604020202020204" pitchFamily="34" charset="0"/>
              </a:rPr>
              <a:t>Format du fichier d’export des commandes – détail et signification des colonnes (suite)</a:t>
            </a:r>
          </a:p>
        </p:txBody>
      </p:sp>
      <p:graphicFrame>
        <p:nvGraphicFramePr>
          <p:cNvPr id="2" name="Tableau 1">
            <a:extLst>
              <a:ext uri="{FF2B5EF4-FFF2-40B4-BE49-F238E27FC236}">
                <a16:creationId xmlns:a16="http://schemas.microsoft.com/office/drawing/2014/main" id="{AAC7F875-957B-4572-9544-7BBB6CFF1204}"/>
              </a:ext>
            </a:extLst>
          </p:cNvPr>
          <p:cNvGraphicFramePr>
            <a:graphicFrameLocks noGrp="1"/>
          </p:cNvGraphicFramePr>
          <p:nvPr>
            <p:extLst>
              <p:ext uri="{D42A27DB-BD31-4B8C-83A1-F6EECF244321}">
                <p14:modId xmlns:p14="http://schemas.microsoft.com/office/powerpoint/2010/main" val="3477355761"/>
              </p:ext>
            </p:extLst>
          </p:nvPr>
        </p:nvGraphicFramePr>
        <p:xfrm>
          <a:off x="251520" y="1484784"/>
          <a:ext cx="8723778" cy="1159621"/>
        </p:xfrm>
        <a:graphic>
          <a:graphicData uri="http://schemas.openxmlformats.org/drawingml/2006/table">
            <a:tbl>
              <a:tblPr/>
              <a:tblGrid>
                <a:gridCol w="2146448">
                  <a:extLst>
                    <a:ext uri="{9D8B030D-6E8A-4147-A177-3AD203B41FA5}">
                      <a16:colId xmlns:a16="http://schemas.microsoft.com/office/drawing/2014/main" val="2486146421"/>
                    </a:ext>
                  </a:extLst>
                </a:gridCol>
                <a:gridCol w="6577330">
                  <a:extLst>
                    <a:ext uri="{9D8B030D-6E8A-4147-A177-3AD203B41FA5}">
                      <a16:colId xmlns:a16="http://schemas.microsoft.com/office/drawing/2014/main" val="1050792279"/>
                    </a:ext>
                  </a:extLst>
                </a:gridCol>
              </a:tblGrid>
              <a:tr h="216024">
                <a:tc>
                  <a:txBody>
                    <a:bodyPr/>
                    <a:lstStyle/>
                    <a:p>
                      <a:pPr algn="l"/>
                      <a:r>
                        <a:rPr lang="fr-FR" sz="900" b="1" dirty="0">
                          <a:effectLst/>
                          <a:latin typeface="Arial" panose="020B0604020202020204" pitchFamily="34" charset="0"/>
                        </a:rPr>
                        <a:t>Précision </a:t>
                      </a:r>
                      <a:r>
                        <a:rPr lang="fr-FR" sz="900" b="1" dirty="0" err="1">
                          <a:effectLst/>
                          <a:latin typeface="Arial" panose="020B0604020202020204" pitchFamily="34" charset="0"/>
                        </a:rPr>
                        <a:t>bdl</a:t>
                      </a:r>
                      <a:r>
                        <a:rPr lang="fr-FR" sz="900" b="1" dirty="0">
                          <a:effectLst/>
                          <a:latin typeface="Arial" panose="020B0604020202020204" pitchFamily="34" charset="0"/>
                        </a:rPr>
                        <a:t>-facture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Commentaire éventuel laissé par le fournisseurs sur le bon de livraison et la facture (interface de la modification de quantité)</a:t>
                      </a:r>
                    </a:p>
                  </a:txBody>
                  <a:tcPr marL="28649" marR="28649" marT="14328" marB="14328" anchor="ctr">
                    <a:lnL>
                      <a:noFill/>
                    </a:lnL>
                    <a:lnR>
                      <a:noFill/>
                    </a:lnR>
                    <a:lnT>
                      <a:noFill/>
                    </a:lnT>
                    <a:lnB>
                      <a:noFill/>
                    </a:lnB>
                  </a:tcPr>
                </a:tc>
                <a:extLst>
                  <a:ext uri="{0D108BD9-81ED-4DB2-BD59-A6C34878D82A}">
                    <a16:rowId xmlns:a16="http://schemas.microsoft.com/office/drawing/2014/main" val="129863193"/>
                  </a:ext>
                </a:extLst>
              </a:tr>
              <a:tr h="216024">
                <a:tc>
                  <a:txBody>
                    <a:bodyPr/>
                    <a:lstStyle/>
                    <a:p>
                      <a:pPr algn="l"/>
                      <a:r>
                        <a:rPr lang="fr-FR" sz="900" b="1" dirty="0">
                          <a:effectLst/>
                          <a:latin typeface="Arial" panose="020B0604020202020204" pitchFamily="34" charset="0"/>
                        </a:rPr>
                        <a:t>Quantité modifiée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Indication de la nouvelle quantité saisie. Si le champ est vide, cela signifie que le fournisseur n’a pas ajusté la quantité</a:t>
                      </a:r>
                    </a:p>
                  </a:txBody>
                  <a:tcPr marL="28649" marR="28649" marT="14328" marB="14328" anchor="ctr">
                    <a:lnL>
                      <a:noFill/>
                    </a:lnL>
                    <a:lnR>
                      <a:noFill/>
                    </a:lnR>
                    <a:lnT>
                      <a:noFill/>
                    </a:lnT>
                    <a:lnB>
                      <a:noFill/>
                    </a:lnB>
                  </a:tcPr>
                </a:tc>
                <a:extLst>
                  <a:ext uri="{0D108BD9-81ED-4DB2-BD59-A6C34878D82A}">
                    <a16:rowId xmlns:a16="http://schemas.microsoft.com/office/drawing/2014/main" val="1303382195"/>
                  </a:ext>
                </a:extLst>
              </a:tr>
              <a:tr h="358826">
                <a:tc>
                  <a:txBody>
                    <a:bodyPr/>
                    <a:lstStyle/>
                    <a:p>
                      <a:pPr algn="l"/>
                      <a:r>
                        <a:rPr lang="fr-FR" sz="900" b="1" dirty="0">
                          <a:effectLst/>
                          <a:latin typeface="Arial" panose="020B0604020202020204" pitchFamily="34" charset="0"/>
                        </a:rPr>
                        <a:t>Modification de quantité acceptée</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Oui : vous avez validé la modification – Non : vous avez refusé la demande de modification</a:t>
                      </a:r>
                    </a:p>
                  </a:txBody>
                  <a:tcPr marL="28649" marR="28649" marT="14328" marB="14328" anchor="ctr">
                    <a:lnL>
                      <a:noFill/>
                    </a:lnL>
                    <a:lnR>
                      <a:noFill/>
                    </a:lnR>
                    <a:lnT>
                      <a:noFill/>
                    </a:lnT>
                    <a:lnB>
                      <a:noFill/>
                    </a:lnB>
                  </a:tcPr>
                </a:tc>
                <a:extLst>
                  <a:ext uri="{0D108BD9-81ED-4DB2-BD59-A6C34878D82A}">
                    <a16:rowId xmlns:a16="http://schemas.microsoft.com/office/drawing/2014/main" val="2321756364"/>
                  </a:ext>
                </a:extLst>
              </a:tr>
              <a:tr h="165834">
                <a:tc>
                  <a:txBody>
                    <a:bodyPr/>
                    <a:lstStyle/>
                    <a:p>
                      <a:pPr algn="l"/>
                      <a:r>
                        <a:rPr lang="fr-FR" sz="900" b="1" dirty="0">
                          <a:effectLst/>
                          <a:latin typeface="Arial" panose="020B0604020202020204" pitchFamily="34" charset="0"/>
                        </a:rPr>
                        <a:t>Prix total définitif HT</a:t>
                      </a:r>
                    </a:p>
                  </a:txBody>
                  <a:tcPr marL="28649" marR="28649" marT="14328" marB="14328" anchor="ct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effectLst/>
                          <a:latin typeface="Arial" panose="020B0604020202020204" pitchFamily="34" charset="0"/>
                        </a:rPr>
                        <a:t>Prix total définitif HT = Quantité définitive totale x Prix unitaire HT (tient compte de la modification de la quantité)</a:t>
                      </a:r>
                    </a:p>
                  </a:txBody>
                  <a:tcPr marL="28649" marR="28649" marT="14328" marB="14328" anchor="ctr">
                    <a:lnL>
                      <a:noFill/>
                    </a:lnL>
                    <a:lnR>
                      <a:noFill/>
                    </a:lnR>
                    <a:lnT>
                      <a:noFill/>
                    </a:lnT>
                    <a:lnB>
                      <a:noFill/>
                    </a:lnB>
                  </a:tcPr>
                </a:tc>
                <a:extLst>
                  <a:ext uri="{0D108BD9-81ED-4DB2-BD59-A6C34878D82A}">
                    <a16:rowId xmlns:a16="http://schemas.microsoft.com/office/drawing/2014/main" val="454659561"/>
                  </a:ext>
                </a:extLst>
              </a:tr>
              <a:tr h="202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dirty="0">
                          <a:effectLst/>
                          <a:latin typeface="Arial" panose="020B0604020202020204" pitchFamily="34" charset="0"/>
                        </a:rPr>
                        <a:t>Prix total définitif TTC</a:t>
                      </a:r>
                    </a:p>
                  </a:txBody>
                  <a:tcPr marL="28649" marR="28649" marT="14328" marB="14328" anchor="ctr">
                    <a:lnL>
                      <a:noFill/>
                    </a:lnL>
                    <a:lnR>
                      <a:noFill/>
                    </a:lnR>
                    <a:lnT>
                      <a:noFill/>
                    </a:lnT>
                    <a:lnB>
                      <a:noFill/>
                    </a:lnB>
                  </a:tcPr>
                </a:tc>
                <a:tc>
                  <a:txBody>
                    <a:bodyPr/>
                    <a:lstStyle/>
                    <a:p>
                      <a:pPr algn="l"/>
                      <a:r>
                        <a:rPr lang="fr-FR" sz="900" dirty="0">
                          <a:effectLst/>
                          <a:latin typeface="Arial" panose="020B0604020202020204" pitchFamily="34" charset="0"/>
                        </a:rPr>
                        <a:t>Prix total définitif TTC = Quantité définitive totale + TVA du produit  (tient compte de la modification de la quantité)</a:t>
                      </a:r>
                    </a:p>
                  </a:txBody>
                  <a:tcPr marL="28649" marR="28649" marT="14328" marB="14328" anchor="ctr">
                    <a:lnL>
                      <a:noFill/>
                    </a:lnL>
                    <a:lnR>
                      <a:noFill/>
                    </a:lnR>
                    <a:lnT>
                      <a:noFill/>
                    </a:lnT>
                    <a:lnB>
                      <a:noFill/>
                    </a:lnB>
                  </a:tcPr>
                </a:tc>
                <a:extLst>
                  <a:ext uri="{0D108BD9-81ED-4DB2-BD59-A6C34878D82A}">
                    <a16:rowId xmlns:a16="http://schemas.microsoft.com/office/drawing/2014/main" val="1958468382"/>
                  </a:ext>
                </a:extLst>
              </a:tr>
            </a:tbl>
          </a:graphicData>
        </a:graphic>
      </p:graphicFrame>
    </p:spTree>
    <p:extLst>
      <p:ext uri="{BB962C8B-B14F-4D97-AF65-F5344CB8AC3E}">
        <p14:creationId xmlns:p14="http://schemas.microsoft.com/office/powerpoint/2010/main" val="40282978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132</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4395" name="Text Box 2">
            <a:extLst>
              <a:ext uri="{FF2B5EF4-FFF2-40B4-BE49-F238E27FC236}">
                <a16:creationId xmlns:a16="http://schemas.microsoft.com/office/drawing/2014/main" id="{6D483D3B-E7F8-4B2D-9F59-455DF389079F}"/>
              </a:ext>
            </a:extLst>
          </p:cNvPr>
          <p:cNvSpPr txBox="1">
            <a:spLocks noChangeArrowheads="1"/>
          </p:cNvSpPr>
          <p:nvPr/>
        </p:nvSpPr>
        <p:spPr bwMode="auto">
          <a:xfrm>
            <a:off x="133350" y="1052513"/>
            <a:ext cx="8974138" cy="5973046"/>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Dans le cadre de la loi </a:t>
            </a:r>
            <a:r>
              <a:rPr lang="fr-FR" altLang="fr-FR" sz="1600" dirty="0" err="1">
                <a:solidFill>
                  <a:srgbClr val="0070C0"/>
                </a:solidFill>
                <a:latin typeface="Arial" panose="020B0604020202020204" pitchFamily="34" charset="0"/>
                <a:cs typeface="Arial" panose="020B0604020202020204" pitchFamily="34" charset="0"/>
              </a:rPr>
              <a:t>Egalim</a:t>
            </a:r>
            <a:r>
              <a:rPr lang="fr-FR" altLang="fr-FR" sz="1600" dirty="0">
                <a:solidFill>
                  <a:srgbClr val="0070C0"/>
                </a:solidFill>
                <a:latin typeface="Arial" panose="020B0604020202020204" pitchFamily="34" charset="0"/>
                <a:cs typeface="Arial" panose="020B0604020202020204" pitchFamily="34" charset="0"/>
              </a:rPr>
              <a:t> entrant en vigueur en 2022,vous devrez justifier de 50% d’achat de produits durables, dont 20% de produits bio sur le montant total HT de vos achats de denrées alimentaires. Il vous sera demandé un bilan statistique annuel pour évaluer l’atteinte de ces objectifs.</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Pour calculer la part de ces achats : </a:t>
            </a:r>
          </a:p>
          <a:p>
            <a:pPr marL="0" indent="0" eaLnBrk="1" hangingPunct="1">
              <a:buSzPct val="100000"/>
              <a:defRPr/>
            </a:pPr>
            <a:r>
              <a:rPr lang="fr-FR" altLang="fr-FR" sz="1600" u="sng" dirty="0">
                <a:solidFill>
                  <a:srgbClr val="0070C0"/>
                </a:solidFill>
                <a:latin typeface="Arial" panose="020B0604020202020204" pitchFamily="34" charset="0"/>
                <a:cs typeface="Arial" panose="020B0604020202020204" pitchFamily="34" charset="0"/>
              </a:rPr>
              <a:t>Dans le module Statistiques :</a:t>
            </a:r>
            <a:r>
              <a:rPr lang="fr-FR" altLang="fr-FR" sz="1600" dirty="0">
                <a:solidFill>
                  <a:srgbClr val="0070C0"/>
                </a:solidFill>
                <a:latin typeface="Arial" panose="020B0604020202020204" pitchFamily="34" charset="0"/>
                <a:cs typeface="Arial" panose="020B0604020202020204" pitchFamily="34" charset="0"/>
              </a:rPr>
              <a:t>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Filtrer sur l’année civile écoulée (Commandé à partir du 1</a:t>
            </a:r>
            <a:r>
              <a:rPr lang="fr-FR" altLang="fr-FR" sz="1600" baseline="30000" dirty="0">
                <a:solidFill>
                  <a:srgbClr val="0070C0"/>
                </a:solidFill>
                <a:latin typeface="Arial" panose="020B0604020202020204" pitchFamily="34" charset="0"/>
                <a:cs typeface="Arial" panose="020B0604020202020204" pitchFamily="34" charset="0"/>
              </a:rPr>
              <a:t>er</a:t>
            </a:r>
            <a:r>
              <a:rPr lang="fr-FR" altLang="fr-FR" sz="1600" dirty="0">
                <a:solidFill>
                  <a:srgbClr val="0070C0"/>
                </a:solidFill>
                <a:latin typeface="Arial" panose="020B0604020202020204" pitchFamily="34" charset="0"/>
                <a:cs typeface="Arial" panose="020B0604020202020204" pitchFamily="34" charset="0"/>
              </a:rPr>
              <a:t> janvier jusqu’au 31 décembre) </a:t>
            </a:r>
          </a:p>
          <a:p>
            <a:pPr eaLnBrk="1" hangingPunct="1">
              <a:buSzPct val="100000"/>
              <a:buFontTx/>
              <a:buChar char="-"/>
              <a:defRPr/>
            </a:pPr>
            <a:r>
              <a:rPr lang="fr-FR" altLang="fr-FR" sz="1600" dirty="0">
                <a:solidFill>
                  <a:srgbClr val="0070C0"/>
                </a:solidFill>
                <a:latin typeface="Arial" panose="020B0604020202020204" pitchFamily="34" charset="0"/>
                <a:cs typeface="Arial" panose="020B0604020202020204" pitchFamily="34" charset="0"/>
              </a:rPr>
              <a:t>Cliquer sur le bouton Exporter le détail des commandes</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u="sng" dirty="0">
                <a:solidFill>
                  <a:srgbClr val="0070C0"/>
                </a:solidFill>
                <a:latin typeface="Arial" panose="020B0604020202020204" pitchFamily="34" charset="0"/>
                <a:cs typeface="Arial" panose="020B0604020202020204" pitchFamily="34" charset="0"/>
              </a:rPr>
              <a:t>Dans le fichier d’export :</a:t>
            </a:r>
            <a:r>
              <a:rPr lang="fr-FR" altLang="fr-FR" sz="1600" dirty="0">
                <a:solidFill>
                  <a:srgbClr val="0070C0"/>
                </a:solidFill>
                <a:latin typeface="Arial" panose="020B0604020202020204" pitchFamily="34" charset="0"/>
                <a:cs typeface="Arial" panose="020B0604020202020204" pitchFamily="34" charset="0"/>
              </a:rPr>
              <a:t>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Après avoir formaté les données (cf. 4 diapositives sur l’export) :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1 - Conserver les colonnes suivantes : </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 Numéro de la consultation, Famille de produits, Produits</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 Demande Bio, Demande STG, Demande Label Rouge, commentaire acheteur : déterminent 		votre demande sur des produits sous signes de qualité </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 Offre AOC, Offre AOP, Offre IGP, Offre HVE, Offre fermier</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 Prix total définitif HT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2 - Faire la somme des cellules de la colonne Prix total définitif HT pour obtenir votre volume financier annuel HT.</a:t>
            </a:r>
          </a:p>
          <a:p>
            <a:pPr marL="0" indent="0"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152594" name="Text Box 2">
            <a:extLst>
              <a:ext uri="{FF2B5EF4-FFF2-40B4-BE49-F238E27FC236}">
                <a16:creationId xmlns:a16="http://schemas.microsoft.com/office/drawing/2014/main" id="{531579EB-1E8B-4313-9B49-3F51677E0F8D}"/>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Exemple d’utilisation : Calcul des objectifs de la loi </a:t>
            </a:r>
            <a:r>
              <a:rPr lang="fr-FR" altLang="fr-FR" sz="1600" dirty="0" err="1">
                <a:solidFill>
                  <a:srgbClr val="002060"/>
                </a:solidFill>
                <a:latin typeface="Arial" panose="020B0604020202020204" pitchFamily="34" charset="0"/>
                <a:cs typeface="Arial" panose="020B0604020202020204" pitchFamily="34" charset="0"/>
              </a:rPr>
              <a:t>Egalim</a:t>
            </a:r>
            <a:endParaRPr lang="fr-FR" altLang="fr-FR"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1228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a:extLst>
              <a:ext uri="{FF2B5EF4-FFF2-40B4-BE49-F238E27FC236}">
                <a16:creationId xmlns:a16="http://schemas.microsoft.com/office/drawing/2014/main" id="{80ADEC60-B250-49BF-80D5-52B76CBA6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52579" name="AutoShape 3">
            <a:extLst>
              <a:ext uri="{FF2B5EF4-FFF2-40B4-BE49-F238E27FC236}">
                <a16:creationId xmlns:a16="http://schemas.microsoft.com/office/drawing/2014/main" id="{1C9A87F4-B868-4361-9F5A-14E3E329981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580" name="Text Box 5">
            <a:extLst>
              <a:ext uri="{FF2B5EF4-FFF2-40B4-BE49-F238E27FC236}">
                <a16:creationId xmlns:a16="http://schemas.microsoft.com/office/drawing/2014/main" id="{75148535-2DA0-44D9-B189-4A749FE453DD}"/>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2DBAFB77-3ACF-42B7-BA00-2A43CAA4A1C8}" type="slidenum">
              <a:rPr lang="fr-FR" altLang="fr-FR" sz="1800" b="1">
                <a:solidFill>
                  <a:srgbClr val="404040"/>
                </a:solidFill>
                <a:latin typeface="Arial" panose="020B0604020202020204" pitchFamily="34" charset="0"/>
                <a:cs typeface="Arial" panose="020B0604020202020204" pitchFamily="34" charset="0"/>
              </a:rPr>
              <a:pPr algn="r">
                <a:buSzPct val="100000"/>
              </a:pPr>
              <a:t>133</a:t>
            </a:fld>
            <a:endParaRPr lang="fr-FR" altLang="fr-FR" sz="1800" b="1" dirty="0">
              <a:solidFill>
                <a:srgbClr val="404040"/>
              </a:solidFill>
              <a:latin typeface="Arial" panose="020B0604020202020204" pitchFamily="34" charset="0"/>
              <a:cs typeface="Arial" panose="020B0604020202020204" pitchFamily="34" charset="0"/>
            </a:endParaRPr>
          </a:p>
        </p:txBody>
      </p:sp>
      <p:sp>
        <p:nvSpPr>
          <p:cNvPr id="152581" name="Rectangle 6">
            <a:extLst>
              <a:ext uri="{FF2B5EF4-FFF2-40B4-BE49-F238E27FC236}">
                <a16:creationId xmlns:a16="http://schemas.microsoft.com/office/drawing/2014/main" id="{63FC4AB6-304B-4B2D-9515-6156DD37FA84}"/>
              </a:ext>
            </a:extLst>
          </p:cNvPr>
          <p:cNvSpPr>
            <a:spLocks noChangeArrowheads="1"/>
          </p:cNvSpPr>
          <p:nvPr/>
        </p:nvSpPr>
        <p:spPr bwMode="auto">
          <a:xfrm>
            <a:off x="179388" y="188913"/>
            <a:ext cx="293687" cy="304800"/>
          </a:xfrm>
          <a:prstGeom prst="rect">
            <a:avLst/>
          </a:prstGeom>
          <a:solidFill>
            <a:srgbClr val="C00000"/>
          </a:solidFill>
          <a:ln>
            <a:noFill/>
          </a:ln>
          <a:effec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2" name="Rectangle 7">
            <a:extLst>
              <a:ext uri="{FF2B5EF4-FFF2-40B4-BE49-F238E27FC236}">
                <a16:creationId xmlns:a16="http://schemas.microsoft.com/office/drawing/2014/main" id="{1E715DAC-C81A-433D-84BB-39AF4C6A8D55}"/>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2583" name="Text Box 12">
            <a:extLst>
              <a:ext uri="{FF2B5EF4-FFF2-40B4-BE49-F238E27FC236}">
                <a16:creationId xmlns:a16="http://schemas.microsoft.com/office/drawing/2014/main" id="{1C4415FD-042A-4902-8A2A-7E6982831C34}"/>
              </a:ext>
            </a:extLst>
          </p:cNvPr>
          <p:cNvSpPr txBox="1">
            <a:spLocks noChangeArrowheads="1"/>
          </p:cNvSpPr>
          <p:nvPr/>
        </p:nvSpPr>
        <p:spPr bwMode="auto">
          <a:xfrm>
            <a:off x="911225" y="111125"/>
            <a:ext cx="63976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b="1" dirty="0">
                <a:solidFill>
                  <a:srgbClr val="00733C"/>
                </a:solidFill>
                <a:latin typeface="Arial" panose="020B0604020202020204" pitchFamily="34" charset="0"/>
                <a:cs typeface="Arial" panose="020B0604020202020204" pitchFamily="34" charset="0"/>
              </a:rPr>
              <a:t>11 – Statistiques</a:t>
            </a:r>
          </a:p>
        </p:txBody>
      </p:sp>
      <p:sp>
        <p:nvSpPr>
          <p:cNvPr id="144395" name="Text Box 2">
            <a:extLst>
              <a:ext uri="{FF2B5EF4-FFF2-40B4-BE49-F238E27FC236}">
                <a16:creationId xmlns:a16="http://schemas.microsoft.com/office/drawing/2014/main" id="{6D483D3B-E7F8-4B2D-9F59-455DF389079F}"/>
              </a:ext>
            </a:extLst>
          </p:cNvPr>
          <p:cNvSpPr txBox="1">
            <a:spLocks noChangeArrowheads="1"/>
          </p:cNvSpPr>
          <p:nvPr/>
        </p:nvSpPr>
        <p:spPr bwMode="auto">
          <a:xfrm>
            <a:off x="133350" y="1052513"/>
            <a:ext cx="8974138" cy="3757055"/>
          </a:xfrm>
          <a:prstGeom prst="rect">
            <a:avLst/>
          </a:prstGeom>
          <a:noFill/>
          <a:ln>
            <a:noFill/>
          </a:ln>
          <a:effectLst/>
        </p:spPr>
        <p:txBody>
          <a:bodyPr lIns="90000" tIns="46800" rIns="90000" bIns="46800">
            <a:spAutoFit/>
          </a:bodyPr>
          <a:lstStyle>
            <a:lvl1pPr marL="2857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3 - Eliminer toutes les lignes de produits achetés qui n’ont aucun SIQO : Filtre automatique : sur chaque SIQO, sélectionner la valeur NON. On obtient alors toutes les commandes de produits sans SIQO. Supprimer ces lignes et enlever tous les filtres. </a:t>
            </a: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Il reste donc uniquement les achats de produits durables. </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4 - Calculer la somme HT de ces produits</a:t>
            </a:r>
          </a:p>
          <a:p>
            <a:pPr marL="0" indent="0" eaLnBrk="1" hangingPunct="1">
              <a:buSzPct val="100000"/>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    </a:t>
            </a:r>
            <a:r>
              <a:rPr lang="fr-FR" altLang="fr-FR" sz="1600" dirty="0">
                <a:solidFill>
                  <a:srgbClr val="002060"/>
                </a:solidFill>
                <a:latin typeface="Arial" panose="020B0604020202020204" pitchFamily="34" charset="0"/>
                <a:cs typeface="Arial" panose="020B0604020202020204" pitchFamily="34" charset="0"/>
              </a:rPr>
              <a:t>Somme HT des produits durables / Somme HT des achats Agrilocal x 100 = Part des achats durables       (elle doit être égale ou supérieure à 50%)</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marL="0" indent="0" eaLnBrk="1" hangingPunct="1">
              <a:buSzPct val="100000"/>
              <a:defRPr/>
            </a:pPr>
            <a:r>
              <a:rPr lang="fr-FR" altLang="fr-FR" sz="1600" dirty="0">
                <a:solidFill>
                  <a:srgbClr val="0070C0"/>
                </a:solidFill>
                <a:latin typeface="Arial" panose="020B0604020202020204" pitchFamily="34" charset="0"/>
                <a:cs typeface="Arial" panose="020B0604020202020204" pitchFamily="34" charset="0"/>
              </a:rPr>
              <a:t>5 - Filtrer sur la colonne Offre Bio = Oui et calculer la somme HT des produits filtrés</a:t>
            </a:r>
          </a:p>
          <a:p>
            <a:pPr eaLnBrk="1" hangingPunct="1">
              <a:buSzPct val="100000"/>
              <a:buFontTx/>
              <a:buChar char="-"/>
              <a:defRPr/>
            </a:pPr>
            <a:endParaRPr lang="fr-FR" altLang="fr-FR" sz="1600" dirty="0">
              <a:solidFill>
                <a:srgbClr val="0070C0"/>
              </a:solidFill>
              <a:latin typeface="Arial" panose="020B0604020202020204" pitchFamily="34" charset="0"/>
              <a:cs typeface="Arial" panose="020B0604020202020204" pitchFamily="34" charset="0"/>
            </a:endParaRPr>
          </a:p>
          <a:p>
            <a:pPr marL="0" indent="0">
              <a:buSzPct val="100000"/>
              <a:defRPr/>
            </a:pPr>
            <a:r>
              <a:rPr lang="fr-FR" altLang="fr-FR" sz="1600" dirty="0">
                <a:solidFill>
                  <a:srgbClr val="002060"/>
                </a:solidFill>
                <a:latin typeface="Arial" panose="020B0604020202020204" pitchFamily="34" charset="0"/>
                <a:cs typeface="Arial" panose="020B0604020202020204" pitchFamily="34" charset="0"/>
              </a:rPr>
              <a:t>     Somme HT des produits Bio/ Somme HT des produits durables x 100 = Part des achats Bio (elle doit être égale ou supérieure à 20%)</a:t>
            </a:r>
          </a:p>
          <a:p>
            <a:pPr eaLnBrk="1" hangingPunct="1">
              <a:buSzPct val="100000"/>
              <a:buFontTx/>
              <a:buChar char="-"/>
              <a:defRPr/>
            </a:pPr>
            <a:endParaRPr lang="fr-FR" altLang="fr-FR" sz="1400" b="1" dirty="0">
              <a:solidFill>
                <a:srgbClr val="0070C0"/>
              </a:solidFill>
              <a:latin typeface="Arial" panose="020B0604020202020204" pitchFamily="34" charset="0"/>
              <a:cs typeface="Arial" panose="020B0604020202020204" pitchFamily="34" charset="0"/>
            </a:endParaRPr>
          </a:p>
        </p:txBody>
      </p:sp>
      <p:sp>
        <p:nvSpPr>
          <p:cNvPr id="152594" name="Text Box 2">
            <a:extLst>
              <a:ext uri="{FF2B5EF4-FFF2-40B4-BE49-F238E27FC236}">
                <a16:creationId xmlns:a16="http://schemas.microsoft.com/office/drawing/2014/main" id="{531579EB-1E8B-4313-9B49-3F51677E0F8D}"/>
              </a:ext>
            </a:extLst>
          </p:cNvPr>
          <p:cNvSpPr txBox="1">
            <a:spLocks noChangeArrowheads="1"/>
          </p:cNvSpPr>
          <p:nvPr/>
        </p:nvSpPr>
        <p:spPr bwMode="auto">
          <a:xfrm>
            <a:off x="179388" y="692150"/>
            <a:ext cx="899953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pPr>
            <a:r>
              <a:rPr lang="fr-FR" altLang="fr-FR" sz="1600" dirty="0">
                <a:solidFill>
                  <a:srgbClr val="002060"/>
                </a:solidFill>
                <a:latin typeface="Arial" panose="020B0604020202020204" pitchFamily="34" charset="0"/>
                <a:cs typeface="Arial" panose="020B0604020202020204" pitchFamily="34" charset="0"/>
              </a:rPr>
              <a:t>Exemple d’utilisation : Calcul des objectifs de la loi </a:t>
            </a:r>
            <a:r>
              <a:rPr lang="fr-FR" altLang="fr-FR" sz="1600" dirty="0" err="1">
                <a:solidFill>
                  <a:srgbClr val="002060"/>
                </a:solidFill>
                <a:latin typeface="Arial" panose="020B0604020202020204" pitchFamily="34" charset="0"/>
                <a:cs typeface="Arial" panose="020B0604020202020204" pitchFamily="34" charset="0"/>
              </a:rPr>
              <a:t>Egalim</a:t>
            </a:r>
            <a:endParaRPr lang="fr-FR" altLang="fr-FR"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441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name="page11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ACB98F9-A604-4AF1-8B93-DEA676F86DE3}"/>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1160" y="-9360"/>
            <a:ext cx="9217080" cy="6867360"/>
          </a:xfrm>
          <a:prstGeom prst="rect">
            <a:avLst/>
          </a:prstGeom>
          <a:noFill/>
          <a:ln>
            <a:noFill/>
          </a:ln>
        </p:spPr>
      </p:pic>
      <p:pic>
        <p:nvPicPr>
          <p:cNvPr id="3" name="Image 2">
            <a:extLst>
              <a:ext uri="{FF2B5EF4-FFF2-40B4-BE49-F238E27FC236}">
                <a16:creationId xmlns:a16="http://schemas.microsoft.com/office/drawing/2014/main" id="{784CE9AB-3A14-4216-88C7-5C418FC755BA}"/>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1116000" y="-6480"/>
            <a:ext cx="7272360" cy="5453279"/>
          </a:xfrm>
          <a:prstGeom prst="rect">
            <a:avLst/>
          </a:prstGeom>
          <a:noFill/>
          <a:ln>
            <a:noFill/>
          </a:ln>
        </p:spPr>
      </p:pic>
      <p:sp>
        <p:nvSpPr>
          <p:cNvPr id="4" name="Forme libre : forme 3">
            <a:extLst>
              <a:ext uri="{FF2B5EF4-FFF2-40B4-BE49-F238E27FC236}">
                <a16:creationId xmlns:a16="http://schemas.microsoft.com/office/drawing/2014/main" id="{75D37388-9AE8-426A-AC95-D957F69061C9}"/>
              </a:ext>
            </a:extLst>
          </p:cNvPr>
          <p:cNvSpPr/>
          <p:nvPr/>
        </p:nvSpPr>
        <p:spPr>
          <a:xfrm>
            <a:off x="0" y="5446800"/>
            <a:ext cx="9217080" cy="11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000" b="1" i="0" u="none" strike="noStrike" baseline="0" dirty="0">
                <a:ln>
                  <a:noFill/>
                </a:ln>
                <a:solidFill>
                  <a:srgbClr val="FFFFFF"/>
                </a:solidFill>
                <a:latin typeface="Arial" pitchFamily="18"/>
                <a:ea typeface="ヒラギノ角ゴ Pro W3" pitchFamily="2"/>
                <a:cs typeface="ヒラギノ角ゴ Pro W3" pitchFamily="2"/>
              </a:rPr>
              <a:t>Contact:</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0" i="0" u="none" strike="noStrike" baseline="0" dirty="0">
                <a:ln>
                  <a:noFill/>
                </a:ln>
                <a:solidFill>
                  <a:srgbClr val="FFFFFF"/>
                </a:solidFill>
                <a:latin typeface="Arial" pitchFamily="18"/>
                <a:ea typeface="ヒラギノ角ゴ Pro W3" pitchFamily="2"/>
                <a:cs typeface="ヒラギノ角ゴ Pro W3" pitchFamily="2"/>
              </a:rPr>
              <a:t>AGRILOCAL.FR</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0" i="0" u="none" strike="noStrike" baseline="0" dirty="0">
                <a:ln>
                  <a:noFill/>
                </a:ln>
                <a:solidFill>
                  <a:srgbClr val="FFFFFF"/>
                </a:solidFill>
                <a:latin typeface="Arial" pitchFamily="18"/>
                <a:ea typeface="ヒラギノ角ゴ Pro W3" pitchFamily="2"/>
                <a:cs typeface="ヒラギノ角ゴ Pro W3" pitchFamily="2"/>
              </a:rPr>
              <a:t>04 73 42 20 98 / 06 03 59 57 91</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0" i="0" u="none" strike="noStrike" baseline="0" dirty="0">
                <a:ln>
                  <a:noFill/>
                </a:ln>
                <a:solidFill>
                  <a:srgbClr val="FFFFFF"/>
                </a:solidFill>
                <a:latin typeface="Arial" pitchFamily="18"/>
                <a:ea typeface="ヒラギノ角ゴ Pro W3" pitchFamily="2"/>
                <a:cs typeface="ヒラギノ角ゴ Pro W3" pitchFamily="2"/>
              </a:rPr>
              <a:t>contact@agrilocal.fr</a:t>
            </a:r>
          </a:p>
        </p:txBody>
      </p:sp>
      <p:pic>
        <p:nvPicPr>
          <p:cNvPr id="5" name="Image 4">
            <a:extLst>
              <a:ext uri="{FF2B5EF4-FFF2-40B4-BE49-F238E27FC236}">
                <a16:creationId xmlns:a16="http://schemas.microsoft.com/office/drawing/2014/main" id="{D448591A-4581-4A8C-8307-22220FC9AAC6}"/>
              </a:ext>
            </a:extLst>
          </p:cNvPr>
          <p:cNvPicPr>
            <a:picLocks noChangeAspect="1"/>
          </p:cNvPicPr>
          <p:nvPr/>
        </p:nvPicPr>
        <p:blipFill>
          <a:blip r:embed="rId5">
            <a:lum/>
            <a:alphaModFix/>
            <a:extLst>
              <a:ext uri="{28A0092B-C50C-407E-A947-70E740481C1C}">
                <a14:useLocalDpi xmlns:a14="http://schemas.microsoft.com/office/drawing/2010/main" val="0"/>
              </a:ext>
            </a:extLst>
          </a:blip>
          <a:srcRect/>
          <a:stretch>
            <a:fillRect/>
          </a:stretch>
        </p:blipFill>
        <p:spPr>
          <a:xfrm>
            <a:off x="1727280" y="6727680"/>
            <a:ext cx="3131999" cy="1303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90155B1F-AA7E-52D4-7BCD-6853D9C3A54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33580" y="1295736"/>
            <a:ext cx="6617457" cy="4405106"/>
          </a:xfrm>
          <a:prstGeom prst="rect">
            <a:avLst/>
          </a:prstGeom>
        </p:spPr>
      </p:pic>
      <p:cxnSp>
        <p:nvCxnSpPr>
          <p:cNvPr id="4" name="Connecteur droit avec flèche 3">
            <a:extLst>
              <a:ext uri="{FF2B5EF4-FFF2-40B4-BE49-F238E27FC236}">
                <a16:creationId xmlns:a16="http://schemas.microsoft.com/office/drawing/2014/main" id="{0ABF702F-673E-4E4F-9EC9-1066A0EC17C5}"/>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1C838BB3-FF88-4E32-9FD2-1269477E5758}"/>
              </a:ext>
            </a:extLst>
          </p:cNvPr>
          <p:cNvSpPr/>
          <p:nvPr/>
        </p:nvSpPr>
        <p:spPr>
          <a:xfrm>
            <a:off x="994302" y="133200"/>
            <a:ext cx="698672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Informations de l'établissement</a:t>
            </a:r>
          </a:p>
        </p:txBody>
      </p:sp>
      <p:cxnSp>
        <p:nvCxnSpPr>
          <p:cNvPr id="6" name="Connecteur droit avec flèche 5">
            <a:extLst>
              <a:ext uri="{FF2B5EF4-FFF2-40B4-BE49-F238E27FC236}">
                <a16:creationId xmlns:a16="http://schemas.microsoft.com/office/drawing/2014/main" id="{4DB742BD-AE47-46D6-84DA-633C339C556D}"/>
              </a:ext>
            </a:extLst>
          </p:cNvPr>
          <p:cNvCxnSpPr>
            <a:cxnSpLocks/>
            <a:stCxn id="7" idx="1"/>
          </p:cNvCxnSpPr>
          <p:nvPr/>
        </p:nvCxnSpPr>
        <p:spPr>
          <a:xfrm flipV="1">
            <a:off x="2112840" y="2640741"/>
            <a:ext cx="1006310" cy="58137"/>
          </a:xfrm>
          <a:prstGeom prst="straightConnector1">
            <a:avLst/>
          </a:prstGeom>
          <a:noFill/>
          <a:ln w="25560" cap="sq">
            <a:solidFill>
              <a:srgbClr val="E3001E"/>
            </a:solidFill>
            <a:prstDash val="solid"/>
            <a:miter/>
            <a:tailEnd type="arrow"/>
          </a:ln>
        </p:spPr>
      </p:cxnSp>
      <p:sp>
        <p:nvSpPr>
          <p:cNvPr id="7" name="Forme libre : forme 6">
            <a:extLst>
              <a:ext uri="{FF2B5EF4-FFF2-40B4-BE49-F238E27FC236}">
                <a16:creationId xmlns:a16="http://schemas.microsoft.com/office/drawing/2014/main" id="{53D15BDD-B468-4D9D-B680-BD5467B533AC}"/>
              </a:ext>
            </a:extLst>
          </p:cNvPr>
          <p:cNvSpPr/>
          <p:nvPr/>
        </p:nvSpPr>
        <p:spPr>
          <a:xfrm>
            <a:off x="4680" y="2332218"/>
            <a:ext cx="210816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générales de l’établissement</a:t>
            </a:r>
          </a:p>
        </p:txBody>
      </p:sp>
      <p:sp>
        <p:nvSpPr>
          <p:cNvPr id="8" name="Forme libre : forme 7">
            <a:extLst>
              <a:ext uri="{FF2B5EF4-FFF2-40B4-BE49-F238E27FC236}">
                <a16:creationId xmlns:a16="http://schemas.microsoft.com/office/drawing/2014/main" id="{01413021-87B9-441C-81BF-502DCD11EBE1}"/>
              </a:ext>
            </a:extLst>
          </p:cNvPr>
          <p:cNvSpPr/>
          <p:nvPr/>
        </p:nvSpPr>
        <p:spPr>
          <a:xfrm>
            <a:off x="2166" y="4565144"/>
            <a:ext cx="204156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Décocher la case pour ne plus recevoir d’informations des fournisseurs</a:t>
            </a:r>
          </a:p>
        </p:txBody>
      </p:sp>
      <p:cxnSp>
        <p:nvCxnSpPr>
          <p:cNvPr id="9" name="Connecteur droit avec flèche 8">
            <a:extLst>
              <a:ext uri="{FF2B5EF4-FFF2-40B4-BE49-F238E27FC236}">
                <a16:creationId xmlns:a16="http://schemas.microsoft.com/office/drawing/2014/main" id="{495F3819-9EC6-40C2-9589-2FF2F05276DD}"/>
              </a:ext>
            </a:extLst>
          </p:cNvPr>
          <p:cNvCxnSpPr>
            <a:cxnSpLocks/>
          </p:cNvCxnSpPr>
          <p:nvPr/>
        </p:nvCxnSpPr>
        <p:spPr>
          <a:xfrm>
            <a:off x="2043726" y="5052619"/>
            <a:ext cx="2267017" cy="98755"/>
          </a:xfrm>
          <a:prstGeom prst="straightConnector1">
            <a:avLst/>
          </a:prstGeom>
          <a:noFill/>
          <a:ln w="25560" cap="sq">
            <a:solidFill>
              <a:srgbClr val="20B4EE"/>
            </a:solidFill>
            <a:prstDash val="solid"/>
            <a:miter/>
            <a:tailEnd type="arrow"/>
          </a:ln>
        </p:spPr>
      </p:cxnSp>
      <p:sp>
        <p:nvSpPr>
          <p:cNvPr id="10" name="Forme libre : forme 9">
            <a:extLst>
              <a:ext uri="{FF2B5EF4-FFF2-40B4-BE49-F238E27FC236}">
                <a16:creationId xmlns:a16="http://schemas.microsoft.com/office/drawing/2014/main" id="{91241E30-9888-43D3-9B49-DEA1AFBBD0DF}"/>
              </a:ext>
            </a:extLst>
          </p:cNvPr>
          <p:cNvSpPr/>
          <p:nvPr/>
        </p:nvSpPr>
        <p:spPr>
          <a:xfrm>
            <a:off x="3119150" y="1269215"/>
            <a:ext cx="4259520" cy="2952720"/>
          </a:xfrm>
          <a:custGeom>
            <a:avLst>
              <a:gd name="f0" fmla="val 3700"/>
            </a:avLst>
            <a:gdLst>
              <a:gd name="f1" fmla="val 10800000"/>
              <a:gd name="f2" fmla="val 5400000"/>
              <a:gd name="f3" fmla="val 16200000"/>
              <a:gd name="f4" fmla="val 180"/>
              <a:gd name="f5" fmla="val w"/>
              <a:gd name="f6" fmla="val h"/>
              <a:gd name="f7" fmla="val ss"/>
              <a:gd name="f8" fmla="val 0"/>
              <a:gd name="f9" fmla="val 21600"/>
              <a:gd name="f10" fmla="*/ 5419351 1 1725033"/>
              <a:gd name="f11" fmla="+- 0 0 10800"/>
              <a:gd name="f12" fmla="val 10800"/>
              <a:gd name="f13" fmla="val -2147483647"/>
              <a:gd name="f14" fmla="val 2147483647"/>
              <a:gd name="f15" fmla="+- 0 0 0"/>
              <a:gd name="f16" fmla="abs f5"/>
              <a:gd name="f17" fmla="abs f6"/>
              <a:gd name="f18" fmla="abs f7"/>
              <a:gd name="f19" fmla="*/ f6 1 21600"/>
              <a:gd name="f20" fmla="*/ f10 1 180"/>
              <a:gd name="f21" fmla="pin 0 f0 10800"/>
              <a:gd name="f22" fmla="+- 0 0 f2"/>
              <a:gd name="f23" fmla="*/ f15 f1 1"/>
              <a:gd name="f24" fmla="?: f16 f5 1"/>
              <a:gd name="f25" fmla="?: f17 f6 1"/>
              <a:gd name="f26" fmla="?: f18 f7 1"/>
              <a:gd name="f27" fmla="+- f8 f21 0"/>
              <a:gd name="f28" fmla="+- f9 0 f21"/>
              <a:gd name="f29" fmla="*/ 45 f20 1"/>
              <a:gd name="f30" fmla="+- f21 0 10800"/>
              <a:gd name="f31" fmla="+- 0 0 f21"/>
              <a:gd name="f32" fmla="*/ f8 f19 1"/>
              <a:gd name="f33" fmla="*/ 0 f19 1"/>
              <a:gd name="f34" fmla="*/ f23 1 f4"/>
              <a:gd name="f35" fmla="*/ 10800 f19 1"/>
              <a:gd name="f36" fmla="*/ 21600 f19 1"/>
              <a:gd name="f37" fmla="*/ f24 1 21600"/>
              <a:gd name="f38" fmla="*/ f25 1 21600"/>
              <a:gd name="f39" fmla="*/ 21600 f24 1"/>
              <a:gd name="f40" fmla="+- 0 0 f29"/>
              <a:gd name="f41" fmla="+- f27 0 f8"/>
              <a:gd name="f42" fmla="+- 21600 0 f28"/>
              <a:gd name="f43" fmla="+- f28 0 f9"/>
              <a:gd name="f44" fmla="+- 0 0 f27"/>
              <a:gd name="f45" fmla="+- f34 0 f2"/>
              <a:gd name="f46" fmla="min f38 f37"/>
              <a:gd name="f47" fmla="*/ f39 1 f26"/>
              <a:gd name="f48" fmla="*/ f40 f1 1"/>
              <a:gd name="f49" fmla="abs f41"/>
              <a:gd name="f50" fmla="abs f42"/>
              <a:gd name="f51" fmla="?: f42 0 f1"/>
              <a:gd name="f52" fmla="?: f42 f1 0"/>
              <a:gd name="f53" fmla="abs f43"/>
              <a:gd name="f54" fmla="abs f44"/>
              <a:gd name="f55" fmla="?: f44 0 f1"/>
              <a:gd name="f56" fmla="?: f44 f1 0"/>
              <a:gd name="f57" fmla="+- f47 0 f21"/>
              <a:gd name="f58" fmla="*/ f48 1 f10"/>
              <a:gd name="f59" fmla="*/ f21 f46 1"/>
              <a:gd name="f60" fmla="*/ f27 f46 1"/>
              <a:gd name="f61" fmla="*/ f8 f46 1"/>
              <a:gd name="f62" fmla="*/ f47 f46 1"/>
              <a:gd name="f63" fmla="*/ 10800 f46 1"/>
              <a:gd name="f64" fmla="+- f58 0 f2"/>
              <a:gd name="f65" fmla="+- f61 0 f60"/>
              <a:gd name="f66" fmla="+- f60 0 f61"/>
              <a:gd name="f67" fmla="*/ f57 f46 1"/>
              <a:gd name="f68" fmla="cos 1 f64"/>
              <a:gd name="f69" fmla="sin 1 f64"/>
              <a:gd name="f70" fmla="abs f65"/>
              <a:gd name="f71" fmla="?: f65 f22 f2"/>
              <a:gd name="f72" fmla="?: f65 f2 f22"/>
              <a:gd name="f73" fmla="?: f65 f3 f2"/>
              <a:gd name="f74" fmla="?: f65 f2 f3"/>
              <a:gd name="f75" fmla="abs f66"/>
              <a:gd name="f76" fmla="?: f66 f22 f2"/>
              <a:gd name="f77" fmla="?: f66 f2 f22"/>
              <a:gd name="f78" fmla="?: f66 f52 f51"/>
              <a:gd name="f79" fmla="?: f66 f51 f52"/>
              <a:gd name="f80" fmla="+- f62 0 f67"/>
              <a:gd name="f81" fmla="+- f67 0 f62"/>
              <a:gd name="f82" fmla="+- 0 0 f68"/>
              <a:gd name="f83" fmla="+- 0 0 f69"/>
              <a:gd name="f84" fmla="?: f65 f74 f73"/>
              <a:gd name="f85" fmla="?: f65 f73 f74"/>
              <a:gd name="f86" fmla="?: f41 f72 f71"/>
              <a:gd name="f87" fmla="?: f42 f78 f79"/>
              <a:gd name="f88" fmla="?: f42 f76 f77"/>
              <a:gd name="f89" fmla="abs f80"/>
              <a:gd name="f90" fmla="?: f80 f22 f2"/>
              <a:gd name="f91" fmla="?: f80 f2 f22"/>
              <a:gd name="f92" fmla="?: f80 f3 f2"/>
              <a:gd name="f93" fmla="?: f80 f2 f3"/>
              <a:gd name="f94" fmla="abs f81"/>
              <a:gd name="f95" fmla="?: f81 f22 f2"/>
              <a:gd name="f96" fmla="?: f81 f2 f22"/>
              <a:gd name="f97" fmla="?: f81 f56 f55"/>
              <a:gd name="f98" fmla="?: f81 f55 f56"/>
              <a:gd name="f99" fmla="*/ f82 f30 1"/>
              <a:gd name="f100" fmla="*/ f83 f11 1"/>
              <a:gd name="f101" fmla="?: f41 f85 f84"/>
              <a:gd name="f102" fmla="?: f80 f93 f92"/>
              <a:gd name="f103" fmla="?: f80 f92 f93"/>
              <a:gd name="f104" fmla="?: f43 f91 f90"/>
              <a:gd name="f105" fmla="?: f44 f97 f98"/>
              <a:gd name="f106" fmla="?: f44 f95 f96"/>
              <a:gd name="f107" fmla="+- f99 0 f100"/>
              <a:gd name="f108" fmla="?: f43 f103 f102"/>
              <a:gd name="f109" fmla="+- 0 0 f107"/>
              <a:gd name="f110" fmla="+- f109 10800 0"/>
              <a:gd name="f111" fmla="+- f110 0 10800"/>
              <a:gd name="f112" fmla="+- f31 0 f111"/>
              <a:gd name="f113" fmla="+- f8 0 f112"/>
              <a:gd name="f114" fmla="+- f47 f112 0"/>
              <a:gd name="f115" fmla="+- f9 f112 0"/>
              <a:gd name="f116" fmla="*/ f113 f46 1"/>
              <a:gd name="f117" fmla="*/ f114 f46 1"/>
              <a:gd name="f118" fmla="*/ f115 f19 1"/>
              <a:gd name="f119" fmla="*/ f113 f19 1"/>
            </a:gdLst>
            <a:ahLst>
              <a:ahXY gdRefX="f0" minX="f8" maxX="f12">
                <a:pos x="f59" y="f32"/>
              </a:ahXY>
            </a:ahLst>
            <a:cxnLst>
              <a:cxn ang="3cd4">
                <a:pos x="hc" y="t"/>
              </a:cxn>
              <a:cxn ang="0">
                <a:pos x="r" y="vc"/>
              </a:cxn>
              <a:cxn ang="cd4">
                <a:pos x="hc" y="b"/>
              </a:cxn>
              <a:cxn ang="cd2">
                <a:pos x="l" y="vc"/>
              </a:cxn>
              <a:cxn ang="f45">
                <a:pos x="f63" y="f33"/>
              </a:cxn>
              <a:cxn ang="f45">
                <a:pos x="f61" y="f35"/>
              </a:cxn>
              <a:cxn ang="f45">
                <a:pos x="f63" y="f36"/>
              </a:cxn>
              <a:cxn ang="f45">
                <a:pos x="f62" y="f35"/>
              </a:cxn>
            </a:cxnLst>
            <a:rect l="f116" t="f119" r="f117" b="f118"/>
            <a:pathLst>
              <a:path h="21600">
                <a:moveTo>
                  <a:pt x="f60" y="f8"/>
                </a:moveTo>
                <a:arcTo wR="f70" hR="f49" stAng="f101" swAng="f86"/>
                <a:lnTo>
                  <a:pt x="f61" y="f28"/>
                </a:lnTo>
                <a:arcTo wR="f75" hR="f50" stAng="f87" swAng="f88"/>
              </a:path>
              <a:path h="21600">
                <a:moveTo>
                  <a:pt x="f67" y="f9"/>
                </a:moveTo>
                <a:arcTo wR="f89" hR="f53" stAng="f108" swAng="f104"/>
                <a:lnTo>
                  <a:pt x="f62" y="f27"/>
                </a:lnTo>
                <a:arcTo wR="f94" hR="f54" stAng="f105" swAng="f106"/>
              </a:path>
            </a:pathLst>
          </a:custGeom>
          <a:noFill/>
          <a:ln w="19080" cap="sq">
            <a:solidFill>
              <a:srgbClr val="E3001E"/>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8A40841A-B12E-45FD-AFFC-564C600AACA4}"/>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DE57EC-D0AE-4DC8-9469-7098C1462FD6}" type="slidenum">
              <a:rPr/>
              <a:t>14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669AF4D7-BEFA-47F0-B09A-AB96AE83C4C8}"/>
              </a:ext>
            </a:extLst>
          </p:cNvPr>
          <p:cNvSpPr/>
          <p:nvPr/>
        </p:nvSpPr>
        <p:spPr>
          <a:xfrm>
            <a:off x="-7920" y="4210538"/>
            <a:ext cx="2049479"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Nb repas/jour</a:t>
            </a:r>
          </a:p>
        </p:txBody>
      </p:sp>
      <p:cxnSp>
        <p:nvCxnSpPr>
          <p:cNvPr id="13" name="Connecteur droit avec flèche 12">
            <a:extLst>
              <a:ext uri="{FF2B5EF4-FFF2-40B4-BE49-F238E27FC236}">
                <a16:creationId xmlns:a16="http://schemas.microsoft.com/office/drawing/2014/main" id="{95FB8ECE-71C1-4C9F-9226-5EB3E8A4FDDD}"/>
              </a:ext>
            </a:extLst>
          </p:cNvPr>
          <p:cNvCxnSpPr>
            <a:stCxn id="12" idx="1"/>
          </p:cNvCxnSpPr>
          <p:nvPr/>
        </p:nvCxnSpPr>
        <p:spPr>
          <a:xfrm>
            <a:off x="2041560" y="4363898"/>
            <a:ext cx="1783079" cy="26279"/>
          </a:xfrm>
          <a:prstGeom prst="straightConnector1">
            <a:avLst/>
          </a:prstGeom>
          <a:noFill/>
          <a:ln w="25560" cap="sq">
            <a:solidFill>
              <a:srgbClr val="00733C"/>
            </a:solidFill>
            <a:prstDash val="solid"/>
            <a:miter/>
            <a:tailEnd type="arrow"/>
          </a:ln>
        </p:spPr>
      </p:cxnSp>
      <p:sp>
        <p:nvSpPr>
          <p:cNvPr id="14" name="Forme libre : forme 13">
            <a:extLst>
              <a:ext uri="{FF2B5EF4-FFF2-40B4-BE49-F238E27FC236}">
                <a16:creationId xmlns:a16="http://schemas.microsoft.com/office/drawing/2014/main" id="{921AA58E-F4DF-4F5D-ACFD-4286595103BB}"/>
              </a:ext>
            </a:extLst>
          </p:cNvPr>
          <p:cNvSpPr/>
          <p:nvPr/>
        </p:nvSpPr>
        <p:spPr>
          <a:xfrm>
            <a:off x="7439040" y="3470399"/>
            <a:ext cx="1657439"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Effectif total de l’établissement</a:t>
            </a:r>
          </a:p>
        </p:txBody>
      </p:sp>
      <p:cxnSp>
        <p:nvCxnSpPr>
          <p:cNvPr id="15" name="Connecteur droit avec flèche 14">
            <a:extLst>
              <a:ext uri="{FF2B5EF4-FFF2-40B4-BE49-F238E27FC236}">
                <a16:creationId xmlns:a16="http://schemas.microsoft.com/office/drawing/2014/main" id="{18ECEE24-EAC7-4036-A974-9119F816CD3D}"/>
              </a:ext>
            </a:extLst>
          </p:cNvPr>
          <p:cNvCxnSpPr>
            <a:cxnSpLocks/>
            <a:stCxn id="14" idx="2"/>
          </p:cNvCxnSpPr>
          <p:nvPr/>
        </p:nvCxnSpPr>
        <p:spPr>
          <a:xfrm flipH="1">
            <a:off x="7356587" y="3990598"/>
            <a:ext cx="911173" cy="393480"/>
          </a:xfrm>
          <a:prstGeom prst="straightConnector1">
            <a:avLst/>
          </a:prstGeom>
          <a:noFill/>
          <a:ln w="25560" cap="sq">
            <a:solidFill>
              <a:srgbClr val="F78E03"/>
            </a:solidFill>
            <a:prstDash val="solid"/>
            <a:miter/>
            <a:tailEnd type="arrow"/>
          </a:ln>
        </p:spPr>
      </p:cxnSp>
      <p:sp>
        <p:nvSpPr>
          <p:cNvPr id="16" name="Forme libre : forme 15">
            <a:extLst>
              <a:ext uri="{FF2B5EF4-FFF2-40B4-BE49-F238E27FC236}">
                <a16:creationId xmlns:a16="http://schemas.microsoft.com/office/drawing/2014/main" id="{36F73F1C-1882-40F9-B792-DAC2B1A513E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2DE5060E-00F7-4E14-8A59-2837E6AC2F8D}"/>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8F301940-BC54-44BD-889D-514CF3313F53}"/>
              </a:ext>
            </a:extLst>
          </p:cNvPr>
          <p:cNvSpPr/>
          <p:nvPr/>
        </p:nvSpPr>
        <p:spPr>
          <a:xfrm>
            <a:off x="6377042" y="5016462"/>
            <a:ext cx="195909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Demander un compte fournisseur</a:t>
            </a:r>
          </a:p>
        </p:txBody>
      </p:sp>
      <p:pic>
        <p:nvPicPr>
          <p:cNvPr id="19" name="Image 18">
            <a:extLst>
              <a:ext uri="{FF2B5EF4-FFF2-40B4-BE49-F238E27FC236}">
                <a16:creationId xmlns:a16="http://schemas.microsoft.com/office/drawing/2014/main" id="{2E14F28E-331D-4D92-B2DE-6342007F7D29}"/>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2616120" y="5837400"/>
            <a:ext cx="1955880" cy="314280"/>
          </a:xfrm>
          <a:prstGeom prst="rect">
            <a:avLst/>
          </a:prstGeom>
          <a:noFill/>
          <a:ln>
            <a:noFill/>
          </a:ln>
        </p:spPr>
      </p:pic>
      <p:pic>
        <p:nvPicPr>
          <p:cNvPr id="20" name="Image 19">
            <a:extLst>
              <a:ext uri="{FF2B5EF4-FFF2-40B4-BE49-F238E27FC236}">
                <a16:creationId xmlns:a16="http://schemas.microsoft.com/office/drawing/2014/main" id="{8F01BC21-BA2A-4919-8668-B789A5F135C3}"/>
              </a:ext>
            </a:extLst>
          </p:cNvPr>
          <p:cNvPicPr>
            <a:picLocks noChangeAspect="1"/>
          </p:cNvPicPr>
          <p:nvPr/>
        </p:nvPicPr>
        <p:blipFill>
          <a:blip r:embed="rId5">
            <a:lum/>
            <a:alphaModFix/>
            <a:extLst>
              <a:ext uri="{28A0092B-C50C-407E-A947-70E740481C1C}">
                <a14:useLocalDpi xmlns:a14="http://schemas.microsoft.com/office/drawing/2010/main" val="0"/>
              </a:ext>
            </a:extLst>
          </a:blip>
          <a:srcRect/>
          <a:stretch>
            <a:fillRect/>
          </a:stretch>
        </p:blipFill>
        <p:spPr>
          <a:xfrm>
            <a:off x="2556000" y="5646627"/>
            <a:ext cx="2323800" cy="571320"/>
          </a:xfrm>
          <a:prstGeom prst="rect">
            <a:avLst/>
          </a:prstGeom>
          <a:noFill/>
          <a:ln>
            <a:noFill/>
          </a:ln>
        </p:spPr>
      </p:pic>
      <p:cxnSp>
        <p:nvCxnSpPr>
          <p:cNvPr id="21" name="Connecteur droit avec flèche 20">
            <a:extLst>
              <a:ext uri="{FF2B5EF4-FFF2-40B4-BE49-F238E27FC236}">
                <a16:creationId xmlns:a16="http://schemas.microsoft.com/office/drawing/2014/main" id="{B11B9444-E9A7-45E6-AB43-075F54B7E14B}"/>
              </a:ext>
            </a:extLst>
          </p:cNvPr>
          <p:cNvCxnSpPr>
            <a:cxnSpLocks/>
            <a:stCxn id="18" idx="3"/>
          </p:cNvCxnSpPr>
          <p:nvPr/>
        </p:nvCxnSpPr>
        <p:spPr>
          <a:xfrm flipH="1">
            <a:off x="4733614" y="5279163"/>
            <a:ext cx="1643428" cy="611721"/>
          </a:xfrm>
          <a:prstGeom prst="straightConnector1">
            <a:avLst/>
          </a:prstGeom>
          <a:noFill/>
          <a:ln w="28440" cap="sq">
            <a:solidFill>
              <a:srgbClr val="97C00E"/>
            </a:solidFill>
            <a:prstDash val="solid"/>
            <a:miter/>
            <a:tailEnd type="arrow"/>
          </a:ln>
        </p:spPr>
      </p:cxnSp>
      <p:pic>
        <p:nvPicPr>
          <p:cNvPr id="22" name="Image 21" descr="Une image contenant capture d’écran&#10;&#10;Description générée automatiquement">
            <a:extLst>
              <a:ext uri="{FF2B5EF4-FFF2-40B4-BE49-F238E27FC236}">
                <a16:creationId xmlns:a16="http://schemas.microsoft.com/office/drawing/2014/main" id="{47F033E3-8337-43A2-B5E2-4335A8E550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6000" y="6244081"/>
            <a:ext cx="2797235" cy="302404"/>
          </a:xfrm>
          <a:prstGeom prst="rect">
            <a:avLst/>
          </a:prstGeom>
        </p:spPr>
      </p:pic>
      <p:sp>
        <p:nvSpPr>
          <p:cNvPr id="25" name="Forme libre : forme 24">
            <a:extLst>
              <a:ext uri="{FF2B5EF4-FFF2-40B4-BE49-F238E27FC236}">
                <a16:creationId xmlns:a16="http://schemas.microsoft.com/office/drawing/2014/main" id="{A2DA24BB-6887-4C4A-A2C9-BE2F6FA4CBE4}"/>
              </a:ext>
            </a:extLst>
          </p:cNvPr>
          <p:cNvSpPr/>
          <p:nvPr/>
        </p:nvSpPr>
        <p:spPr>
          <a:xfrm>
            <a:off x="6377041" y="5657022"/>
            <a:ext cx="2473996" cy="10178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9999"/>
          </a:solidFill>
          <a:ln>
            <a:noFill/>
            <a:prstDash val="solid"/>
          </a:ln>
        </p:spPr>
        <p:txBody>
          <a:bodyPr vert="horz" wrap="square" lIns="90000" tIns="46800" rIns="90000" bIns="46800" anchor="t" anchorCtr="0" compatLnSpc="1">
            <a:spAutoFit/>
          </a:bodyPr>
          <a:lstStyle/>
          <a:p>
            <a:pPr lvl="0" algn="ct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Télécharger tous les documents de vos marchés </a:t>
            </a:r>
            <a:r>
              <a:rPr lang="fr-FR" sz="1200" b="1" dirty="0">
                <a:solidFill>
                  <a:srgbClr val="FFFFFF"/>
                </a:solidFill>
                <a:latin typeface="Arial" pitchFamily="18"/>
                <a:ea typeface="Arial" pitchFamily="2"/>
                <a:cs typeface="Arial" pitchFamily="2"/>
              </a:rPr>
              <a:t>passés (règlements de consultation, bons </a:t>
            </a:r>
            <a:r>
              <a:rPr lang="fr-FR" sz="1200" b="1" i="0" u="none" strike="noStrike" baseline="0" dirty="0">
                <a:ln>
                  <a:noFill/>
                </a:ln>
                <a:solidFill>
                  <a:srgbClr val="FFFFFF"/>
                </a:solidFill>
                <a:latin typeface="Arial" pitchFamily="18"/>
                <a:ea typeface="Arial" pitchFamily="2"/>
                <a:cs typeface="Arial" pitchFamily="2"/>
              </a:rPr>
              <a:t>de commandes, factures, etc..)</a:t>
            </a:r>
          </a:p>
        </p:txBody>
      </p:sp>
      <p:cxnSp>
        <p:nvCxnSpPr>
          <p:cNvPr id="26" name="Connecteur droit avec flèche 25">
            <a:extLst>
              <a:ext uri="{FF2B5EF4-FFF2-40B4-BE49-F238E27FC236}">
                <a16:creationId xmlns:a16="http://schemas.microsoft.com/office/drawing/2014/main" id="{E3C1D6F0-9725-48C0-B611-692986C71FAB}"/>
              </a:ext>
            </a:extLst>
          </p:cNvPr>
          <p:cNvCxnSpPr>
            <a:cxnSpLocks/>
            <a:stCxn id="25" idx="3"/>
            <a:endCxn id="22" idx="3"/>
          </p:cNvCxnSpPr>
          <p:nvPr/>
        </p:nvCxnSpPr>
        <p:spPr>
          <a:xfrm flipH="1">
            <a:off x="5353235" y="6165944"/>
            <a:ext cx="1023806" cy="229339"/>
          </a:xfrm>
          <a:prstGeom prst="straightConnector1">
            <a:avLst/>
          </a:prstGeom>
          <a:noFill/>
          <a:ln w="28440" cap="sq">
            <a:solidFill>
              <a:srgbClr val="999999"/>
            </a:solidFill>
            <a:prstDash val="solid"/>
            <a:miter/>
            <a:tailEnd type="arrow"/>
          </a:ln>
        </p:spPr>
      </p:cxnSp>
      <p:sp>
        <p:nvSpPr>
          <p:cNvPr id="24" name="Rectangle 23">
            <a:extLst>
              <a:ext uri="{FF2B5EF4-FFF2-40B4-BE49-F238E27FC236}">
                <a16:creationId xmlns:a16="http://schemas.microsoft.com/office/drawing/2014/main" id="{2ADC386F-5F3A-4EF0-B296-EA5206052684}"/>
              </a:ext>
            </a:extLst>
          </p:cNvPr>
          <p:cNvSpPr/>
          <p:nvPr/>
        </p:nvSpPr>
        <p:spPr>
          <a:xfrm>
            <a:off x="220076" y="637147"/>
            <a:ext cx="8848507" cy="369332"/>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Informations administratives</a:t>
            </a:r>
          </a:p>
        </p:txBody>
      </p:sp>
      <p:sp>
        <p:nvSpPr>
          <p:cNvPr id="31" name="Forme libre : forme 30">
            <a:extLst>
              <a:ext uri="{FF2B5EF4-FFF2-40B4-BE49-F238E27FC236}">
                <a16:creationId xmlns:a16="http://schemas.microsoft.com/office/drawing/2014/main" id="{5E43E62A-D504-0C88-BC72-324F33835EBA}"/>
              </a:ext>
            </a:extLst>
          </p:cNvPr>
          <p:cNvSpPr/>
          <p:nvPr/>
        </p:nvSpPr>
        <p:spPr>
          <a:xfrm>
            <a:off x="-7920" y="5624703"/>
            <a:ext cx="219708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Indiquez si vous avez l’obligation de commander des produits sous agrément CE</a:t>
            </a:r>
          </a:p>
        </p:txBody>
      </p:sp>
      <p:cxnSp>
        <p:nvCxnSpPr>
          <p:cNvPr id="32" name="Connecteur droit avec flèche 31">
            <a:extLst>
              <a:ext uri="{FF2B5EF4-FFF2-40B4-BE49-F238E27FC236}">
                <a16:creationId xmlns:a16="http://schemas.microsoft.com/office/drawing/2014/main" id="{D5CF9330-6ABD-874E-0094-39A6525806E3}"/>
              </a:ext>
            </a:extLst>
          </p:cNvPr>
          <p:cNvCxnSpPr>
            <a:cxnSpLocks/>
            <a:stCxn id="31" idx="1"/>
          </p:cNvCxnSpPr>
          <p:nvPr/>
        </p:nvCxnSpPr>
        <p:spPr>
          <a:xfrm flipV="1">
            <a:off x="2189160" y="5541863"/>
            <a:ext cx="1823003" cy="668706"/>
          </a:xfrm>
          <a:prstGeom prst="straightConnector1">
            <a:avLst/>
          </a:prstGeom>
          <a:noFill/>
          <a:ln w="25560" cap="sq">
            <a:solidFill>
              <a:srgbClr val="0064A0"/>
            </a:solidFill>
            <a:prstDash val="solid"/>
            <a:miter/>
            <a:tailEnd type="arrow"/>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474D76F2-8D9D-4BE8-BFEA-D426218DD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25" y="5864656"/>
            <a:ext cx="5095875" cy="704850"/>
          </a:xfrm>
          <a:prstGeom prst="rect">
            <a:avLst/>
          </a:prstGeom>
        </p:spPr>
      </p:pic>
      <p:pic>
        <p:nvPicPr>
          <p:cNvPr id="10" name="Image 9" descr="Une image contenant capture d’écran, portable, ordinateur, moniteur&#10;&#10;Description générée automatiquement">
            <a:extLst>
              <a:ext uri="{FF2B5EF4-FFF2-40B4-BE49-F238E27FC236}">
                <a16:creationId xmlns:a16="http://schemas.microsoft.com/office/drawing/2014/main" id="{AFCB9B82-D3AF-4575-84E9-7FDCCE091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3" y="1226520"/>
            <a:ext cx="9144000" cy="3695420"/>
          </a:xfrm>
          <a:prstGeom prst="rect">
            <a:avLst/>
          </a:prstGeom>
        </p:spPr>
      </p:pic>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696897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Informations de l'établissement</a:t>
            </a:r>
          </a:p>
        </p:txBody>
      </p:sp>
      <p:sp>
        <p:nvSpPr>
          <p:cNvPr id="8" name="Forme libre : forme 7">
            <a:extLst>
              <a:ext uri="{FF2B5EF4-FFF2-40B4-BE49-F238E27FC236}">
                <a16:creationId xmlns:a16="http://schemas.microsoft.com/office/drawing/2014/main" id="{A0B42907-EAC5-4E18-849F-518CC6980809}"/>
              </a:ext>
            </a:extLst>
          </p:cNvPr>
          <p:cNvSpPr/>
          <p:nvPr/>
        </p:nvSpPr>
        <p:spPr>
          <a:xfrm>
            <a:off x="7035839" y="4496971"/>
            <a:ext cx="2099284"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du pouvoir adjudicateur: Chef d’établissement, Maire, Gestionnaire, Directeur, Président</a:t>
            </a:r>
          </a:p>
        </p:txBody>
      </p:sp>
      <p:sp>
        <p:nvSpPr>
          <p:cNvPr id="9" name="Forme libre : forme 8">
            <a:extLst>
              <a:ext uri="{FF2B5EF4-FFF2-40B4-BE49-F238E27FC236}">
                <a16:creationId xmlns:a16="http://schemas.microsoft.com/office/drawing/2014/main" id="{C7AAB9E7-3CB0-4AC0-B2DA-7947C02C071A}"/>
              </a:ext>
            </a:extLst>
          </p:cNvPr>
          <p:cNvSpPr/>
          <p:nvPr/>
        </p:nvSpPr>
        <p:spPr>
          <a:xfrm>
            <a:off x="7035840" y="1759626"/>
            <a:ext cx="21081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du responsable d’achat</a:t>
            </a:r>
            <a:endParaRPr lang="fr-FR" sz="1400" b="1" dirty="0">
              <a:solidFill>
                <a:srgbClr val="FFFFFF"/>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446279DD-C87D-4236-9B17-A40C1A53B1E3}"/>
              </a:ext>
            </a:extLst>
          </p:cNvPr>
          <p:cNvSpPr/>
          <p:nvPr/>
        </p:nvSpPr>
        <p:spPr>
          <a:xfrm>
            <a:off x="-1440" y="6119640"/>
            <a:ext cx="219708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ATTENTION: pensez à valider vos modifications</a:t>
            </a:r>
          </a:p>
        </p:txBody>
      </p:sp>
      <p:cxnSp>
        <p:nvCxnSpPr>
          <p:cNvPr id="13" name="Connecteur droit avec flèche 12">
            <a:extLst>
              <a:ext uri="{FF2B5EF4-FFF2-40B4-BE49-F238E27FC236}">
                <a16:creationId xmlns:a16="http://schemas.microsoft.com/office/drawing/2014/main" id="{265BD7DA-75AA-4252-BD92-8825113C97C6}"/>
              </a:ext>
            </a:extLst>
          </p:cNvPr>
          <p:cNvCxnSpPr>
            <a:cxnSpLocks/>
          </p:cNvCxnSpPr>
          <p:nvPr/>
        </p:nvCxnSpPr>
        <p:spPr>
          <a:xfrm flipV="1">
            <a:off x="2195280" y="6249134"/>
            <a:ext cx="1968347" cy="239146"/>
          </a:xfrm>
          <a:prstGeom prst="straightConnector1">
            <a:avLst/>
          </a:prstGeom>
          <a:noFill/>
          <a:ln w="25560" cap="sq">
            <a:solidFill>
              <a:srgbClr val="0064A0"/>
            </a:solidFill>
            <a:prstDash val="solid"/>
            <a:miter/>
            <a:tailEnd type="arrow"/>
          </a:ln>
        </p:spPr>
      </p:cxn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a:t>15</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9" name="Forme libre : forme 28">
            <a:extLst>
              <a:ext uri="{FF2B5EF4-FFF2-40B4-BE49-F238E27FC236}">
                <a16:creationId xmlns:a16="http://schemas.microsoft.com/office/drawing/2014/main" id="{FD5D8AB0-B9AF-4A99-8CE0-BB5E37106CC1}"/>
              </a:ext>
            </a:extLst>
          </p:cNvPr>
          <p:cNvSpPr/>
          <p:nvPr/>
        </p:nvSpPr>
        <p:spPr>
          <a:xfrm>
            <a:off x="7035839" y="2944333"/>
            <a:ext cx="2108161" cy="12025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Les champs de courriels 2 et 3 ne reçoivent pas les notifications Agrilocal.</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dirty="0">
                <a:solidFill>
                  <a:srgbClr val="FFFFFF"/>
                </a:solidFill>
                <a:latin typeface="Arial" pitchFamily="18"/>
                <a:ea typeface="Arial" pitchFamily="2"/>
                <a:cs typeface="Arial" pitchFamily="2"/>
              </a:rPr>
              <a:t>Ils servent de mémo pour vous ou votre administrateur.</a:t>
            </a:r>
            <a:endParaRPr lang="fr-FR" sz="1200" b="1" i="1" u="none" strike="noStrike" baseline="0" dirty="0">
              <a:ln>
                <a:noFill/>
              </a:ln>
              <a:solidFill>
                <a:srgbClr val="FFFFFF"/>
              </a:solidFill>
              <a:latin typeface="Arial" pitchFamily="18"/>
              <a:ea typeface="Arial" pitchFamily="2"/>
              <a:cs typeface="Arial" pitchFamily="2"/>
            </a:endParaRPr>
          </a:p>
        </p:txBody>
      </p:sp>
      <p:cxnSp>
        <p:nvCxnSpPr>
          <p:cNvPr id="30" name="Connecteur droit avec flèche 29">
            <a:extLst>
              <a:ext uri="{FF2B5EF4-FFF2-40B4-BE49-F238E27FC236}">
                <a16:creationId xmlns:a16="http://schemas.microsoft.com/office/drawing/2014/main" id="{063118EC-28BA-43D0-AC3B-88B43DC6CE01}"/>
              </a:ext>
            </a:extLst>
          </p:cNvPr>
          <p:cNvCxnSpPr>
            <a:cxnSpLocks/>
            <a:stCxn id="29" idx="3"/>
          </p:cNvCxnSpPr>
          <p:nvPr/>
        </p:nvCxnSpPr>
        <p:spPr>
          <a:xfrm flipH="1" flipV="1">
            <a:off x="2727753" y="2711158"/>
            <a:ext cx="4308086" cy="834430"/>
          </a:xfrm>
          <a:prstGeom prst="straightConnector1">
            <a:avLst/>
          </a:prstGeom>
          <a:noFill/>
          <a:ln w="28440" cap="sq">
            <a:solidFill>
              <a:srgbClr val="97C00E"/>
            </a:solidFill>
            <a:prstDash val="solid"/>
            <a:miter/>
            <a:tailEnd type="arrow"/>
          </a:ln>
        </p:spPr>
      </p:cxnSp>
      <p:cxnSp>
        <p:nvCxnSpPr>
          <p:cNvPr id="36" name="Connecteur droit avec flèche 35">
            <a:extLst>
              <a:ext uri="{FF2B5EF4-FFF2-40B4-BE49-F238E27FC236}">
                <a16:creationId xmlns:a16="http://schemas.microsoft.com/office/drawing/2014/main" id="{165897DB-A56C-45B7-8FE5-73FBDFDF1C87}"/>
              </a:ext>
            </a:extLst>
          </p:cNvPr>
          <p:cNvCxnSpPr>
            <a:cxnSpLocks/>
          </p:cNvCxnSpPr>
          <p:nvPr/>
        </p:nvCxnSpPr>
        <p:spPr>
          <a:xfrm flipH="1" flipV="1">
            <a:off x="2727752" y="2348594"/>
            <a:ext cx="4238935" cy="1196994"/>
          </a:xfrm>
          <a:prstGeom prst="straightConnector1">
            <a:avLst/>
          </a:prstGeom>
          <a:noFill/>
          <a:ln w="28440" cap="sq">
            <a:solidFill>
              <a:srgbClr val="97C00E"/>
            </a:solidFill>
            <a:prstDash val="solid"/>
            <a:miter/>
            <a:tailEnd type="arrow"/>
          </a:ln>
        </p:spPr>
      </p:cxnSp>
      <p:cxnSp>
        <p:nvCxnSpPr>
          <p:cNvPr id="40" name="Connecteur droit avec flèche 39">
            <a:extLst>
              <a:ext uri="{FF2B5EF4-FFF2-40B4-BE49-F238E27FC236}">
                <a16:creationId xmlns:a16="http://schemas.microsoft.com/office/drawing/2014/main" id="{E1A73AA4-6B76-4A09-BCE9-3A271F3BA039}"/>
              </a:ext>
            </a:extLst>
          </p:cNvPr>
          <p:cNvCxnSpPr>
            <a:cxnSpLocks/>
          </p:cNvCxnSpPr>
          <p:nvPr/>
        </p:nvCxnSpPr>
        <p:spPr>
          <a:xfrm flipH="1">
            <a:off x="2805344" y="3545588"/>
            <a:ext cx="4230494" cy="731910"/>
          </a:xfrm>
          <a:prstGeom prst="straightConnector1">
            <a:avLst/>
          </a:prstGeom>
          <a:noFill/>
          <a:ln w="28440" cap="sq">
            <a:solidFill>
              <a:srgbClr val="97C00E"/>
            </a:solidFill>
            <a:prstDash val="solid"/>
            <a:miter/>
            <a:tailEnd type="arrow"/>
          </a:ln>
        </p:spPr>
      </p:cxnSp>
      <p:sp>
        <p:nvSpPr>
          <p:cNvPr id="25" name="Rectangle 24">
            <a:extLst>
              <a:ext uri="{FF2B5EF4-FFF2-40B4-BE49-F238E27FC236}">
                <a16:creationId xmlns:a16="http://schemas.microsoft.com/office/drawing/2014/main" id="{5CD5C554-D68B-4906-AD02-4635DAC8333A}"/>
              </a:ext>
            </a:extLst>
          </p:cNvPr>
          <p:cNvSpPr/>
          <p:nvPr/>
        </p:nvSpPr>
        <p:spPr>
          <a:xfrm>
            <a:off x="220076" y="608866"/>
            <a:ext cx="8848507" cy="338554"/>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dirty="0">
                <a:solidFill>
                  <a:srgbClr val="002060"/>
                </a:solidFill>
                <a:latin typeface="Arial" panose="020B0604020202020204" pitchFamily="34" charset="0"/>
                <a:ea typeface="Calibri" pitchFamily="34"/>
                <a:cs typeface="Arial" panose="020B0604020202020204" pitchFamily="34" charset="0"/>
              </a:rPr>
              <a:t>Informations de marché – ces éléments sont repris dans les règlements de consultation</a:t>
            </a:r>
          </a:p>
        </p:txBody>
      </p:sp>
      <p:sp>
        <p:nvSpPr>
          <p:cNvPr id="22" name="Rectangle 21">
            <a:extLst>
              <a:ext uri="{FF2B5EF4-FFF2-40B4-BE49-F238E27FC236}">
                <a16:creationId xmlns:a16="http://schemas.microsoft.com/office/drawing/2014/main" id="{D2E42A88-C633-4646-8368-1EF6B375B44C}"/>
              </a:ext>
            </a:extLst>
          </p:cNvPr>
          <p:cNvSpPr/>
          <p:nvPr/>
        </p:nvSpPr>
        <p:spPr>
          <a:xfrm>
            <a:off x="69153" y="1226520"/>
            <a:ext cx="1067189" cy="3215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avec flèche 34">
            <a:extLst>
              <a:ext uri="{FF2B5EF4-FFF2-40B4-BE49-F238E27FC236}">
                <a16:creationId xmlns:a16="http://schemas.microsoft.com/office/drawing/2014/main" id="{4875F6E3-597F-4435-95D4-737F8CE8DEB6}"/>
              </a:ext>
            </a:extLst>
          </p:cNvPr>
          <p:cNvCxnSpPr>
            <a:cxnSpLocks/>
            <a:stCxn id="29" idx="3"/>
          </p:cNvCxnSpPr>
          <p:nvPr/>
        </p:nvCxnSpPr>
        <p:spPr>
          <a:xfrm flipH="1">
            <a:off x="2727751" y="3545588"/>
            <a:ext cx="4308088" cy="1122074"/>
          </a:xfrm>
          <a:prstGeom prst="straightConnector1">
            <a:avLst/>
          </a:prstGeom>
          <a:noFill/>
          <a:ln w="28440" cap="sq">
            <a:solidFill>
              <a:srgbClr val="97C00E"/>
            </a:solidFill>
            <a:prstDash val="solid"/>
            <a:miter/>
            <a:tailEnd type="arrow"/>
          </a:ln>
        </p:spPr>
      </p:cxnSp>
      <p:sp>
        <p:nvSpPr>
          <p:cNvPr id="39" name="Rectangle 38">
            <a:extLst>
              <a:ext uri="{FF2B5EF4-FFF2-40B4-BE49-F238E27FC236}">
                <a16:creationId xmlns:a16="http://schemas.microsoft.com/office/drawing/2014/main" id="{491154C9-52CA-4639-A525-4C2817617785}"/>
              </a:ext>
            </a:extLst>
          </p:cNvPr>
          <p:cNvSpPr/>
          <p:nvPr/>
        </p:nvSpPr>
        <p:spPr>
          <a:xfrm>
            <a:off x="85996" y="3136924"/>
            <a:ext cx="1067189" cy="321590"/>
          </a:xfrm>
          <a:prstGeom prst="rect">
            <a:avLst/>
          </a:prstGeom>
          <a:noFill/>
          <a:ln w="28575">
            <a:solidFill>
              <a:srgbClr val="007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2245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pic>
        <p:nvPicPr>
          <p:cNvPr id="6" name="Image 5" descr="Une image contenant texte&#10;&#10;Description générée automatiquement">
            <a:extLst>
              <a:ext uri="{FF2B5EF4-FFF2-40B4-BE49-F238E27FC236}">
                <a16:creationId xmlns:a16="http://schemas.microsoft.com/office/drawing/2014/main" id="{856589E4-80F0-4A66-B2C9-638EE96CA08A}"/>
              </a:ext>
            </a:extLst>
          </p:cNvPr>
          <p:cNvPicPr>
            <a:picLocks noChangeAspect="1"/>
          </p:cNvPicPr>
          <p:nvPr/>
        </p:nvPicPr>
        <p:blipFill rotWithShape="1">
          <a:blip r:embed="rId3">
            <a:extLst>
              <a:ext uri="{28A0092B-C50C-407E-A947-70E740481C1C}">
                <a14:useLocalDpi xmlns:a14="http://schemas.microsoft.com/office/drawing/2010/main" val="0"/>
              </a:ext>
            </a:extLst>
          </a:blip>
          <a:srcRect l="-2"/>
          <a:stretch/>
        </p:blipFill>
        <p:spPr>
          <a:xfrm>
            <a:off x="17756" y="3286085"/>
            <a:ext cx="9149627" cy="2569303"/>
          </a:xfrm>
          <a:prstGeom prst="rect">
            <a:avLst/>
          </a:prstGeom>
        </p:spPr>
      </p:pic>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696897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Informations de l'établissement</a:t>
            </a:r>
          </a:p>
        </p:txBody>
      </p:sp>
      <p:sp>
        <p:nvSpPr>
          <p:cNvPr id="9" name="Forme libre : forme 8">
            <a:extLst>
              <a:ext uri="{FF2B5EF4-FFF2-40B4-BE49-F238E27FC236}">
                <a16:creationId xmlns:a16="http://schemas.microsoft.com/office/drawing/2014/main" id="{C7AAB9E7-3CB0-4AC0-B2DA-7947C02C071A}"/>
              </a:ext>
            </a:extLst>
          </p:cNvPr>
          <p:cNvSpPr/>
          <p:nvPr/>
        </p:nvSpPr>
        <p:spPr>
          <a:xfrm>
            <a:off x="7111010" y="4435465"/>
            <a:ext cx="183328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Coordonnées de facturatio</a:t>
            </a:r>
            <a:r>
              <a:rPr lang="fr-FR" sz="1400" b="1" dirty="0">
                <a:solidFill>
                  <a:srgbClr val="FFFFFF"/>
                </a:solidFill>
                <a:latin typeface="Arial" pitchFamily="18"/>
                <a:ea typeface="Arial" pitchFamily="2"/>
                <a:cs typeface="Arial" pitchFamily="2"/>
              </a:rPr>
              <a:t>n</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a:t>16</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Rectangle 24">
            <a:extLst>
              <a:ext uri="{FF2B5EF4-FFF2-40B4-BE49-F238E27FC236}">
                <a16:creationId xmlns:a16="http://schemas.microsoft.com/office/drawing/2014/main" id="{5CD5C554-D68B-4906-AD02-4635DAC8333A}"/>
              </a:ext>
            </a:extLst>
          </p:cNvPr>
          <p:cNvSpPr/>
          <p:nvPr/>
        </p:nvSpPr>
        <p:spPr>
          <a:xfrm>
            <a:off x="220076" y="637053"/>
            <a:ext cx="8848507" cy="2031325"/>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Informations de facturation</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Ces données sont reprises dans les factures élises par Agrilocal.</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Si la facture doit être adressée à un autre établissement que le vôtre, modifiez les informations de facturation dans cette section et n’oubliez pas de modifier le SIRET pour Chorus Pro (une alerte vous permet de vérifier que le SIRET est reconnu par Chorus)</a:t>
            </a:r>
          </a:p>
        </p:txBody>
      </p:sp>
      <p:sp>
        <p:nvSpPr>
          <p:cNvPr id="7" name="Accolade fermante 6">
            <a:extLst>
              <a:ext uri="{FF2B5EF4-FFF2-40B4-BE49-F238E27FC236}">
                <a16:creationId xmlns:a16="http://schemas.microsoft.com/office/drawing/2014/main" id="{07AE73AA-3BED-42A9-B3D0-20E42A1103C9}"/>
              </a:ext>
            </a:extLst>
          </p:cNvPr>
          <p:cNvSpPr/>
          <p:nvPr/>
        </p:nvSpPr>
        <p:spPr>
          <a:xfrm>
            <a:off x="6760345" y="3719743"/>
            <a:ext cx="275208" cy="196196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6821C3CD-25FA-4C15-9B46-B1D07DC31166}"/>
              </a:ext>
            </a:extLst>
          </p:cNvPr>
          <p:cNvSpPr/>
          <p:nvPr/>
        </p:nvSpPr>
        <p:spPr>
          <a:xfrm>
            <a:off x="918838" y="5889244"/>
            <a:ext cx="2383655"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u="none" strike="noStrike" baseline="0" dirty="0">
                <a:ln>
                  <a:noFill/>
                </a:ln>
                <a:solidFill>
                  <a:srgbClr val="FFFFFF"/>
                </a:solidFill>
                <a:latin typeface="Arial" pitchFamily="18"/>
                <a:ea typeface="Arial" pitchFamily="2"/>
                <a:cs typeface="Arial" pitchFamily="2"/>
              </a:rPr>
              <a:t>Vérification automatique sur l’annuaire de Chorus Pro</a:t>
            </a:r>
          </a:p>
        </p:txBody>
      </p:sp>
      <p:cxnSp>
        <p:nvCxnSpPr>
          <p:cNvPr id="18" name="Connecteur droit avec flèche 17">
            <a:extLst>
              <a:ext uri="{FF2B5EF4-FFF2-40B4-BE49-F238E27FC236}">
                <a16:creationId xmlns:a16="http://schemas.microsoft.com/office/drawing/2014/main" id="{B96A2A88-08DF-475D-BF07-2CBB71B04599}"/>
              </a:ext>
            </a:extLst>
          </p:cNvPr>
          <p:cNvCxnSpPr>
            <a:cxnSpLocks/>
            <a:stCxn id="17" idx="0"/>
          </p:cNvCxnSpPr>
          <p:nvPr/>
        </p:nvCxnSpPr>
        <p:spPr>
          <a:xfrm flipH="1" flipV="1">
            <a:off x="1743068" y="4431476"/>
            <a:ext cx="367598" cy="1457768"/>
          </a:xfrm>
          <a:prstGeom prst="straightConnector1">
            <a:avLst/>
          </a:prstGeom>
          <a:noFill/>
          <a:ln w="28440" cap="sq">
            <a:solidFill>
              <a:srgbClr val="97C00E"/>
            </a:solidFill>
            <a:prstDash val="solid"/>
            <a:miter/>
            <a:tailEnd type="arrow"/>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7929624"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Gérer les consultations de plusieurs entités </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t>17</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Rectangle 24">
            <a:extLst>
              <a:ext uri="{FF2B5EF4-FFF2-40B4-BE49-F238E27FC236}">
                <a16:creationId xmlns:a16="http://schemas.microsoft.com/office/drawing/2014/main" id="{5CD5C554-D68B-4906-AD02-4635DAC8333A}"/>
              </a:ext>
            </a:extLst>
          </p:cNvPr>
          <p:cNvSpPr/>
          <p:nvPr/>
        </p:nvSpPr>
        <p:spPr>
          <a:xfrm>
            <a:off x="220076" y="787979"/>
            <a:ext cx="8848507" cy="3139321"/>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Communes, EPCI, Armée, cuisines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Agrilocal permet de centraliser les passations de marché, les commandes, la facturation d’entités administratives distinctes par une entité unique.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Comment ça marche ?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1 – Contactez votre animateur départemental pour la configuration de votre compte.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Vous définissez avec lui les structures à rattacher à votre compte et les paramètres de facturation.</a:t>
            </a:r>
          </a:p>
        </p:txBody>
      </p:sp>
      <p:pic>
        <p:nvPicPr>
          <p:cNvPr id="3" name="Image 2" descr="Une image contenant capture d’écran&#10;&#10;Description générée automatiquement">
            <a:extLst>
              <a:ext uri="{FF2B5EF4-FFF2-40B4-BE49-F238E27FC236}">
                <a16:creationId xmlns:a16="http://schemas.microsoft.com/office/drawing/2014/main" id="{28BCFDA9-3C32-4B37-9A29-0EECCDBA4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87" y="3866735"/>
            <a:ext cx="8522311" cy="2740775"/>
          </a:xfrm>
          <a:prstGeom prst="rect">
            <a:avLst/>
          </a:prstGeom>
        </p:spPr>
      </p:pic>
      <p:sp>
        <p:nvSpPr>
          <p:cNvPr id="10" name="Forme libre : forme 9">
            <a:extLst>
              <a:ext uri="{FF2B5EF4-FFF2-40B4-BE49-F238E27FC236}">
                <a16:creationId xmlns:a16="http://schemas.microsoft.com/office/drawing/2014/main" id="{410B18DF-1394-49F5-918B-4883B1D939F1}"/>
              </a:ext>
            </a:extLst>
          </p:cNvPr>
          <p:cNvSpPr/>
          <p:nvPr/>
        </p:nvSpPr>
        <p:spPr>
          <a:xfrm>
            <a:off x="6172726" y="5651222"/>
            <a:ext cx="237672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Exemple : la commune de Génissieux gère les consultations de son CCAS</a:t>
            </a:r>
          </a:p>
        </p:txBody>
      </p:sp>
      <p:cxnSp>
        <p:nvCxnSpPr>
          <p:cNvPr id="11" name="Connecteur droit avec flèche 10">
            <a:extLst>
              <a:ext uri="{FF2B5EF4-FFF2-40B4-BE49-F238E27FC236}">
                <a16:creationId xmlns:a16="http://schemas.microsoft.com/office/drawing/2014/main" id="{EB1BA4C9-1C01-42D5-AB4B-35DD344552E0}"/>
              </a:ext>
            </a:extLst>
          </p:cNvPr>
          <p:cNvCxnSpPr>
            <a:cxnSpLocks/>
          </p:cNvCxnSpPr>
          <p:nvPr/>
        </p:nvCxnSpPr>
        <p:spPr>
          <a:xfrm flipH="1" flipV="1">
            <a:off x="3824639" y="4970679"/>
            <a:ext cx="2335576" cy="1092883"/>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C40D88DF-3601-477A-BC44-616B868D275A}"/>
              </a:ext>
            </a:extLst>
          </p:cNvPr>
          <p:cNvSpPr/>
          <p:nvPr/>
        </p:nvSpPr>
        <p:spPr>
          <a:xfrm>
            <a:off x="1849678" y="4128960"/>
            <a:ext cx="6744961" cy="97831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3106459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 ordinateur, portable, bagage&#10;&#10;Description générée automatiquement">
            <a:extLst>
              <a:ext uri="{FF2B5EF4-FFF2-40B4-BE49-F238E27FC236}">
                <a16:creationId xmlns:a16="http://schemas.microsoft.com/office/drawing/2014/main" id="{DD443004-2B79-4D86-9648-74166EA14118}"/>
              </a:ext>
            </a:extLst>
          </p:cNvPr>
          <p:cNvPicPr>
            <a:picLocks noChangeAspect="1"/>
          </p:cNvPicPr>
          <p:nvPr/>
        </p:nvPicPr>
        <p:blipFill rotWithShape="1">
          <a:blip r:embed="rId3">
            <a:extLst>
              <a:ext uri="{28A0092B-C50C-407E-A947-70E740481C1C}">
                <a14:useLocalDpi xmlns:a14="http://schemas.microsoft.com/office/drawing/2010/main" val="0"/>
              </a:ext>
            </a:extLst>
          </a:blip>
          <a:srcRect l="-64965" t="-70888"/>
          <a:stretch/>
        </p:blipFill>
        <p:spPr>
          <a:xfrm>
            <a:off x="-3327700" y="2713842"/>
            <a:ext cx="9144000" cy="4052066"/>
          </a:xfrm>
          <a:prstGeom prst="rect">
            <a:avLst/>
          </a:prstGeom>
        </p:spPr>
      </p:pic>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299" y="133200"/>
            <a:ext cx="807428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Gérer les consultations de plusieurs entités </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lang="fr-FR" smtClean="0"/>
              <a:t>18</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Rectangle 24">
            <a:extLst>
              <a:ext uri="{FF2B5EF4-FFF2-40B4-BE49-F238E27FC236}">
                <a16:creationId xmlns:a16="http://schemas.microsoft.com/office/drawing/2014/main" id="{5CD5C554-D68B-4906-AD02-4635DAC8333A}"/>
              </a:ext>
            </a:extLst>
          </p:cNvPr>
          <p:cNvSpPr/>
          <p:nvPr/>
        </p:nvSpPr>
        <p:spPr>
          <a:xfrm>
            <a:off x="220076" y="646574"/>
            <a:ext cx="8848507" cy="3970318"/>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Communes, EPCI</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2 – Gestion de profil, passage des consultations, gestion des commandes</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r>
              <a:rPr lang="fr-FR" b="1" dirty="0">
                <a:solidFill>
                  <a:srgbClr val="002060"/>
                </a:solidFill>
                <a:latin typeface="Arial" panose="020B0604020202020204" pitchFamily="34" charset="0"/>
                <a:ea typeface="Calibri" pitchFamily="34"/>
                <a:cs typeface="Arial" panose="020B0604020202020204" pitchFamily="34" charset="0"/>
              </a:rPr>
              <a:t>a) Consultation en votre nom propre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Lorsque vous vous connectez à Agrilocal, vous êtes connecté à votre compte personnel. Vous pouvez directement lancer une consultation en votre nom propre.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Pour modifier le profil ou passer une consultation au nom d’un des établissements qui vous sont associés, cliquez dans le menu déroulant en haut à gauche de votre espace d’administration et sélectionnez l’établissement qui doit réaliser la consultation.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p>
        </p:txBody>
      </p:sp>
      <p:sp>
        <p:nvSpPr>
          <p:cNvPr id="10" name="Forme libre : forme 9">
            <a:extLst>
              <a:ext uri="{FF2B5EF4-FFF2-40B4-BE49-F238E27FC236}">
                <a16:creationId xmlns:a16="http://schemas.microsoft.com/office/drawing/2014/main" id="{410B18DF-1394-49F5-918B-4883B1D939F1}"/>
              </a:ext>
            </a:extLst>
          </p:cNvPr>
          <p:cNvSpPr/>
          <p:nvPr/>
        </p:nvSpPr>
        <p:spPr>
          <a:xfrm>
            <a:off x="5394419" y="4876516"/>
            <a:ext cx="3532766"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Pour changer d’établissement : </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1 – sélectionnez l’entité voulue dans le menu déroulant </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2 - validez votre choix</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EB1BA4C9-1C01-42D5-AB4B-35DD344552E0}"/>
              </a:ext>
            </a:extLst>
          </p:cNvPr>
          <p:cNvCxnSpPr>
            <a:cxnSpLocks/>
            <a:stCxn id="10" idx="3"/>
          </p:cNvCxnSpPr>
          <p:nvPr/>
        </p:nvCxnSpPr>
        <p:spPr>
          <a:xfrm flipH="1" flipV="1">
            <a:off x="1611984" y="5230177"/>
            <a:ext cx="3782435" cy="124483"/>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C40D88DF-3601-477A-BC44-616B868D275A}"/>
              </a:ext>
            </a:extLst>
          </p:cNvPr>
          <p:cNvSpPr/>
          <p:nvPr/>
        </p:nvSpPr>
        <p:spPr>
          <a:xfrm>
            <a:off x="304920" y="4876516"/>
            <a:ext cx="1601701" cy="140755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2" name="Connecteur droit avec flèche 21">
            <a:extLst>
              <a:ext uri="{FF2B5EF4-FFF2-40B4-BE49-F238E27FC236}">
                <a16:creationId xmlns:a16="http://schemas.microsoft.com/office/drawing/2014/main" id="{2379C2CD-C564-4C60-9AB1-A8B3D29E4960}"/>
              </a:ext>
            </a:extLst>
          </p:cNvPr>
          <p:cNvCxnSpPr>
            <a:cxnSpLocks/>
          </p:cNvCxnSpPr>
          <p:nvPr/>
        </p:nvCxnSpPr>
        <p:spPr>
          <a:xfrm flipH="1">
            <a:off x="1244338" y="5277312"/>
            <a:ext cx="1601701" cy="152400"/>
          </a:xfrm>
          <a:prstGeom prst="straightConnector1">
            <a:avLst/>
          </a:prstGeom>
          <a:noFill/>
          <a:ln w="25560" cap="sq">
            <a:solidFill>
              <a:srgbClr val="FF0000"/>
            </a:solidFill>
            <a:prstDash val="solid"/>
            <a:miter/>
            <a:tailEnd type="arrow"/>
          </a:ln>
        </p:spPr>
      </p:cxnSp>
    </p:spTree>
    <p:extLst>
      <p:ext uri="{BB962C8B-B14F-4D97-AF65-F5344CB8AC3E}">
        <p14:creationId xmlns:p14="http://schemas.microsoft.com/office/powerpoint/2010/main" val="417864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apture d’écran, ordinateur, homme&#10;&#10;Description générée automatiquement">
            <a:extLst>
              <a:ext uri="{FF2B5EF4-FFF2-40B4-BE49-F238E27FC236}">
                <a16:creationId xmlns:a16="http://schemas.microsoft.com/office/drawing/2014/main" id="{F98045DA-B010-41CE-845C-FCCC4E0703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3119866"/>
            <a:ext cx="9144000" cy="3451935"/>
          </a:xfrm>
          <a:prstGeom prst="rect">
            <a:avLst/>
          </a:prstGeom>
        </p:spPr>
      </p:pic>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78447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Gérer les consultations de plusieurs entités </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a:t>19</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Rectangle 24">
            <a:extLst>
              <a:ext uri="{FF2B5EF4-FFF2-40B4-BE49-F238E27FC236}">
                <a16:creationId xmlns:a16="http://schemas.microsoft.com/office/drawing/2014/main" id="{5CD5C554-D68B-4906-AD02-4635DAC8333A}"/>
              </a:ext>
            </a:extLst>
          </p:cNvPr>
          <p:cNvSpPr/>
          <p:nvPr/>
        </p:nvSpPr>
        <p:spPr>
          <a:xfrm>
            <a:off x="220076" y="787979"/>
            <a:ext cx="8848507" cy="2585323"/>
          </a:xfrm>
          <a:prstGeom prst="rect">
            <a:avLst/>
          </a:prstGeom>
        </p:spPr>
        <p:txBody>
          <a:bodyPr wrap="square">
            <a:spAutoFit/>
          </a:bodyPr>
          <a:lstStyle/>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2060"/>
                </a:solidFill>
                <a:latin typeface="Arial" panose="020B0604020202020204" pitchFamily="34" charset="0"/>
                <a:ea typeface="Calibri" pitchFamily="34"/>
                <a:cs typeface="Arial" panose="020B0604020202020204" pitchFamily="34" charset="0"/>
              </a:rPr>
              <a:t>Communes, EPCI, Armée, cuisines ….</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2 – Passage des consultations, gestion des commandes</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r>
              <a:rPr lang="fr-FR" b="1" dirty="0">
                <a:solidFill>
                  <a:srgbClr val="002060"/>
                </a:solidFill>
                <a:latin typeface="Arial" panose="020B0604020202020204" pitchFamily="34" charset="0"/>
                <a:ea typeface="Calibri" pitchFamily="34"/>
                <a:cs typeface="Arial" panose="020B0604020202020204" pitchFamily="34" charset="0"/>
              </a:rPr>
              <a:t>b) Consultations au nom d’une entité rattachée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b="1" dirty="0">
              <a:solidFill>
                <a:srgbClr val="0070C0"/>
              </a:solidFill>
              <a:latin typeface="Arial" panose="020B0604020202020204" pitchFamily="34" charset="0"/>
              <a:ea typeface="Calibri" pitchFamily="34"/>
              <a:cs typeface="Arial" panose="020B0604020202020204" pitchFamily="34" charset="0"/>
            </a:endParaRP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Une fois l’entité sélectionnée, vous accédez à l’interface d’administration de celle-ci et pouvez réaliser les opérations à sa place.</a:t>
            </a:r>
          </a:p>
          <a:p>
            <a:pPr lvl="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b="1" dirty="0">
                <a:solidFill>
                  <a:srgbClr val="0070C0"/>
                </a:solidFill>
                <a:latin typeface="Arial" panose="020B0604020202020204" pitchFamily="34" charset="0"/>
                <a:ea typeface="Calibri" pitchFamily="34"/>
                <a:cs typeface="Arial" panose="020B0604020202020204" pitchFamily="34" charset="0"/>
              </a:rPr>
              <a:t>		</a:t>
            </a:r>
          </a:p>
        </p:txBody>
      </p:sp>
      <p:sp>
        <p:nvSpPr>
          <p:cNvPr id="10" name="Forme libre : forme 9">
            <a:extLst>
              <a:ext uri="{FF2B5EF4-FFF2-40B4-BE49-F238E27FC236}">
                <a16:creationId xmlns:a16="http://schemas.microsoft.com/office/drawing/2014/main" id="{410B18DF-1394-49F5-918B-4883B1D939F1}"/>
              </a:ext>
            </a:extLst>
          </p:cNvPr>
          <p:cNvSpPr/>
          <p:nvPr/>
        </p:nvSpPr>
        <p:spPr>
          <a:xfrm>
            <a:off x="1996650" y="3766433"/>
            <a:ext cx="6597989"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Exemple : La commune peut passer des consultations et les valider pour son CCAS.</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dirty="0">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NB : La recherche des fournisseurs est effectuée dans le rayon géographique du CCAS</a:t>
            </a:r>
            <a:endParaRPr lang="fr-FR" sz="1400" i="1"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EB1BA4C9-1C01-42D5-AB4B-35DD344552E0}"/>
              </a:ext>
            </a:extLst>
          </p:cNvPr>
          <p:cNvCxnSpPr>
            <a:cxnSpLocks/>
          </p:cNvCxnSpPr>
          <p:nvPr/>
        </p:nvCxnSpPr>
        <p:spPr>
          <a:xfrm flipH="1">
            <a:off x="3824639" y="4958504"/>
            <a:ext cx="1444945" cy="1190532"/>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C40D88DF-3601-477A-BC44-616B868D275A}"/>
              </a:ext>
            </a:extLst>
          </p:cNvPr>
          <p:cNvSpPr/>
          <p:nvPr/>
        </p:nvSpPr>
        <p:spPr>
          <a:xfrm>
            <a:off x="1" y="3530650"/>
            <a:ext cx="1545996" cy="14278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7" name="Connecteur droit avec flèche 16">
            <a:extLst>
              <a:ext uri="{FF2B5EF4-FFF2-40B4-BE49-F238E27FC236}">
                <a16:creationId xmlns:a16="http://schemas.microsoft.com/office/drawing/2014/main" id="{405A7CF3-F49E-457F-9DFD-A752731B3EC7}"/>
              </a:ext>
            </a:extLst>
          </p:cNvPr>
          <p:cNvCxnSpPr>
            <a:cxnSpLocks/>
          </p:cNvCxnSpPr>
          <p:nvPr/>
        </p:nvCxnSpPr>
        <p:spPr>
          <a:xfrm flipH="1">
            <a:off x="1476360" y="4958504"/>
            <a:ext cx="3793224" cy="641825"/>
          </a:xfrm>
          <a:prstGeom prst="straightConnector1">
            <a:avLst/>
          </a:prstGeom>
          <a:noFill/>
          <a:ln w="25560" cap="sq">
            <a:solidFill>
              <a:srgbClr val="FF0000"/>
            </a:solidFill>
            <a:prstDash val="solid"/>
            <a:miter/>
            <a:tailEnd type="arrow"/>
          </a:ln>
        </p:spPr>
      </p:cxnSp>
    </p:spTree>
    <p:extLst>
      <p:ext uri="{BB962C8B-B14F-4D97-AF65-F5344CB8AC3E}">
        <p14:creationId xmlns:p14="http://schemas.microsoft.com/office/powerpoint/2010/main" val="928783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96A0A392-4B21-46F4-A991-5A649C270287}"/>
              </a:ext>
            </a:extLst>
          </p:cNvPr>
          <p:cNvSpPr/>
          <p:nvPr/>
        </p:nvSpPr>
        <p:spPr>
          <a:xfrm>
            <a:off x="-36360" y="337879"/>
            <a:ext cx="9216720" cy="47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1" i="0" u="none" strike="noStrike" baseline="0" dirty="0">
                <a:ln>
                  <a:noFill/>
                </a:ln>
                <a:solidFill>
                  <a:srgbClr val="FF0000"/>
                </a:solidFill>
                <a:effectLst>
                  <a:outerShdw dist="17961" dir="2700000">
                    <a:scrgbClr r="0" g="0" b="0"/>
                  </a:outerShdw>
                </a:effectLst>
                <a:latin typeface="Arial" pitchFamily="18"/>
                <a:ea typeface="ヒラギノ角ゴ Pro W3" pitchFamily="2"/>
                <a:cs typeface="ヒラギノ角ゴ Pro W3" pitchFamily="2"/>
              </a:rPr>
              <a:t>SOMMAIRE</a:t>
            </a:r>
          </a:p>
        </p:txBody>
      </p:sp>
      <p:sp>
        <p:nvSpPr>
          <p:cNvPr id="3" name="Forme libre : forme 2">
            <a:extLst>
              <a:ext uri="{FF2B5EF4-FFF2-40B4-BE49-F238E27FC236}">
                <a16:creationId xmlns:a16="http://schemas.microsoft.com/office/drawing/2014/main" id="{BB4CC503-2B4A-47A5-8E53-649DEA63F7ED}"/>
              </a:ext>
            </a:extLst>
          </p:cNvPr>
          <p:cNvSpPr/>
          <p:nvPr/>
        </p:nvSpPr>
        <p:spPr>
          <a:xfrm>
            <a:off x="1471680" y="1064532"/>
            <a:ext cx="6551640" cy="54498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5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1- Agrilocal V2: Comment ça marche			p.3-4</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					</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2- Espace Acheteur – Compte acheteur		p.5-24</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		</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3- Consultation:  Marché simple			p.25-67</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600" b="1" i="1" u="none" strike="noStrike" baseline="0" dirty="0">
              <a:ln>
                <a:noFill/>
              </a:ln>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4- Consultation:  accord-cadre à bon de commande					p.</a:t>
            </a:r>
            <a:r>
              <a:rPr lang="fr-FR" sz="1600" b="1" i="1" dirty="0">
                <a:solidFill>
                  <a:srgbClr val="00733C"/>
                </a:solidFill>
                <a:latin typeface="Arial" pitchFamily="18"/>
                <a:ea typeface="Arial" pitchFamily="2"/>
                <a:cs typeface="Arial" pitchFamily="2"/>
              </a:rPr>
              <a:t>68</a:t>
            </a:r>
            <a:r>
              <a:rPr lang="fr-FR" sz="1600" b="1" i="1" u="none" strike="noStrike" baseline="0" dirty="0">
                <a:ln>
                  <a:noFill/>
                </a:ln>
                <a:solidFill>
                  <a:srgbClr val="00733C"/>
                </a:solidFill>
                <a:latin typeface="Arial" pitchFamily="18"/>
                <a:ea typeface="Arial" pitchFamily="2"/>
                <a:cs typeface="Arial" pitchFamily="2"/>
              </a:rPr>
              <a:t>-94</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600" b="1" i="1" u="none" strike="noStrike" baseline="0" dirty="0">
              <a:ln>
                <a:noFill/>
              </a:ln>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5 – </a:t>
            </a:r>
            <a:r>
              <a:rPr lang="fr-FR" sz="1600" b="1" i="1" dirty="0">
                <a:solidFill>
                  <a:srgbClr val="00733C"/>
                </a:solidFill>
                <a:latin typeface="Arial" pitchFamily="18"/>
                <a:ea typeface="Arial" pitchFamily="2"/>
                <a:cs typeface="Arial" pitchFamily="2"/>
              </a:rPr>
              <a:t>Impression d’une fiche produit</a:t>
            </a:r>
            <a:r>
              <a:rPr lang="fr-FR" sz="1600" b="1" i="1" u="none" strike="noStrike" baseline="0" dirty="0">
                <a:ln>
                  <a:noFill/>
                </a:ln>
                <a:solidFill>
                  <a:srgbClr val="00733C"/>
                </a:solidFill>
                <a:latin typeface="Arial" pitchFamily="18"/>
                <a:ea typeface="Arial" pitchFamily="2"/>
                <a:cs typeface="Arial" pitchFamily="2"/>
              </a:rPr>
              <a:t>			p95-97</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endParaRPr lang="fr-FR" sz="1600" b="1" i="1" dirty="0">
              <a:solidFill>
                <a:srgbClr val="00733C"/>
              </a:solidFill>
              <a:latin typeface="Arial" pitchFamily="18"/>
              <a:ea typeface="Arial" pitchFamily="2"/>
              <a:cs typeface="Arial" pitchFamily="2"/>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dirty="0">
                <a:solidFill>
                  <a:srgbClr val="00733C"/>
                </a:solidFill>
                <a:latin typeface="Arial" pitchFamily="18"/>
                <a:ea typeface="Arial" pitchFamily="2"/>
                <a:cs typeface="Arial" pitchFamily="2"/>
              </a:rPr>
              <a:t>6 – Duplication des marchés			p98-100</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 </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dirty="0">
                <a:solidFill>
                  <a:srgbClr val="00733C"/>
                </a:solidFill>
                <a:latin typeface="Arial" pitchFamily="18"/>
                <a:ea typeface="Arial" pitchFamily="2"/>
                <a:cs typeface="Arial" pitchFamily="2"/>
              </a:rPr>
              <a:t>7 - </a:t>
            </a:r>
            <a:r>
              <a:rPr lang="fr-FR" sz="1600" b="1" i="1" u="none" strike="noStrike" baseline="0" dirty="0">
                <a:ln>
                  <a:noFill/>
                </a:ln>
                <a:solidFill>
                  <a:srgbClr val="00733C"/>
                </a:solidFill>
                <a:latin typeface="Arial" pitchFamily="18"/>
                <a:ea typeface="Arial" pitchFamily="2"/>
                <a:cs typeface="Arial" pitchFamily="2"/>
              </a:rPr>
              <a:t>Signature électronique des marchés                             p101-110</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endParaRPr lang="fr-FR" sz="1600" b="1" i="1" dirty="0">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dirty="0">
                <a:solidFill>
                  <a:srgbClr val="00733C"/>
                </a:solidFill>
                <a:latin typeface="Arial" pitchFamily="18"/>
                <a:ea typeface="Arial" pitchFamily="2"/>
                <a:cs typeface="Arial" pitchFamily="2"/>
              </a:rPr>
              <a:t>8</a:t>
            </a:r>
            <a:r>
              <a:rPr lang="fr-FR" sz="1600" b="1" i="1" u="none" strike="noStrike" baseline="0" dirty="0">
                <a:ln>
                  <a:noFill/>
                </a:ln>
                <a:solidFill>
                  <a:srgbClr val="00733C"/>
                </a:solidFill>
                <a:latin typeface="Arial" pitchFamily="18"/>
                <a:ea typeface="Arial" pitchFamily="2"/>
                <a:cs typeface="Arial" pitchFamily="2"/>
              </a:rPr>
              <a:t> – Acheteurs public – facturation Chorus		p111-114</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endParaRPr lang="fr-FR" sz="1600" b="1" i="1" dirty="0">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dirty="0">
                <a:solidFill>
                  <a:srgbClr val="00733C"/>
                </a:solidFill>
                <a:latin typeface="Arial" pitchFamily="18"/>
                <a:ea typeface="Arial" pitchFamily="2"/>
                <a:cs typeface="Arial" pitchFamily="2"/>
              </a:rPr>
              <a:t>9</a:t>
            </a:r>
            <a:r>
              <a:rPr lang="fr-FR" sz="1600" b="1" i="1" u="none" strike="noStrike" baseline="0" dirty="0">
                <a:ln>
                  <a:noFill/>
                </a:ln>
                <a:solidFill>
                  <a:srgbClr val="00733C"/>
                </a:solidFill>
                <a:latin typeface="Arial" pitchFamily="18"/>
                <a:ea typeface="Arial" pitchFamily="2"/>
                <a:cs typeface="Arial" pitchFamily="2"/>
              </a:rPr>
              <a:t> – Cartographie					p115-118</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endParaRPr lang="fr-FR" sz="1600" b="1" i="1" dirty="0">
              <a:solidFill>
                <a:srgbClr val="00733C"/>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1600" b="1" i="1" u="none" strike="noStrike" baseline="0" dirty="0">
                <a:ln>
                  <a:noFill/>
                </a:ln>
                <a:solidFill>
                  <a:srgbClr val="00733C"/>
                </a:solidFill>
                <a:latin typeface="Arial" pitchFamily="18"/>
                <a:ea typeface="Arial" pitchFamily="2"/>
                <a:cs typeface="Arial" pitchFamily="2"/>
              </a:rPr>
              <a:t>10 – Statistiques					p119-132</a:t>
            </a:r>
          </a:p>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000" b="1" i="1" u="none" strike="noStrike" baseline="0" dirty="0">
                <a:ln>
                  <a:noFill/>
                </a:ln>
                <a:solidFill>
                  <a:srgbClr val="97C00E"/>
                </a:solidFill>
                <a:latin typeface="Arial" pitchFamily="18"/>
                <a:ea typeface="Arial" pitchFamily="2"/>
                <a:cs typeface="Arial" pitchFamily="2"/>
              </a:rPr>
              <a:t> </a:t>
            </a:r>
          </a:p>
        </p:txBody>
      </p:sp>
      <p:sp>
        <p:nvSpPr>
          <p:cNvPr id="4" name="Connecteur droit 3">
            <a:extLst>
              <a:ext uri="{FF2B5EF4-FFF2-40B4-BE49-F238E27FC236}">
                <a16:creationId xmlns:a16="http://schemas.microsoft.com/office/drawing/2014/main" id="{FDE90BBB-7122-447B-AF84-9919B39025A9}"/>
              </a:ext>
            </a:extLst>
          </p:cNvPr>
          <p:cNvSpPr/>
          <p:nvPr/>
        </p:nvSpPr>
        <p:spPr>
          <a:xfrm>
            <a:off x="1241280" y="1862619"/>
            <a:ext cx="1800" cy="3408480"/>
          </a:xfrm>
          <a:prstGeom prst="line">
            <a:avLst/>
          </a:prstGeom>
          <a:noFill/>
          <a:ln w="117360" cap="sq">
            <a:solidFill>
              <a:srgbClr val="E3001E"/>
            </a:solidFill>
            <a:prstDash val="solid"/>
            <a:miter/>
          </a:ln>
        </p:spPr>
        <p:txBody>
          <a:bodyPr vert="horz" wrap="square" lIns="90000" tIns="46800" rIns="90000" bIns="46800" anchor="t"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avec flèche 3">
            <a:extLst>
              <a:ext uri="{FF2B5EF4-FFF2-40B4-BE49-F238E27FC236}">
                <a16:creationId xmlns:a16="http://schemas.microsoft.com/office/drawing/2014/main" id="{ABBE8E71-8868-447C-BA77-FE09EA1C95F1}"/>
              </a:ext>
            </a:extLst>
          </p:cNvPr>
          <p:cNvCxnSpPr/>
          <p:nvPr/>
        </p:nvCxnSpPr>
        <p:spPr>
          <a:xfrm>
            <a:off x="1476360" y="1483919"/>
            <a:ext cx="2348279" cy="3600"/>
          </a:xfrm>
          <a:prstGeom prst="straightConnector1">
            <a:avLst/>
          </a:prstGeom>
          <a:noFill/>
          <a:ln>
            <a:noFill/>
            <a:prstDash val="solid"/>
          </a:ln>
        </p:spPr>
      </p:cxnSp>
      <p:sp>
        <p:nvSpPr>
          <p:cNvPr id="5" name="Forme libre : forme 4">
            <a:extLst>
              <a:ext uri="{FF2B5EF4-FFF2-40B4-BE49-F238E27FC236}">
                <a16:creationId xmlns:a16="http://schemas.microsoft.com/office/drawing/2014/main" id="{04FBB326-A5ED-4A05-B501-A4543863FFCC}"/>
              </a:ext>
            </a:extLst>
          </p:cNvPr>
          <p:cNvSpPr/>
          <p:nvPr/>
        </p:nvSpPr>
        <p:spPr>
          <a:xfrm>
            <a:off x="994300" y="133200"/>
            <a:ext cx="78447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Interfaçage avec des logiciels externes</a:t>
            </a:r>
          </a:p>
        </p:txBody>
      </p:sp>
      <p:sp>
        <p:nvSpPr>
          <p:cNvPr id="14" name="Forme libre : forme 13">
            <a:extLst>
              <a:ext uri="{FF2B5EF4-FFF2-40B4-BE49-F238E27FC236}">
                <a16:creationId xmlns:a16="http://schemas.microsoft.com/office/drawing/2014/main" id="{4928B0A4-1A73-43DC-B98E-D5D51C0372DF}"/>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F67D619-F9F7-4DAD-BEF7-7FF0D32A7C70}" type="slidenum">
              <a:rPr/>
              <a:t>20</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80B172F5-FDB3-4E8C-AE70-B1790179F0D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6FDC435-15A4-4816-AE98-68901F5897E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13" name="Image 14" descr="Une image contenant capture d’écran, couteau&#10;&#10;Description générée automatiquement">
            <a:extLst>
              <a:ext uri="{FF2B5EF4-FFF2-40B4-BE49-F238E27FC236}">
                <a16:creationId xmlns:a16="http://schemas.microsoft.com/office/drawing/2014/main" id="{8CE873E8-C8AD-4598-843D-CE2DD640A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3309"/>
            <a:ext cx="9144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
            <a:extLst>
              <a:ext uri="{FF2B5EF4-FFF2-40B4-BE49-F238E27FC236}">
                <a16:creationId xmlns:a16="http://schemas.microsoft.com/office/drawing/2014/main" id="{E6CF81F9-4541-4CDF-8216-23E09D5CE957}"/>
              </a:ext>
            </a:extLst>
          </p:cNvPr>
          <p:cNvSpPr txBox="1">
            <a:spLocks noChangeArrowheads="1"/>
          </p:cNvSpPr>
          <p:nvPr/>
        </p:nvSpPr>
        <p:spPr bwMode="auto">
          <a:xfrm>
            <a:off x="6350" y="3472334"/>
            <a:ext cx="9144000" cy="739775"/>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Une fois l’interfaçage possible, cliquez sur la case à cocher et validez votre choix. </a:t>
            </a:r>
          </a:p>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Une clé de diffusion nécessaire à l’authentification est générée. Il vous faudra la communiquer à l’éditeur du logiciel.</a:t>
            </a:r>
          </a:p>
        </p:txBody>
      </p:sp>
      <p:cxnSp>
        <p:nvCxnSpPr>
          <p:cNvPr id="19" name="AutoShape 3">
            <a:extLst>
              <a:ext uri="{FF2B5EF4-FFF2-40B4-BE49-F238E27FC236}">
                <a16:creationId xmlns:a16="http://schemas.microsoft.com/office/drawing/2014/main" id="{0ADC9171-39C3-4D31-9618-40FBCDF98074}"/>
              </a:ext>
            </a:extLst>
          </p:cNvPr>
          <p:cNvCxnSpPr>
            <a:cxnSpLocks noChangeShapeType="1"/>
            <a:stCxn id="18" idx="2"/>
          </p:cNvCxnSpPr>
          <p:nvPr/>
        </p:nvCxnSpPr>
        <p:spPr bwMode="auto">
          <a:xfrm flipH="1">
            <a:off x="2195513" y="4212109"/>
            <a:ext cx="2382837" cy="1042987"/>
          </a:xfrm>
          <a:prstGeom prst="straightConnector1">
            <a:avLst/>
          </a:prstGeom>
          <a:noFill/>
          <a:ln w="25560" cap="sq">
            <a:solidFill>
              <a:srgbClr val="E3001E"/>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 name="Text Box 14">
            <a:extLst>
              <a:ext uri="{FF2B5EF4-FFF2-40B4-BE49-F238E27FC236}">
                <a16:creationId xmlns:a16="http://schemas.microsoft.com/office/drawing/2014/main" id="{8B0E25D5-1D94-402D-A03E-F33CE4BE8F9C}"/>
              </a:ext>
            </a:extLst>
          </p:cNvPr>
          <p:cNvSpPr txBox="1">
            <a:spLocks noChangeArrowheads="1"/>
          </p:cNvSpPr>
          <p:nvPr/>
        </p:nvSpPr>
        <p:spPr bwMode="auto">
          <a:xfrm>
            <a:off x="206255" y="850946"/>
            <a:ext cx="8632825"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buSzPct val="100000"/>
            </a:pPr>
            <a:r>
              <a:rPr lang="fr-FR" altLang="fr-FR" sz="1600" b="1" dirty="0">
                <a:solidFill>
                  <a:srgbClr val="0070C0"/>
                </a:solidFill>
                <a:latin typeface="Arial" panose="020B0604020202020204" pitchFamily="34" charset="0"/>
                <a:cs typeface="Arial" panose="020B0604020202020204" pitchFamily="34" charset="0"/>
              </a:rPr>
              <a:t>Agrilocal vous offre la possibilité </a:t>
            </a:r>
            <a:r>
              <a:rPr lang="fr-FR" altLang="fr-FR" sz="1600" b="1" dirty="0">
                <a:solidFill>
                  <a:srgbClr val="002060"/>
                </a:solidFill>
                <a:latin typeface="Arial" panose="020B0604020202020204" pitchFamily="34" charset="0"/>
                <a:cs typeface="Arial" panose="020B0604020202020204" pitchFamily="34" charset="0"/>
              </a:rPr>
              <a:t>d’envoyer informatiquement vos données de commandes</a:t>
            </a:r>
            <a:r>
              <a:rPr lang="fr-FR" altLang="fr-FR" sz="1600" b="1" dirty="0">
                <a:solidFill>
                  <a:srgbClr val="0070C0"/>
                </a:solidFill>
                <a:latin typeface="Arial" panose="020B0604020202020204" pitchFamily="34" charset="0"/>
                <a:cs typeface="Arial" panose="020B0604020202020204" pitchFamily="34" charset="0"/>
              </a:rPr>
              <a:t> à des logiciels externes (gestion des stocks, comptabilité), via un webservice (API). </a:t>
            </a:r>
          </a:p>
          <a:p>
            <a:pPr>
              <a:buSzPct val="100000"/>
            </a:pPr>
            <a:r>
              <a:rPr lang="fr-FR" altLang="fr-FR" sz="1600" b="1" dirty="0">
                <a:solidFill>
                  <a:srgbClr val="0070C0"/>
                </a:solidFill>
                <a:latin typeface="Arial" panose="020B0604020202020204" pitchFamily="34" charset="0"/>
                <a:cs typeface="Arial" panose="020B0604020202020204" pitchFamily="34" charset="0"/>
              </a:rPr>
              <a:t>Ces données sont diffusées dès la validation de votre commande, donc disponible le lendemain matin, au plus tard (les routines de récupération des commandes tournent la nuit).</a:t>
            </a:r>
          </a:p>
          <a:p>
            <a:pPr>
              <a:buSzPct val="100000"/>
            </a:pPr>
            <a:endParaRPr lang="fr-FR" altLang="fr-FR" sz="1600" b="1" dirty="0">
              <a:solidFill>
                <a:srgbClr val="0070C0"/>
              </a:solidFill>
              <a:latin typeface="Arial" panose="020B0604020202020204" pitchFamily="34" charset="0"/>
              <a:cs typeface="Arial" panose="020B0604020202020204" pitchFamily="34" charset="0"/>
            </a:endParaRPr>
          </a:p>
          <a:p>
            <a:pPr>
              <a:buSzPct val="100000"/>
            </a:pPr>
            <a:r>
              <a:rPr lang="fr-FR" altLang="fr-FR" sz="1600" b="1" dirty="0">
                <a:solidFill>
                  <a:srgbClr val="0070C0"/>
                </a:solidFill>
                <a:latin typeface="Arial" panose="020B0604020202020204" pitchFamily="34" charset="0"/>
                <a:cs typeface="Arial" panose="020B0604020202020204" pitchFamily="34" charset="0"/>
              </a:rPr>
              <a:t>Pour tout information complémentaire, </a:t>
            </a:r>
            <a:r>
              <a:rPr lang="fr-FR" altLang="fr-FR" sz="1600" b="1" dirty="0">
                <a:solidFill>
                  <a:srgbClr val="002060"/>
                </a:solidFill>
                <a:latin typeface="Arial" panose="020B0604020202020204" pitchFamily="34" charset="0"/>
                <a:cs typeface="Arial" panose="020B0604020202020204" pitchFamily="34" charset="0"/>
              </a:rPr>
              <a:t>veuillez contacter votre animateur départemental</a:t>
            </a:r>
            <a:r>
              <a:rPr lang="fr-FR" altLang="fr-FR" sz="1600" b="1" dirty="0">
                <a:solidFill>
                  <a:srgbClr val="0070C0"/>
                </a:solidFill>
                <a:latin typeface="Arial" panose="020B0604020202020204" pitchFamily="34" charset="0"/>
                <a:cs typeface="Arial" panose="020B0604020202020204" pitchFamily="34" charset="0"/>
              </a:rPr>
              <a:t> qui mettra à votre disposition la documentation technique nécessaire.</a:t>
            </a:r>
          </a:p>
        </p:txBody>
      </p:sp>
    </p:spTree>
    <p:extLst>
      <p:ext uri="{BB962C8B-B14F-4D97-AF65-F5344CB8AC3E}">
        <p14:creationId xmlns:p14="http://schemas.microsoft.com/office/powerpoint/2010/main" val="1929891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8E2E1706-F1F7-4AB7-B867-878B755CF3DB}"/>
              </a:ext>
            </a:extLst>
          </p:cNvPr>
          <p:cNvGrpSpPr/>
          <p:nvPr/>
        </p:nvGrpSpPr>
        <p:grpSpPr>
          <a:xfrm>
            <a:off x="-38160" y="1484279"/>
            <a:ext cx="9283678" cy="4459320"/>
            <a:chOff x="-38160" y="1484279"/>
            <a:chExt cx="9283678" cy="4459320"/>
          </a:xfrm>
        </p:grpSpPr>
        <p:pic>
          <p:nvPicPr>
            <p:cNvPr id="3" name="Image 2">
              <a:extLst>
                <a:ext uri="{FF2B5EF4-FFF2-40B4-BE49-F238E27FC236}">
                  <a16:creationId xmlns:a16="http://schemas.microsoft.com/office/drawing/2014/main" id="{F70CB3EE-4A36-4FDC-AFCD-6E6050075315}"/>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38160" y="5084640"/>
              <a:ext cx="8736120" cy="858959"/>
            </a:xfrm>
            <a:prstGeom prst="rect">
              <a:avLst/>
            </a:prstGeom>
            <a:noFill/>
            <a:ln>
              <a:noFill/>
            </a:ln>
          </p:spPr>
        </p:pic>
        <p:pic>
          <p:nvPicPr>
            <p:cNvPr id="4" name="Image 3">
              <a:extLst>
                <a:ext uri="{FF2B5EF4-FFF2-40B4-BE49-F238E27FC236}">
                  <a16:creationId xmlns:a16="http://schemas.microsoft.com/office/drawing/2014/main" id="{B6E941C0-BF05-44D6-8802-AAF7DC321B6B}"/>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38160" y="1484279"/>
              <a:ext cx="9253440" cy="3616200"/>
            </a:xfrm>
            <a:prstGeom prst="rect">
              <a:avLst/>
            </a:prstGeom>
            <a:noFill/>
            <a:ln>
              <a:noFill/>
            </a:ln>
          </p:spPr>
        </p:pic>
        <p:pic>
          <p:nvPicPr>
            <p:cNvPr id="5" name="Image 4">
              <a:extLst>
                <a:ext uri="{FF2B5EF4-FFF2-40B4-BE49-F238E27FC236}">
                  <a16:creationId xmlns:a16="http://schemas.microsoft.com/office/drawing/2014/main" id="{6D90F6EE-EE21-4505-8B21-B012CB504755}"/>
                </a:ext>
              </a:extLst>
            </p:cNvPr>
            <p:cNvPicPr>
              <a:picLocks noChangeAspect="1"/>
            </p:cNvPicPr>
            <p:nvPr/>
          </p:nvPicPr>
          <p:blipFill>
            <a:blip r:embed="rId5">
              <a:lum/>
              <a:alphaModFix/>
              <a:extLst>
                <a:ext uri="{28A0092B-C50C-407E-A947-70E740481C1C}">
                  <a14:useLocalDpi xmlns:a14="http://schemas.microsoft.com/office/drawing/2010/main" val="0"/>
                </a:ext>
              </a:extLst>
            </a:blip>
            <a:srcRect l="-87786"/>
            <a:stretch>
              <a:fillRect/>
            </a:stretch>
          </p:blipFill>
          <p:spPr>
            <a:xfrm>
              <a:off x="8369279" y="5084640"/>
              <a:ext cx="876239" cy="858959"/>
            </a:xfrm>
            <a:prstGeom prst="rect">
              <a:avLst/>
            </a:prstGeom>
            <a:noFill/>
            <a:ln>
              <a:noFill/>
            </a:ln>
          </p:spPr>
        </p:pic>
      </p:grpSp>
      <p:cxnSp>
        <p:nvCxnSpPr>
          <p:cNvPr id="7" name="Connecteur droit avec flèche 6">
            <a:extLst>
              <a:ext uri="{FF2B5EF4-FFF2-40B4-BE49-F238E27FC236}">
                <a16:creationId xmlns:a16="http://schemas.microsoft.com/office/drawing/2014/main" id="{0410E26F-DF5F-46EC-8551-7123BF6A8625}"/>
              </a:ext>
            </a:extLst>
          </p:cNvPr>
          <p:cNvCxnSpPr/>
          <p:nvPr/>
        </p:nvCxnSpPr>
        <p:spPr>
          <a:xfrm>
            <a:off x="1476360" y="1483919"/>
            <a:ext cx="2348279" cy="3600"/>
          </a:xfrm>
          <a:prstGeom prst="straightConnector1">
            <a:avLst/>
          </a:prstGeom>
          <a:noFill/>
          <a:ln>
            <a:noFill/>
            <a:prstDash val="solid"/>
          </a:ln>
        </p:spPr>
      </p:cxnSp>
      <p:sp>
        <p:nvSpPr>
          <p:cNvPr id="8" name="Forme libre : forme 7">
            <a:extLst>
              <a:ext uri="{FF2B5EF4-FFF2-40B4-BE49-F238E27FC236}">
                <a16:creationId xmlns:a16="http://schemas.microsoft.com/office/drawing/2014/main" id="{8FC9D07D-4322-4920-BFDE-24D9182CAA3C}"/>
              </a:ext>
            </a:extLst>
          </p:cNvPr>
          <p:cNvSpPr/>
          <p:nvPr/>
        </p:nvSpPr>
        <p:spPr>
          <a:xfrm>
            <a:off x="994304" y="133200"/>
            <a:ext cx="679159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Messages des fournisseurs</a:t>
            </a:r>
          </a:p>
        </p:txBody>
      </p:sp>
      <p:cxnSp>
        <p:nvCxnSpPr>
          <p:cNvPr id="9" name="Connecteur droit avec flèche 8">
            <a:extLst>
              <a:ext uri="{FF2B5EF4-FFF2-40B4-BE49-F238E27FC236}">
                <a16:creationId xmlns:a16="http://schemas.microsoft.com/office/drawing/2014/main" id="{0A382152-0245-4B80-AAD8-F24A5C78D4F1}"/>
              </a:ext>
            </a:extLst>
          </p:cNvPr>
          <p:cNvCxnSpPr/>
          <p:nvPr/>
        </p:nvCxnSpPr>
        <p:spPr>
          <a:xfrm>
            <a:off x="3943080" y="1844279"/>
            <a:ext cx="1492560" cy="794161"/>
          </a:xfrm>
          <a:prstGeom prst="straightConnector1">
            <a:avLst/>
          </a:prstGeom>
          <a:noFill/>
          <a:ln w="25560" cap="sq">
            <a:solidFill>
              <a:srgbClr val="E3001E"/>
            </a:solidFill>
            <a:prstDash val="solid"/>
            <a:miter/>
            <a:tailEnd type="arrow"/>
          </a:ln>
        </p:spPr>
      </p:cxnSp>
      <p:cxnSp>
        <p:nvCxnSpPr>
          <p:cNvPr id="10" name="Connecteur droit avec flèche 9">
            <a:extLst>
              <a:ext uri="{FF2B5EF4-FFF2-40B4-BE49-F238E27FC236}">
                <a16:creationId xmlns:a16="http://schemas.microsoft.com/office/drawing/2014/main" id="{16AEF847-DF98-45CA-9403-AF9F27A89501}"/>
              </a:ext>
            </a:extLst>
          </p:cNvPr>
          <p:cNvCxnSpPr>
            <a:stCxn id="11" idx="0"/>
          </p:cNvCxnSpPr>
          <p:nvPr/>
        </p:nvCxnSpPr>
        <p:spPr>
          <a:xfrm flipH="1" flipV="1">
            <a:off x="6011640" y="3644280"/>
            <a:ext cx="1774260" cy="1200600"/>
          </a:xfrm>
          <a:prstGeom prst="straightConnector1">
            <a:avLst/>
          </a:prstGeom>
          <a:noFill/>
          <a:ln w="25560" cap="sq">
            <a:solidFill>
              <a:srgbClr val="00733C"/>
            </a:solidFill>
            <a:prstDash val="solid"/>
            <a:miter/>
            <a:tailEnd type="arrow"/>
          </a:ln>
        </p:spPr>
      </p:cxnSp>
      <p:sp>
        <p:nvSpPr>
          <p:cNvPr id="11" name="Forme libre : forme 10">
            <a:extLst>
              <a:ext uri="{FF2B5EF4-FFF2-40B4-BE49-F238E27FC236}">
                <a16:creationId xmlns:a16="http://schemas.microsoft.com/office/drawing/2014/main" id="{CDC9EE29-73C3-4E4D-9E4C-F4872338FFFA}"/>
              </a:ext>
            </a:extLst>
          </p:cNvPr>
          <p:cNvSpPr/>
          <p:nvPr/>
        </p:nvSpPr>
        <p:spPr>
          <a:xfrm>
            <a:off x="6761160" y="4844880"/>
            <a:ext cx="2049479"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Détail du message reçu</a:t>
            </a:r>
          </a:p>
        </p:txBody>
      </p:sp>
      <p:sp>
        <p:nvSpPr>
          <p:cNvPr id="12" name="Forme libre : forme 11">
            <a:extLst>
              <a:ext uri="{FF2B5EF4-FFF2-40B4-BE49-F238E27FC236}">
                <a16:creationId xmlns:a16="http://schemas.microsoft.com/office/drawing/2014/main" id="{1A639C8D-6C40-4347-8D00-42DE0E66AEA2}"/>
              </a:ext>
            </a:extLst>
          </p:cNvPr>
          <p:cNvSpPr/>
          <p:nvPr/>
        </p:nvSpPr>
        <p:spPr>
          <a:xfrm>
            <a:off x="1835280" y="1325520"/>
            <a:ext cx="210816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Fournisseur ayant expédié le message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3" name="Connecteur droit avec flèche 12">
            <a:extLst>
              <a:ext uri="{FF2B5EF4-FFF2-40B4-BE49-F238E27FC236}">
                <a16:creationId xmlns:a16="http://schemas.microsoft.com/office/drawing/2014/main" id="{51A611D0-E32D-4045-A4DF-5208982F47C0}"/>
              </a:ext>
            </a:extLst>
          </p:cNvPr>
          <p:cNvCxnSpPr>
            <a:cxnSpLocks/>
          </p:cNvCxnSpPr>
          <p:nvPr/>
        </p:nvCxnSpPr>
        <p:spPr>
          <a:xfrm flipV="1">
            <a:off x="304920" y="2168281"/>
            <a:ext cx="1635120" cy="3090957"/>
          </a:xfrm>
          <a:prstGeom prst="straightConnector1">
            <a:avLst/>
          </a:prstGeom>
          <a:noFill/>
          <a:ln w="25560" cap="sq">
            <a:solidFill>
              <a:srgbClr val="E3001E"/>
            </a:solidFill>
            <a:prstDash val="solid"/>
            <a:miter/>
            <a:tailEnd type="arrow"/>
          </a:ln>
        </p:spPr>
      </p:cxnSp>
      <p:sp>
        <p:nvSpPr>
          <p:cNvPr id="14" name="Forme libre : forme 13">
            <a:extLst>
              <a:ext uri="{FF2B5EF4-FFF2-40B4-BE49-F238E27FC236}">
                <a16:creationId xmlns:a16="http://schemas.microsoft.com/office/drawing/2014/main" id="{C2F96FCF-204A-4167-86AE-727A8EDAB6B2}"/>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AB743336-CC28-4FCD-B105-831DD7B55C3A}" type="slidenum">
              <a:t>21</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74532664-CC8D-4975-9B9B-9D1B339A9987}"/>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F9212E4B-22B9-45B5-AE97-FED0FC47477E}"/>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F442EAD0-717C-422E-8C15-EAFDEA9D049F}"/>
              </a:ext>
            </a:extLst>
          </p:cNvPr>
          <p:cNvSpPr/>
          <p:nvPr/>
        </p:nvSpPr>
        <p:spPr>
          <a:xfrm>
            <a:off x="0" y="687239"/>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Vous retrouvez ici l’historique des messages que les fournisseurs vous ont adressés.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A noter que l’ensemble de ces messages vous sont envoyés également par mail.</a:t>
            </a:r>
          </a:p>
        </p:txBody>
      </p:sp>
      <p:pic>
        <p:nvPicPr>
          <p:cNvPr id="19" name="Image 18">
            <a:extLst>
              <a:ext uri="{FF2B5EF4-FFF2-40B4-BE49-F238E27FC236}">
                <a16:creationId xmlns:a16="http://schemas.microsoft.com/office/drawing/2014/main" id="{957C0EDF-7192-4E9D-A36B-2DD8A1B4C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883" y="5166099"/>
            <a:ext cx="325253" cy="249130"/>
          </a:xfrm>
          <a:prstGeom prst="rect">
            <a:avLst/>
          </a:prstGeom>
        </p:spPr>
      </p:pic>
      <p:sp>
        <p:nvSpPr>
          <p:cNvPr id="23" name="Forme libre : forme 22">
            <a:extLst>
              <a:ext uri="{FF2B5EF4-FFF2-40B4-BE49-F238E27FC236}">
                <a16:creationId xmlns:a16="http://schemas.microsoft.com/office/drawing/2014/main" id="{0ACADAFB-F7A5-4F18-9F90-78F941714867}"/>
              </a:ext>
            </a:extLst>
          </p:cNvPr>
          <p:cNvSpPr/>
          <p:nvPr/>
        </p:nvSpPr>
        <p:spPr>
          <a:xfrm>
            <a:off x="1835280" y="5397319"/>
            <a:ext cx="21970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Indicateur du nombre de messages non lus</a:t>
            </a:r>
          </a:p>
        </p:txBody>
      </p:sp>
      <p:cxnSp>
        <p:nvCxnSpPr>
          <p:cNvPr id="24" name="Connecteur droit avec flèche 23">
            <a:extLst>
              <a:ext uri="{FF2B5EF4-FFF2-40B4-BE49-F238E27FC236}">
                <a16:creationId xmlns:a16="http://schemas.microsoft.com/office/drawing/2014/main" id="{3A88F913-14BB-486C-A572-5669FE9B73C6}"/>
              </a:ext>
            </a:extLst>
          </p:cNvPr>
          <p:cNvCxnSpPr>
            <a:cxnSpLocks/>
          </p:cNvCxnSpPr>
          <p:nvPr/>
        </p:nvCxnSpPr>
        <p:spPr>
          <a:xfrm flipH="1" flipV="1">
            <a:off x="1252137" y="5290664"/>
            <a:ext cx="583143" cy="364325"/>
          </a:xfrm>
          <a:prstGeom prst="straightConnector1">
            <a:avLst/>
          </a:prstGeom>
          <a:noFill/>
          <a:ln w="25560" cap="sq">
            <a:solidFill>
              <a:srgbClr val="0064A0"/>
            </a:solidFill>
            <a:prstDash val="solid"/>
            <a:miter/>
            <a:tailEnd type="arrow"/>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intérieur&#10;&#10;Description générée automatiquement">
            <a:extLst>
              <a:ext uri="{FF2B5EF4-FFF2-40B4-BE49-F238E27FC236}">
                <a16:creationId xmlns:a16="http://schemas.microsoft.com/office/drawing/2014/main" id="{A762459F-DC4A-47B6-B81A-A9A8A0DD2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2" y="1794511"/>
            <a:ext cx="9144000" cy="4332667"/>
          </a:xfrm>
          <a:prstGeom prst="rect">
            <a:avLst/>
          </a:prstGeom>
        </p:spPr>
      </p:pic>
      <p:cxnSp>
        <p:nvCxnSpPr>
          <p:cNvPr id="7" name="Connecteur droit avec flèche 6">
            <a:extLst>
              <a:ext uri="{FF2B5EF4-FFF2-40B4-BE49-F238E27FC236}">
                <a16:creationId xmlns:a16="http://schemas.microsoft.com/office/drawing/2014/main" id="{0410E26F-DF5F-46EC-8551-7123BF6A8625}"/>
              </a:ext>
            </a:extLst>
          </p:cNvPr>
          <p:cNvCxnSpPr/>
          <p:nvPr/>
        </p:nvCxnSpPr>
        <p:spPr>
          <a:xfrm>
            <a:off x="1476360" y="1483919"/>
            <a:ext cx="2348279" cy="3600"/>
          </a:xfrm>
          <a:prstGeom prst="straightConnector1">
            <a:avLst/>
          </a:prstGeom>
          <a:noFill/>
          <a:ln>
            <a:noFill/>
            <a:prstDash val="solid"/>
          </a:ln>
        </p:spPr>
      </p:cxnSp>
      <p:sp>
        <p:nvSpPr>
          <p:cNvPr id="8" name="Forme libre : forme 7">
            <a:extLst>
              <a:ext uri="{FF2B5EF4-FFF2-40B4-BE49-F238E27FC236}">
                <a16:creationId xmlns:a16="http://schemas.microsoft.com/office/drawing/2014/main" id="{8FC9D07D-4322-4920-BFDE-24D9182CAA3C}"/>
              </a:ext>
            </a:extLst>
          </p:cNvPr>
          <p:cNvSpPr/>
          <p:nvPr/>
        </p:nvSpPr>
        <p:spPr>
          <a:xfrm>
            <a:off x="994304" y="133200"/>
            <a:ext cx="679159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C</a:t>
            </a:r>
            <a:r>
              <a:rPr lang="fr-FR" sz="2800" b="1" i="0" u="none" strike="noStrike" baseline="0" dirty="0">
                <a:ln>
                  <a:noFill/>
                </a:ln>
                <a:solidFill>
                  <a:srgbClr val="00733C"/>
                </a:solidFill>
                <a:latin typeface="Arial" pitchFamily="18"/>
                <a:ea typeface="Arial" pitchFamily="2"/>
                <a:cs typeface="Arial" pitchFamily="2"/>
              </a:rPr>
              <a:t>onsultations en cours</a:t>
            </a:r>
          </a:p>
        </p:txBody>
      </p:sp>
      <p:cxnSp>
        <p:nvCxnSpPr>
          <p:cNvPr id="10" name="Connecteur droit avec flèche 9">
            <a:extLst>
              <a:ext uri="{FF2B5EF4-FFF2-40B4-BE49-F238E27FC236}">
                <a16:creationId xmlns:a16="http://schemas.microsoft.com/office/drawing/2014/main" id="{16AEF847-DF98-45CA-9403-AF9F27A89501}"/>
              </a:ext>
            </a:extLst>
          </p:cNvPr>
          <p:cNvCxnSpPr>
            <a:cxnSpLocks/>
          </p:cNvCxnSpPr>
          <p:nvPr/>
        </p:nvCxnSpPr>
        <p:spPr>
          <a:xfrm flipH="1">
            <a:off x="3053918" y="2946761"/>
            <a:ext cx="770721" cy="1"/>
          </a:xfrm>
          <a:prstGeom prst="straightConnector1">
            <a:avLst/>
          </a:prstGeom>
          <a:noFill/>
          <a:ln w="25560" cap="sq">
            <a:solidFill>
              <a:srgbClr val="00733C"/>
            </a:solidFill>
            <a:prstDash val="solid"/>
            <a:miter/>
            <a:tailEnd type="arrow"/>
          </a:ln>
        </p:spPr>
      </p:cxnSp>
      <p:sp>
        <p:nvSpPr>
          <p:cNvPr id="11" name="Forme libre : forme 10">
            <a:extLst>
              <a:ext uri="{FF2B5EF4-FFF2-40B4-BE49-F238E27FC236}">
                <a16:creationId xmlns:a16="http://schemas.microsoft.com/office/drawing/2014/main" id="{CDC9EE29-73C3-4E4D-9E4C-F4872338FFFA}"/>
              </a:ext>
            </a:extLst>
          </p:cNvPr>
          <p:cNvSpPr/>
          <p:nvPr/>
        </p:nvSpPr>
        <p:spPr>
          <a:xfrm>
            <a:off x="3824639" y="2706072"/>
            <a:ext cx="425404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dirty="0">
                <a:solidFill>
                  <a:srgbClr val="FFFFFF"/>
                </a:solidFill>
                <a:latin typeface="Arial" pitchFamily="18"/>
                <a:ea typeface="Arial" pitchFamily="2"/>
                <a:cs typeface="Arial" pitchFamily="2"/>
              </a:rPr>
              <a:t>Brouillon : consultation non finalisée que vous pouvez reprendre à tout moment  ou supprimer</a:t>
            </a:r>
            <a:endParaRPr lang="fr-FR" sz="1400" i="0" u="none" strike="noStrike" baseline="0" dirty="0">
              <a:ln>
                <a:noFill/>
              </a:ln>
              <a:solidFill>
                <a:srgbClr val="FFFFFF"/>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1A639C8D-6C40-4347-8D00-42DE0E66AEA2}"/>
              </a:ext>
            </a:extLst>
          </p:cNvPr>
          <p:cNvSpPr/>
          <p:nvPr/>
        </p:nvSpPr>
        <p:spPr>
          <a:xfrm>
            <a:off x="3824639" y="3307309"/>
            <a:ext cx="425404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0" u="none" strike="noStrike" baseline="0" dirty="0">
                <a:ln>
                  <a:noFill/>
                </a:ln>
                <a:solidFill>
                  <a:srgbClr val="FFFFFF"/>
                </a:solidFill>
                <a:latin typeface="Arial" pitchFamily="18"/>
                <a:ea typeface="Arial" pitchFamily="2"/>
                <a:cs typeface="Arial" pitchFamily="2"/>
              </a:rPr>
              <a:t>En cours : des offres ont été réalisés et vous pourrez les visualiser après la fermeture de la consultation</a:t>
            </a:r>
          </a:p>
        </p:txBody>
      </p:sp>
      <p:cxnSp>
        <p:nvCxnSpPr>
          <p:cNvPr id="13" name="Connecteur droit avec flèche 12">
            <a:extLst>
              <a:ext uri="{FF2B5EF4-FFF2-40B4-BE49-F238E27FC236}">
                <a16:creationId xmlns:a16="http://schemas.microsoft.com/office/drawing/2014/main" id="{51A611D0-E32D-4045-A4DF-5208982F47C0}"/>
              </a:ext>
            </a:extLst>
          </p:cNvPr>
          <p:cNvCxnSpPr>
            <a:cxnSpLocks/>
          </p:cNvCxnSpPr>
          <p:nvPr/>
        </p:nvCxnSpPr>
        <p:spPr>
          <a:xfrm flipH="1" flipV="1">
            <a:off x="2650499" y="3583269"/>
            <a:ext cx="1174139" cy="94462"/>
          </a:xfrm>
          <a:prstGeom prst="straightConnector1">
            <a:avLst/>
          </a:prstGeom>
          <a:noFill/>
          <a:ln w="25560" cap="sq">
            <a:solidFill>
              <a:srgbClr val="E3001E"/>
            </a:solidFill>
            <a:prstDash val="solid"/>
            <a:miter/>
            <a:tailEnd type="arrow"/>
          </a:ln>
        </p:spPr>
      </p:cxnSp>
      <p:sp>
        <p:nvSpPr>
          <p:cNvPr id="14" name="Forme libre : forme 13">
            <a:extLst>
              <a:ext uri="{FF2B5EF4-FFF2-40B4-BE49-F238E27FC236}">
                <a16:creationId xmlns:a16="http://schemas.microsoft.com/office/drawing/2014/main" id="{C2F96FCF-204A-4167-86AE-727A8EDAB6B2}"/>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AB743336-CC28-4FCD-B105-831DD7B55C3A}" type="slidenum">
              <a:t>22</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74532664-CC8D-4975-9B9B-9D1B339A9987}"/>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F9212E4B-22B9-45B5-AE97-FED0FC47477E}"/>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F442EAD0-717C-422E-8C15-EAFDEA9D049F}"/>
              </a:ext>
            </a:extLst>
          </p:cNvPr>
          <p:cNvSpPr/>
          <p:nvPr/>
        </p:nvSpPr>
        <p:spPr>
          <a:xfrm>
            <a:off x="0" y="687239"/>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L’onglet « Consultations en cours» vous informe de l’état de vos consultations en cours, en attente de fermeture ou en attente de votre commande. </a:t>
            </a:r>
          </a:p>
        </p:txBody>
      </p:sp>
      <p:sp>
        <p:nvSpPr>
          <p:cNvPr id="23" name="Forme libre : forme 22">
            <a:extLst>
              <a:ext uri="{FF2B5EF4-FFF2-40B4-BE49-F238E27FC236}">
                <a16:creationId xmlns:a16="http://schemas.microsoft.com/office/drawing/2014/main" id="{0ACADAFB-F7A5-4F18-9F90-78F941714867}"/>
              </a:ext>
            </a:extLst>
          </p:cNvPr>
          <p:cNvSpPr/>
          <p:nvPr/>
        </p:nvSpPr>
        <p:spPr>
          <a:xfrm>
            <a:off x="3824639" y="4978351"/>
            <a:ext cx="425404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dirty="0">
                <a:solidFill>
                  <a:srgbClr val="FFFFFF"/>
                </a:solidFill>
                <a:latin typeface="Arial" pitchFamily="18"/>
                <a:ea typeface="Arial" pitchFamily="2"/>
                <a:cs typeface="Arial" pitchFamily="2"/>
              </a:rPr>
              <a:t>A valider : </a:t>
            </a:r>
            <a:r>
              <a:rPr lang="fr-FR" sz="1400" i="0" u="none" strike="noStrike" baseline="0" dirty="0">
                <a:ln>
                  <a:noFill/>
                </a:ln>
                <a:solidFill>
                  <a:srgbClr val="FFFFFF"/>
                </a:solidFill>
                <a:latin typeface="Arial" pitchFamily="18"/>
                <a:ea typeface="Arial" pitchFamily="2"/>
                <a:cs typeface="Arial" pitchFamily="2"/>
              </a:rPr>
              <a:t>le délai de consultation est passé.</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dirty="0">
                <a:solidFill>
                  <a:srgbClr val="FFFFFF"/>
                </a:solidFill>
                <a:latin typeface="Arial" pitchFamily="18"/>
                <a:ea typeface="Arial" pitchFamily="2"/>
                <a:cs typeface="Arial" pitchFamily="2"/>
              </a:rPr>
              <a:t>Vous pouvez commander si les offres vous conviennent ou déclarer la consultation sans suite.</a:t>
            </a:r>
            <a:endParaRPr lang="fr-FR" sz="1400" i="0" u="none" strike="noStrike" baseline="0" dirty="0">
              <a:ln>
                <a:noFill/>
              </a:ln>
              <a:solidFill>
                <a:srgbClr val="FFFFFF"/>
              </a:solidFill>
              <a:latin typeface="Arial" pitchFamily="18"/>
              <a:ea typeface="Arial" pitchFamily="2"/>
              <a:cs typeface="Arial" pitchFamily="2"/>
            </a:endParaRPr>
          </a:p>
        </p:txBody>
      </p:sp>
      <p:cxnSp>
        <p:nvCxnSpPr>
          <p:cNvPr id="24" name="Connecteur droit avec flèche 23">
            <a:extLst>
              <a:ext uri="{FF2B5EF4-FFF2-40B4-BE49-F238E27FC236}">
                <a16:creationId xmlns:a16="http://schemas.microsoft.com/office/drawing/2014/main" id="{3A88F913-14BB-486C-A572-5669FE9B73C6}"/>
              </a:ext>
            </a:extLst>
          </p:cNvPr>
          <p:cNvCxnSpPr>
            <a:cxnSpLocks/>
          </p:cNvCxnSpPr>
          <p:nvPr/>
        </p:nvCxnSpPr>
        <p:spPr>
          <a:xfrm flipH="1">
            <a:off x="3133817" y="5341093"/>
            <a:ext cx="690823" cy="0"/>
          </a:xfrm>
          <a:prstGeom prst="straightConnector1">
            <a:avLst/>
          </a:prstGeom>
          <a:noFill/>
          <a:ln w="25560" cap="sq">
            <a:solidFill>
              <a:srgbClr val="0064A0"/>
            </a:solidFill>
            <a:prstDash val="solid"/>
            <a:miter/>
            <a:tailEnd type="arrow"/>
          </a:ln>
        </p:spPr>
      </p:cxnSp>
      <p:cxnSp>
        <p:nvCxnSpPr>
          <p:cNvPr id="25" name="Connecteur droit avec flèche 24">
            <a:extLst>
              <a:ext uri="{FF2B5EF4-FFF2-40B4-BE49-F238E27FC236}">
                <a16:creationId xmlns:a16="http://schemas.microsoft.com/office/drawing/2014/main" id="{E590D346-CCCA-4B45-8DCA-062D749427E7}"/>
              </a:ext>
            </a:extLst>
          </p:cNvPr>
          <p:cNvCxnSpPr>
            <a:cxnSpLocks/>
          </p:cNvCxnSpPr>
          <p:nvPr/>
        </p:nvCxnSpPr>
        <p:spPr>
          <a:xfrm>
            <a:off x="8078680" y="3889246"/>
            <a:ext cx="328473" cy="0"/>
          </a:xfrm>
          <a:prstGeom prst="straightConnector1">
            <a:avLst/>
          </a:prstGeom>
          <a:noFill/>
          <a:ln w="25560" cap="sq">
            <a:solidFill>
              <a:srgbClr val="00733C"/>
            </a:solidFill>
            <a:prstDash val="solid"/>
            <a:miter/>
            <a:tailEnd type="arrow"/>
          </a:ln>
        </p:spPr>
      </p:cxnSp>
      <p:cxnSp>
        <p:nvCxnSpPr>
          <p:cNvPr id="32" name="Connecteur droit avec flèche 31">
            <a:extLst>
              <a:ext uri="{FF2B5EF4-FFF2-40B4-BE49-F238E27FC236}">
                <a16:creationId xmlns:a16="http://schemas.microsoft.com/office/drawing/2014/main" id="{7053640F-8384-4B32-B71C-5A26F0BB2B9D}"/>
              </a:ext>
            </a:extLst>
          </p:cNvPr>
          <p:cNvCxnSpPr>
            <a:cxnSpLocks/>
            <a:stCxn id="12" idx="3"/>
          </p:cNvCxnSpPr>
          <p:nvPr/>
        </p:nvCxnSpPr>
        <p:spPr>
          <a:xfrm flipH="1" flipV="1">
            <a:off x="1476360" y="3180268"/>
            <a:ext cx="2348279" cy="497464"/>
          </a:xfrm>
          <a:prstGeom prst="straightConnector1">
            <a:avLst/>
          </a:prstGeom>
          <a:noFill/>
          <a:ln w="25560" cap="sq">
            <a:solidFill>
              <a:srgbClr val="E3001E"/>
            </a:solidFill>
            <a:prstDash val="solid"/>
            <a:miter/>
            <a:tailEnd type="arrow"/>
          </a:ln>
        </p:spPr>
      </p:cxnSp>
      <p:sp>
        <p:nvSpPr>
          <p:cNvPr id="9" name="Rectangle 8">
            <a:extLst>
              <a:ext uri="{FF2B5EF4-FFF2-40B4-BE49-F238E27FC236}">
                <a16:creationId xmlns:a16="http://schemas.microsoft.com/office/drawing/2014/main" id="{C5EEEE22-F41F-430B-A28B-29BF324EA38B}"/>
              </a:ext>
            </a:extLst>
          </p:cNvPr>
          <p:cNvSpPr/>
          <p:nvPr/>
        </p:nvSpPr>
        <p:spPr>
          <a:xfrm>
            <a:off x="9331" y="3456993"/>
            <a:ext cx="1138334" cy="2487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3150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intérieur&#10;&#10;Description générée automatiquement">
            <a:extLst>
              <a:ext uri="{FF2B5EF4-FFF2-40B4-BE49-F238E27FC236}">
                <a16:creationId xmlns:a16="http://schemas.microsoft.com/office/drawing/2014/main" id="{8E9B57F9-AE30-4329-A2AF-5EC414F0E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950"/>
            <a:ext cx="9144000" cy="3848100"/>
          </a:xfrm>
          <a:prstGeom prst="rect">
            <a:avLst/>
          </a:prstGeom>
        </p:spPr>
      </p:pic>
      <p:cxnSp>
        <p:nvCxnSpPr>
          <p:cNvPr id="93187" name="Connecteur droit avec flèche 4">
            <a:extLst>
              <a:ext uri="{FF2B5EF4-FFF2-40B4-BE49-F238E27FC236}">
                <a16:creationId xmlns:a16="http://schemas.microsoft.com/office/drawing/2014/main" id="{3D218929-9D1F-43DB-8574-F144C2466C21}"/>
              </a:ext>
            </a:extLst>
          </p:cNvPr>
          <p:cNvCxnSpPr>
            <a:cxnSpLocks noChangeShapeType="1"/>
          </p:cNvCxnSpPr>
          <p:nvPr/>
        </p:nvCxnSpPr>
        <p:spPr bwMode="auto">
          <a:xfrm>
            <a:off x="2720975" y="2405063"/>
            <a:ext cx="1719263" cy="833437"/>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93188" name="ZoneTexte 1">
            <a:extLst>
              <a:ext uri="{FF2B5EF4-FFF2-40B4-BE49-F238E27FC236}">
                <a16:creationId xmlns:a16="http://schemas.microsoft.com/office/drawing/2014/main" id="{A4AA9563-8E66-4216-85FE-33F5AC3F6BAA}"/>
              </a:ext>
            </a:extLst>
          </p:cNvPr>
          <p:cNvSpPr>
            <a:spLocks/>
          </p:cNvSpPr>
          <p:nvPr/>
        </p:nvSpPr>
        <p:spPr bwMode="auto">
          <a:xfrm>
            <a:off x="990600" y="133350"/>
            <a:ext cx="8153400" cy="494624"/>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r>
              <a:rPr lang="fr-FR" altLang="fr-FR" sz="2400" b="1" dirty="0">
                <a:solidFill>
                  <a:srgbClr val="00733C"/>
                </a:solidFill>
                <a:latin typeface="Arial" panose="020B0604020202020204" pitchFamily="34" charset="0"/>
                <a:ea typeface="ヒラギノ角ゴ Pro W3"/>
                <a:cs typeface="ヒラギノ角ゴ Pro W3"/>
              </a:rPr>
              <a:t>	 </a:t>
            </a:r>
            <a:r>
              <a:rPr lang="fr-FR" altLang="fr-FR" sz="2600" b="1" dirty="0">
                <a:solidFill>
                  <a:srgbClr val="00733C"/>
                </a:solidFill>
                <a:latin typeface="Arial" panose="020B0604020202020204" pitchFamily="34" charset="0"/>
                <a:ea typeface="ヒラギノ角ゴ Pro W3"/>
                <a:cs typeface="ヒラギノ角ゴ Pro W3"/>
              </a:rPr>
              <a:t>Consultation en cours – Détail d’une consultation</a:t>
            </a:r>
          </a:p>
        </p:txBody>
      </p:sp>
      <p:cxnSp>
        <p:nvCxnSpPr>
          <p:cNvPr id="93189" name="Connecteur droit avec flèche 28">
            <a:extLst>
              <a:ext uri="{FF2B5EF4-FFF2-40B4-BE49-F238E27FC236}">
                <a16:creationId xmlns:a16="http://schemas.microsoft.com/office/drawing/2014/main" id="{E7C17CE0-863B-43C5-B2AA-273DFDB03702}"/>
              </a:ext>
            </a:extLst>
          </p:cNvPr>
          <p:cNvCxnSpPr>
            <a:cxnSpLocks noChangeShapeType="1"/>
          </p:cNvCxnSpPr>
          <p:nvPr/>
        </p:nvCxnSpPr>
        <p:spPr bwMode="auto">
          <a:xfrm flipH="1">
            <a:off x="1399497" y="3178989"/>
            <a:ext cx="1321478" cy="158087"/>
          </a:xfrm>
          <a:prstGeom prst="straightConnector1">
            <a:avLst/>
          </a:prstGeom>
          <a:noFill/>
          <a:ln w="25560" cap="sq">
            <a:solidFill>
              <a:srgbClr val="E3001E"/>
            </a:solidFill>
            <a:miter lim="800000"/>
            <a:headEnd/>
            <a:tailEnd type="arrow" w="med" len="med"/>
          </a:ln>
          <a:extLst>
            <a:ext uri="{909E8E84-426E-40DD-AFC4-6F175D3DCCD1}">
              <a14:hiddenFill xmlns:a14="http://schemas.microsoft.com/office/drawing/2010/main">
                <a:noFill/>
              </a14:hiddenFill>
            </a:ext>
          </a:extLst>
        </p:spPr>
      </p:cxnSp>
      <p:sp>
        <p:nvSpPr>
          <p:cNvPr id="93191" name="ZoneTexte 25">
            <a:extLst>
              <a:ext uri="{FF2B5EF4-FFF2-40B4-BE49-F238E27FC236}">
                <a16:creationId xmlns:a16="http://schemas.microsoft.com/office/drawing/2014/main" id="{61D6A563-17D8-457C-A764-AFC23C14842F}"/>
              </a:ext>
            </a:extLst>
          </p:cNvPr>
          <p:cNvSpPr>
            <a:spLocks/>
          </p:cNvSpPr>
          <p:nvPr/>
        </p:nvSpPr>
        <p:spPr bwMode="auto">
          <a:xfrm>
            <a:off x="1685925" y="6074470"/>
            <a:ext cx="5508625" cy="525401"/>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00733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400" b="1" dirty="0">
                <a:solidFill>
                  <a:srgbClr val="FFFFFF"/>
                </a:solidFill>
                <a:latin typeface="Arial" panose="020B0604020202020204" pitchFamily="34" charset="0"/>
                <a:ea typeface="ヒラギノ角ゴ Pro W3"/>
                <a:cs typeface="ヒラギノ角ゴ Pro W3"/>
              </a:rPr>
              <a:t>Boutons de visualisation et de téléchargement des documents du marché</a:t>
            </a:r>
          </a:p>
        </p:txBody>
      </p:sp>
      <p:sp>
        <p:nvSpPr>
          <p:cNvPr id="93192" name="ZoneTexte 19">
            <a:extLst>
              <a:ext uri="{FF2B5EF4-FFF2-40B4-BE49-F238E27FC236}">
                <a16:creationId xmlns:a16="http://schemas.microsoft.com/office/drawing/2014/main" id="{96E202C4-A788-440C-87F4-179F33BA036C}"/>
              </a:ext>
            </a:extLst>
          </p:cNvPr>
          <p:cNvSpPr>
            <a:spLocks/>
          </p:cNvSpPr>
          <p:nvPr/>
        </p:nvSpPr>
        <p:spPr bwMode="auto">
          <a:xfrm>
            <a:off x="2720975" y="2994344"/>
            <a:ext cx="5023528" cy="30995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E300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400" b="1" dirty="0">
                <a:solidFill>
                  <a:srgbClr val="FFFFFF"/>
                </a:solidFill>
                <a:latin typeface="Arial" panose="020B0604020202020204" pitchFamily="34" charset="0"/>
                <a:ea typeface="ヒラギノ角ゴ Pro W3"/>
                <a:cs typeface="ヒラギノ角ゴ Pro W3"/>
              </a:rPr>
              <a:t>Lien vers la fiche publique du fournisseur</a:t>
            </a:r>
          </a:p>
        </p:txBody>
      </p:sp>
      <p:sp>
        <p:nvSpPr>
          <p:cNvPr id="93193" name="Espace réservé du numéro de diapositive 1">
            <a:extLst>
              <a:ext uri="{FF2B5EF4-FFF2-40B4-BE49-F238E27FC236}">
                <a16:creationId xmlns:a16="http://schemas.microsoft.com/office/drawing/2014/main" id="{1D4C0EB0-20C2-4062-A70F-52AE4208EDC4}"/>
              </a:ext>
            </a:extLst>
          </p:cNvPr>
          <p:cNvSpPr>
            <a:spLocks/>
          </p:cNvSpPr>
          <p:nvPr/>
        </p:nvSpPr>
        <p:spPr bwMode="auto">
          <a:xfrm>
            <a:off x="-17463" y="6443663"/>
            <a:ext cx="9144001" cy="404812"/>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r" eaLnBrk="1" hangingPunct="1">
              <a:spcBef>
                <a:spcPct val="0"/>
              </a:spcBef>
            </a:pPr>
            <a:fld id="{2AA38297-1503-43C8-BABD-89A0D03E50C8}" type="slidenum">
              <a:rPr lang="fr-FR" altLang="fr-FR" sz="1800" b="1">
                <a:solidFill>
                  <a:srgbClr val="948A54"/>
                </a:solidFill>
                <a:latin typeface="Arial" panose="020B0604020202020204" pitchFamily="34" charset="0"/>
                <a:ea typeface="ヒラギノ角ゴ Pro W3"/>
                <a:cs typeface="ヒラギノ角ゴ Pro W3"/>
              </a:rPr>
              <a:pPr algn="r" eaLnBrk="1" hangingPunct="1">
                <a:spcBef>
                  <a:spcPct val="0"/>
                </a:spcBef>
              </a:pPr>
              <a:t>23</a:t>
            </a:fld>
            <a:endParaRPr lang="fr-FR" altLang="fr-FR" sz="1800" b="1">
              <a:solidFill>
                <a:srgbClr val="948A54"/>
              </a:solidFill>
              <a:latin typeface="Arial" panose="020B0604020202020204" pitchFamily="34" charset="0"/>
              <a:ea typeface="ヒラギノ角ゴ Pro W3"/>
              <a:cs typeface="ヒラギノ角ゴ Pro W3"/>
            </a:endParaRPr>
          </a:p>
        </p:txBody>
      </p:sp>
      <p:sp>
        <p:nvSpPr>
          <p:cNvPr id="93194" name="Rectangle 7">
            <a:extLst>
              <a:ext uri="{FF2B5EF4-FFF2-40B4-BE49-F238E27FC236}">
                <a16:creationId xmlns:a16="http://schemas.microsoft.com/office/drawing/2014/main" id="{7DD2AF09-71B5-41B0-B453-4A220BA194CE}"/>
              </a:ext>
            </a:extLst>
          </p:cNvPr>
          <p:cNvSpPr>
            <a:spLocks/>
          </p:cNvSpPr>
          <p:nvPr/>
        </p:nvSpPr>
        <p:spPr bwMode="auto">
          <a:xfrm>
            <a:off x="304800" y="242888"/>
            <a:ext cx="293688" cy="3048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lIns="90000" tIns="46800" rIns="90000" bIns="46800" anchor="ctr"/>
          <a:lstStyle/>
          <a:p>
            <a:endParaRPr lang="fr-FR"/>
          </a:p>
        </p:txBody>
      </p:sp>
      <p:sp>
        <p:nvSpPr>
          <p:cNvPr id="93195" name="Rectangle 8">
            <a:extLst>
              <a:ext uri="{FF2B5EF4-FFF2-40B4-BE49-F238E27FC236}">
                <a16:creationId xmlns:a16="http://schemas.microsoft.com/office/drawing/2014/main" id="{F770479E-CB2E-4CFF-8755-F2DC03EF6B58}"/>
              </a:ext>
            </a:extLst>
          </p:cNvPr>
          <p:cNvSpPr>
            <a:spLocks/>
          </p:cNvSpPr>
          <p:nvPr/>
        </p:nvSpPr>
        <p:spPr bwMode="auto">
          <a:xfrm>
            <a:off x="696913" y="242888"/>
            <a:ext cx="293687" cy="3048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93C139"/>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wrap="none" lIns="90000" tIns="46800" rIns="90000" bIns="46800" anchor="ctr"/>
          <a:lstStyle/>
          <a:p>
            <a:endParaRPr lang="fr-FR"/>
          </a:p>
        </p:txBody>
      </p:sp>
      <p:sp>
        <p:nvSpPr>
          <p:cNvPr id="93196" name="ZoneTexte 16">
            <a:extLst>
              <a:ext uri="{FF2B5EF4-FFF2-40B4-BE49-F238E27FC236}">
                <a16:creationId xmlns:a16="http://schemas.microsoft.com/office/drawing/2014/main" id="{7E587AFF-571F-4C94-9F5A-798A95F25E72}"/>
              </a:ext>
            </a:extLst>
          </p:cNvPr>
          <p:cNvSpPr>
            <a:spLocks/>
          </p:cNvSpPr>
          <p:nvPr/>
        </p:nvSpPr>
        <p:spPr bwMode="auto">
          <a:xfrm>
            <a:off x="-34925" y="584200"/>
            <a:ext cx="9144000" cy="463846"/>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200" b="1" dirty="0">
                <a:solidFill>
                  <a:srgbClr val="005DA2"/>
                </a:solidFill>
                <a:latin typeface="Arial" panose="020B0604020202020204" pitchFamily="34" charset="0"/>
                <a:ea typeface="ヒラギノ角ゴ Pro W3"/>
                <a:cs typeface="ヒラギノ角ゴ Pro W3"/>
              </a:rPr>
              <a:t>Cette page affiche le détail et les pièces du marché. Par défaut, on n’affiche que les offre réalisées mais il est possible de voir tous les fournisseurs contactés dans la consultation </a:t>
            </a:r>
          </a:p>
        </p:txBody>
      </p:sp>
      <p:sp>
        <p:nvSpPr>
          <p:cNvPr id="93197" name="Rectangle 12">
            <a:extLst>
              <a:ext uri="{FF2B5EF4-FFF2-40B4-BE49-F238E27FC236}">
                <a16:creationId xmlns:a16="http://schemas.microsoft.com/office/drawing/2014/main" id="{05C3B695-EF9E-41C2-80CA-A869B129DDDA}"/>
              </a:ext>
            </a:extLst>
          </p:cNvPr>
          <p:cNvSpPr>
            <a:spLocks noChangeArrowheads="1"/>
          </p:cNvSpPr>
          <p:nvPr/>
        </p:nvSpPr>
        <p:spPr bwMode="auto">
          <a:xfrm>
            <a:off x="936625" y="3348038"/>
            <a:ext cx="12239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nchor="ct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endParaRPr lang="fr-FR" altLang="fr-FR" sz="1800">
              <a:cs typeface="Arial" panose="020B0604020202020204" pitchFamily="34" charset="0"/>
            </a:endParaRPr>
          </a:p>
        </p:txBody>
      </p:sp>
      <p:sp>
        <p:nvSpPr>
          <p:cNvPr id="93200" name="Rectangle 15">
            <a:extLst>
              <a:ext uri="{FF2B5EF4-FFF2-40B4-BE49-F238E27FC236}">
                <a16:creationId xmlns:a16="http://schemas.microsoft.com/office/drawing/2014/main" id="{A9797A56-30ED-4D73-B88D-F11BA6EB67B4}"/>
              </a:ext>
            </a:extLst>
          </p:cNvPr>
          <p:cNvSpPr>
            <a:spLocks noChangeArrowheads="1"/>
          </p:cNvSpPr>
          <p:nvPr/>
        </p:nvSpPr>
        <p:spPr bwMode="auto">
          <a:xfrm>
            <a:off x="431800" y="5111750"/>
            <a:ext cx="273685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nchor="ct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endParaRPr lang="fr-FR" altLang="fr-FR" sz="1800">
              <a:cs typeface="Arial" panose="020B0604020202020204" pitchFamily="34" charset="0"/>
            </a:endParaRPr>
          </a:p>
        </p:txBody>
      </p:sp>
      <p:sp>
        <p:nvSpPr>
          <p:cNvPr id="93201" name="Rectangle 16">
            <a:extLst>
              <a:ext uri="{FF2B5EF4-FFF2-40B4-BE49-F238E27FC236}">
                <a16:creationId xmlns:a16="http://schemas.microsoft.com/office/drawing/2014/main" id="{5C73C8EA-6DAA-40AB-B647-3C4EA0DAB3ED}"/>
              </a:ext>
            </a:extLst>
          </p:cNvPr>
          <p:cNvSpPr>
            <a:spLocks noChangeArrowheads="1"/>
          </p:cNvSpPr>
          <p:nvPr/>
        </p:nvSpPr>
        <p:spPr bwMode="auto">
          <a:xfrm>
            <a:off x="6011863" y="5364163"/>
            <a:ext cx="266382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nchor="ct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endParaRPr lang="fr-FR" altLang="fr-FR" sz="1800">
              <a:cs typeface="Arial" panose="020B0604020202020204" pitchFamily="34" charset="0"/>
            </a:endParaRPr>
          </a:p>
        </p:txBody>
      </p:sp>
      <p:sp>
        <p:nvSpPr>
          <p:cNvPr id="93204" name="Rectangle 19">
            <a:extLst>
              <a:ext uri="{FF2B5EF4-FFF2-40B4-BE49-F238E27FC236}">
                <a16:creationId xmlns:a16="http://schemas.microsoft.com/office/drawing/2014/main" id="{C50095EF-FE3E-45EF-B5D9-8808E6C15B77}"/>
              </a:ext>
            </a:extLst>
          </p:cNvPr>
          <p:cNvSpPr>
            <a:spLocks noChangeArrowheads="1"/>
          </p:cNvSpPr>
          <p:nvPr/>
        </p:nvSpPr>
        <p:spPr bwMode="auto">
          <a:xfrm flipV="1">
            <a:off x="1159497" y="4819699"/>
            <a:ext cx="243853" cy="7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nchor="ct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pPr>
            <a:endParaRPr lang="fr-FR" altLang="fr-FR" sz="1800">
              <a:cs typeface="Arial" panose="020B0604020202020204" pitchFamily="34" charset="0"/>
            </a:endParaRPr>
          </a:p>
        </p:txBody>
      </p:sp>
      <p:sp>
        <p:nvSpPr>
          <p:cNvPr id="93205" name="ZoneTexte 25">
            <a:extLst>
              <a:ext uri="{FF2B5EF4-FFF2-40B4-BE49-F238E27FC236}">
                <a16:creationId xmlns:a16="http://schemas.microsoft.com/office/drawing/2014/main" id="{03880026-8DA3-46BB-8B64-467988898EDA}"/>
              </a:ext>
            </a:extLst>
          </p:cNvPr>
          <p:cNvSpPr>
            <a:spLocks/>
          </p:cNvSpPr>
          <p:nvPr/>
        </p:nvSpPr>
        <p:spPr bwMode="auto">
          <a:xfrm>
            <a:off x="2720975" y="1546529"/>
            <a:ext cx="2016125" cy="307975"/>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00733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400" b="1" dirty="0">
                <a:solidFill>
                  <a:srgbClr val="FFFFFF"/>
                </a:solidFill>
                <a:latin typeface="Arial" panose="020B0604020202020204" pitchFamily="34" charset="0"/>
                <a:ea typeface="ヒラギノ角ゴ Pro W3"/>
                <a:cs typeface="ヒラギノ角ゴ Pro W3"/>
              </a:rPr>
              <a:t>Détails du marché</a:t>
            </a:r>
          </a:p>
        </p:txBody>
      </p:sp>
      <p:cxnSp>
        <p:nvCxnSpPr>
          <p:cNvPr id="93206" name="Connecteur droit avec flèche 30">
            <a:extLst>
              <a:ext uri="{FF2B5EF4-FFF2-40B4-BE49-F238E27FC236}">
                <a16:creationId xmlns:a16="http://schemas.microsoft.com/office/drawing/2014/main" id="{54CA0A8D-CD6B-49E6-9CBE-84F4D4F046F1}"/>
              </a:ext>
            </a:extLst>
          </p:cNvPr>
          <p:cNvCxnSpPr>
            <a:cxnSpLocks noChangeShapeType="1"/>
          </p:cNvCxnSpPr>
          <p:nvPr/>
        </p:nvCxnSpPr>
        <p:spPr bwMode="auto">
          <a:xfrm flipH="1">
            <a:off x="1564837" y="1689952"/>
            <a:ext cx="1156138" cy="226955"/>
          </a:xfrm>
          <a:prstGeom prst="straightConnector1">
            <a:avLst/>
          </a:prstGeom>
          <a:noFill/>
          <a:ln w="25560" cap="sq">
            <a:solidFill>
              <a:srgbClr val="00733C"/>
            </a:solidFill>
            <a:miter lim="800000"/>
            <a:headEnd/>
            <a:tailEnd type="arrow" w="med" len="med"/>
          </a:ln>
          <a:extLst>
            <a:ext uri="{909E8E84-426E-40DD-AFC4-6F175D3DCCD1}">
              <a14:hiddenFill xmlns:a14="http://schemas.microsoft.com/office/drawing/2010/main">
                <a:noFill/>
              </a14:hiddenFill>
            </a:ext>
          </a:extLst>
        </p:spPr>
      </p:cxnSp>
      <p:cxnSp>
        <p:nvCxnSpPr>
          <p:cNvPr id="31" name="Connecteur droit avec flèche 28">
            <a:extLst>
              <a:ext uri="{FF2B5EF4-FFF2-40B4-BE49-F238E27FC236}">
                <a16:creationId xmlns:a16="http://schemas.microsoft.com/office/drawing/2014/main" id="{0E18A71B-E85F-49E0-BF5A-3180BBD8610C}"/>
              </a:ext>
            </a:extLst>
          </p:cNvPr>
          <p:cNvCxnSpPr>
            <a:cxnSpLocks noChangeShapeType="1"/>
          </p:cNvCxnSpPr>
          <p:nvPr/>
        </p:nvCxnSpPr>
        <p:spPr bwMode="auto">
          <a:xfrm flipH="1">
            <a:off x="990600" y="3615840"/>
            <a:ext cx="1700213" cy="115253"/>
          </a:xfrm>
          <a:prstGeom prst="straightConnector1">
            <a:avLst/>
          </a:prstGeom>
          <a:noFill/>
          <a:ln w="25560" cap="sq">
            <a:solidFill>
              <a:srgbClr val="00B0F0"/>
            </a:solidFill>
            <a:miter lim="800000"/>
            <a:headEnd/>
            <a:tailEnd type="arrow" w="med" len="med"/>
          </a:ln>
          <a:extLst>
            <a:ext uri="{909E8E84-426E-40DD-AFC4-6F175D3DCCD1}">
              <a14:hiddenFill xmlns:a14="http://schemas.microsoft.com/office/drawing/2010/main">
                <a:noFill/>
              </a14:hiddenFill>
            </a:ext>
          </a:extLst>
        </p:spPr>
      </p:cxnSp>
      <p:sp>
        <p:nvSpPr>
          <p:cNvPr id="32" name="ZoneTexte 19">
            <a:extLst>
              <a:ext uri="{FF2B5EF4-FFF2-40B4-BE49-F238E27FC236}">
                <a16:creationId xmlns:a16="http://schemas.microsoft.com/office/drawing/2014/main" id="{57FB5FE9-AD46-401C-945B-FACFAF5BD480}"/>
              </a:ext>
            </a:extLst>
          </p:cNvPr>
          <p:cNvSpPr>
            <a:spLocks/>
          </p:cNvSpPr>
          <p:nvPr/>
        </p:nvSpPr>
        <p:spPr bwMode="auto">
          <a:xfrm>
            <a:off x="2690813" y="3431195"/>
            <a:ext cx="5023528" cy="309958"/>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00B0F0"/>
          </a:solidFill>
          <a:ln w="9525">
            <a:solidFill>
              <a:srgbClr val="00B0F0"/>
            </a:solidFill>
            <a:miter lim="800000"/>
            <a:headEnd/>
            <a:tailEnd/>
          </a:ln>
        </p:spPr>
        <p:txBody>
          <a:bodyPr wrap="square" lIns="90000" tIns="46800" rIns="90000" bIns="46800">
            <a:spAutoFit/>
          </a:bodyPr>
          <a:lstStyle>
            <a:lvl1pPr>
              <a:spcBef>
                <a:spcPts val="800"/>
              </a:spcBef>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marL="742950" indent="-28575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fr-FR" altLang="fr-FR" sz="1400" b="1" dirty="0">
                <a:solidFill>
                  <a:srgbClr val="FFFFFF"/>
                </a:solidFill>
                <a:latin typeface="Arial" panose="020B0604020202020204" pitchFamily="34" charset="0"/>
                <a:ea typeface="ヒラギノ角ゴ Pro W3"/>
                <a:cs typeface="ヒラギノ角ゴ Pro W3"/>
              </a:rPr>
              <a:t>Lien vers la fiche de profil du fournisseur</a:t>
            </a:r>
          </a:p>
        </p:txBody>
      </p:sp>
      <p:cxnSp>
        <p:nvCxnSpPr>
          <p:cNvPr id="17" name="Connecteur droit avec flèche 16">
            <a:extLst>
              <a:ext uri="{FF2B5EF4-FFF2-40B4-BE49-F238E27FC236}">
                <a16:creationId xmlns:a16="http://schemas.microsoft.com/office/drawing/2014/main" id="{F31F9248-3A78-47C1-B162-52D806BC184B}"/>
              </a:ext>
            </a:extLst>
          </p:cNvPr>
          <p:cNvCxnSpPr>
            <a:cxnSpLocks/>
            <a:endCxn id="6" idx="2"/>
          </p:cNvCxnSpPr>
          <p:nvPr/>
        </p:nvCxnSpPr>
        <p:spPr>
          <a:xfrm flipV="1">
            <a:off x="4440238" y="5353050"/>
            <a:ext cx="131762" cy="781170"/>
          </a:xfrm>
          <a:prstGeom prst="straightConnector1">
            <a:avLst/>
          </a:prstGeom>
          <a:ln w="28575">
            <a:solidFill>
              <a:srgbClr val="00733C"/>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09EA5DAE-1C9E-4CB3-B8D7-FD1868B8527E}"/>
              </a:ext>
            </a:extLst>
          </p:cNvPr>
          <p:cNvCxnSpPr>
            <a:cxnSpLocks/>
          </p:cNvCxnSpPr>
          <p:nvPr/>
        </p:nvCxnSpPr>
        <p:spPr>
          <a:xfrm flipV="1">
            <a:off x="4440237" y="5353050"/>
            <a:ext cx="3062843" cy="717500"/>
          </a:xfrm>
          <a:prstGeom prst="straightConnector1">
            <a:avLst/>
          </a:prstGeom>
          <a:ln w="28575">
            <a:solidFill>
              <a:srgbClr val="00733C"/>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EA8C97C-2445-4AA5-90F4-A74844964833}"/>
              </a:ext>
            </a:extLst>
          </p:cNvPr>
          <p:cNvSpPr/>
          <p:nvPr/>
        </p:nvSpPr>
        <p:spPr>
          <a:xfrm>
            <a:off x="6017647" y="1736975"/>
            <a:ext cx="2142667" cy="463846"/>
          </a:xfrm>
          <a:prstGeom prst="rect">
            <a:avLst/>
          </a:prstGeom>
          <a:noFill/>
          <a:ln w="28575">
            <a:solidFill>
              <a:srgbClr val="E30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avec flèche 28">
            <a:extLst>
              <a:ext uri="{FF2B5EF4-FFF2-40B4-BE49-F238E27FC236}">
                <a16:creationId xmlns:a16="http://schemas.microsoft.com/office/drawing/2014/main" id="{DE0C80C5-8F0E-40FB-84E3-D121C6E61ED6}"/>
              </a:ext>
            </a:extLst>
          </p:cNvPr>
          <p:cNvCxnSpPr>
            <a:cxnSpLocks noChangeShapeType="1"/>
            <a:endCxn id="8" idx="0"/>
          </p:cNvCxnSpPr>
          <p:nvPr/>
        </p:nvCxnSpPr>
        <p:spPr bwMode="auto">
          <a:xfrm flipH="1">
            <a:off x="7088981" y="871889"/>
            <a:ext cx="828199" cy="865086"/>
          </a:xfrm>
          <a:prstGeom prst="straightConnector1">
            <a:avLst/>
          </a:prstGeom>
          <a:noFill/>
          <a:ln w="25560" cap="sq">
            <a:solidFill>
              <a:srgbClr val="E3001E"/>
            </a:solidFill>
            <a:miter lim="800000"/>
            <a:headEnd/>
            <a:tailEnd type="arrow" w="med" len="med"/>
          </a:ln>
          <a:extLst>
            <a:ext uri="{909E8E84-426E-40DD-AFC4-6F175D3DCCD1}">
              <a14:hiddenFill xmlns:a14="http://schemas.microsoft.com/office/drawing/2010/main">
                <a:noFill/>
              </a14:hiddenFill>
            </a:ext>
          </a:extLst>
        </p:spPr>
      </p:cxn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moniteur&#10;&#10;Description générée automatiquement">
            <a:extLst>
              <a:ext uri="{FF2B5EF4-FFF2-40B4-BE49-F238E27FC236}">
                <a16:creationId xmlns:a16="http://schemas.microsoft.com/office/drawing/2014/main" id="{0EC35B0A-205D-46AD-AFE2-DE09343D1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4" y="1873480"/>
            <a:ext cx="9144000" cy="3661464"/>
          </a:xfrm>
          <a:prstGeom prst="rect">
            <a:avLst/>
          </a:prstGeom>
        </p:spPr>
      </p:pic>
      <p:cxnSp>
        <p:nvCxnSpPr>
          <p:cNvPr id="7" name="Connecteur droit avec flèche 6">
            <a:extLst>
              <a:ext uri="{FF2B5EF4-FFF2-40B4-BE49-F238E27FC236}">
                <a16:creationId xmlns:a16="http://schemas.microsoft.com/office/drawing/2014/main" id="{0410E26F-DF5F-46EC-8551-7123BF6A8625}"/>
              </a:ext>
            </a:extLst>
          </p:cNvPr>
          <p:cNvCxnSpPr/>
          <p:nvPr/>
        </p:nvCxnSpPr>
        <p:spPr>
          <a:xfrm>
            <a:off x="1476360" y="1483919"/>
            <a:ext cx="2348279" cy="3600"/>
          </a:xfrm>
          <a:prstGeom prst="straightConnector1">
            <a:avLst/>
          </a:prstGeom>
          <a:noFill/>
          <a:ln>
            <a:noFill/>
            <a:prstDash val="solid"/>
          </a:ln>
        </p:spPr>
      </p:cxnSp>
      <p:sp>
        <p:nvSpPr>
          <p:cNvPr id="8" name="Forme libre : forme 7">
            <a:extLst>
              <a:ext uri="{FF2B5EF4-FFF2-40B4-BE49-F238E27FC236}">
                <a16:creationId xmlns:a16="http://schemas.microsoft.com/office/drawing/2014/main" id="{8FC9D07D-4322-4920-BFDE-24D9182CAA3C}"/>
              </a:ext>
            </a:extLst>
          </p:cNvPr>
          <p:cNvSpPr/>
          <p:nvPr/>
        </p:nvSpPr>
        <p:spPr>
          <a:xfrm>
            <a:off x="994303" y="133200"/>
            <a:ext cx="774132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Déclaration sans suite d’une consultation</a:t>
            </a:r>
            <a:endParaRPr lang="fr-FR" sz="2800" b="1" i="0" u="none" strike="noStrike" baseline="0" dirty="0">
              <a:ln>
                <a:noFill/>
              </a:ln>
              <a:solidFill>
                <a:srgbClr val="00733C"/>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C2F96FCF-204A-4167-86AE-727A8EDAB6B2}"/>
              </a:ext>
            </a:extLst>
          </p:cNvPr>
          <p:cNvSpPr/>
          <p:nvPr/>
        </p:nvSpPr>
        <p:spPr>
          <a:xfrm>
            <a:off x="8594640" y="6408720"/>
            <a:ext cx="54936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AB743336-CC28-4FCD-B105-831DD7B55C3A}" type="slidenum">
              <a:rPr/>
              <a:t>24</a:t>
            </a:fld>
            <a:endParaRPr lang="fr-FR" sz="16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74532664-CC8D-4975-9B9B-9D1B339A9987}"/>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F9212E4B-22B9-45B5-AE97-FED0FC47477E}"/>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F442EAD0-717C-422E-8C15-EAFDEA9D049F}"/>
              </a:ext>
            </a:extLst>
          </p:cNvPr>
          <p:cNvSpPr/>
          <p:nvPr/>
        </p:nvSpPr>
        <p:spPr>
          <a:xfrm>
            <a:off x="0" y="687239"/>
            <a:ext cx="91440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Sur toutes les formes de marché, à</a:t>
            </a:r>
            <a:r>
              <a:rPr lang="fr-FR" sz="1400" b="1" i="0" u="none" strike="noStrike" baseline="0" dirty="0">
                <a:ln>
                  <a:noFill/>
                </a:ln>
                <a:solidFill>
                  <a:srgbClr val="005DA2"/>
                </a:solidFill>
                <a:latin typeface="Arial" pitchFamily="18"/>
                <a:ea typeface="ヒラギノ角ゴ Pro W3" pitchFamily="2"/>
                <a:cs typeface="ヒラギノ角ゴ Pro W3" pitchFamily="2"/>
              </a:rPr>
              <a:t> tous les stades de la consultation</a:t>
            </a:r>
            <a:r>
              <a:rPr lang="fr-FR" sz="1400" b="1" dirty="0">
                <a:solidFill>
                  <a:srgbClr val="005DA2"/>
                </a:solidFill>
                <a:latin typeface="Arial" pitchFamily="18"/>
                <a:ea typeface="ヒラギノ角ゴ Pro W3" pitchFamily="2"/>
                <a:cs typeface="ヒラギノ角ゴ Pro W3" pitchFamily="2"/>
              </a:rPr>
              <a:t>, vous pouvez la déclarer sans suite et indiquer le motif d’abandon. Les fournisseurs en </a:t>
            </a:r>
            <a:r>
              <a:rPr lang="fr-FR" sz="1400" b="1">
                <a:solidFill>
                  <a:srgbClr val="005DA2"/>
                </a:solidFill>
                <a:latin typeface="Arial" pitchFamily="18"/>
                <a:ea typeface="ヒラギノ角ゴ Pro W3" pitchFamily="2"/>
                <a:cs typeface="ヒラギノ角ゴ Pro W3" pitchFamily="2"/>
              </a:rPr>
              <a:t>sont alors directement </a:t>
            </a:r>
            <a:r>
              <a:rPr lang="fr-FR" sz="1400" b="1" dirty="0">
                <a:solidFill>
                  <a:srgbClr val="005DA2"/>
                </a:solidFill>
                <a:latin typeface="Arial" pitchFamily="18"/>
                <a:ea typeface="ヒラギノ角ゴ Pro W3" pitchFamily="2"/>
                <a:cs typeface="ヒラギノ角ゴ Pro W3" pitchFamily="2"/>
              </a:rPr>
              <a:t>informés par mail.</a:t>
            </a: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p:txBody>
      </p:sp>
      <p:pic>
        <p:nvPicPr>
          <p:cNvPr id="19" name="Image 18">
            <a:extLst>
              <a:ext uri="{FF2B5EF4-FFF2-40B4-BE49-F238E27FC236}">
                <a16:creationId xmlns:a16="http://schemas.microsoft.com/office/drawing/2014/main" id="{957C0EDF-7192-4E9D-A36B-2DD8A1B4C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883" y="5166099"/>
            <a:ext cx="325253" cy="249130"/>
          </a:xfrm>
          <a:prstGeom prst="rect">
            <a:avLst/>
          </a:prstGeom>
        </p:spPr>
      </p:pic>
      <p:pic>
        <p:nvPicPr>
          <p:cNvPr id="21" name="Image 20" descr="Une image contenant capture d’écran&#10;&#10;Description générée automatiquement">
            <a:extLst>
              <a:ext uri="{FF2B5EF4-FFF2-40B4-BE49-F238E27FC236}">
                <a16:creationId xmlns:a16="http://schemas.microsoft.com/office/drawing/2014/main" id="{F3310503-15E0-47FB-8259-B93D89FFDE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6360" y="2770505"/>
            <a:ext cx="3703711" cy="1538825"/>
          </a:xfrm>
          <a:prstGeom prst="rect">
            <a:avLst/>
          </a:prstGeom>
        </p:spPr>
      </p:pic>
      <p:sp>
        <p:nvSpPr>
          <p:cNvPr id="27" name="Rectangle 26">
            <a:extLst>
              <a:ext uri="{FF2B5EF4-FFF2-40B4-BE49-F238E27FC236}">
                <a16:creationId xmlns:a16="http://schemas.microsoft.com/office/drawing/2014/main" id="{64ABC8F8-15C1-48A8-8167-F1AE72D40A39}"/>
              </a:ext>
            </a:extLst>
          </p:cNvPr>
          <p:cNvSpPr/>
          <p:nvPr/>
        </p:nvSpPr>
        <p:spPr>
          <a:xfrm>
            <a:off x="5180071" y="2770504"/>
            <a:ext cx="1275510" cy="1538825"/>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latin typeface="Arial" panose="020B0604020202020204" pitchFamily="34" charset="0"/>
                <a:cs typeface="Arial" panose="020B0604020202020204" pitchFamily="34" charset="0"/>
              </a:rPr>
              <a:t>En confirmant, vous fermez la consultation et les fournisseur sont notifiés par mail de la fermeture et du motif d’abandon.</a:t>
            </a:r>
          </a:p>
        </p:txBody>
      </p:sp>
      <p:sp>
        <p:nvSpPr>
          <p:cNvPr id="29" name="Triangle isocèle 28">
            <a:extLst>
              <a:ext uri="{FF2B5EF4-FFF2-40B4-BE49-F238E27FC236}">
                <a16:creationId xmlns:a16="http://schemas.microsoft.com/office/drawing/2014/main" id="{E8A9FA78-3A41-47E2-88B3-AFB571170D84}"/>
              </a:ext>
            </a:extLst>
          </p:cNvPr>
          <p:cNvSpPr/>
          <p:nvPr/>
        </p:nvSpPr>
        <p:spPr>
          <a:xfrm rot="10800000">
            <a:off x="5442766" y="4307920"/>
            <a:ext cx="555615" cy="536220"/>
          </a:xfrm>
          <a:prstGeom prst="triangle">
            <a:avLst/>
          </a:prstGeom>
          <a:solidFill>
            <a:srgbClr val="F7941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61134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26C5D3AA-8FD1-4488-A2DA-230CA847876D}"/>
              </a:ext>
            </a:extLst>
          </p:cNvPr>
          <p:cNvSpPr/>
          <p:nvPr/>
        </p:nvSpPr>
        <p:spPr>
          <a:xfrm>
            <a:off x="0" y="0"/>
            <a:ext cx="917892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F66DEDF5-3094-4D11-812F-7D6AB0135B8E}"/>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59F409BC-8BBE-494C-AE0A-6A589265D58F}"/>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4EF4E8E-C511-4496-87C6-8A8F7458F59F}"/>
              </a:ext>
            </a:extLst>
          </p:cNvPr>
          <p:cNvSpPr/>
          <p:nvPr/>
        </p:nvSpPr>
        <p:spPr>
          <a:xfrm>
            <a:off x="-73080" y="47973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4400" b="1" i="0" u="none" strike="noStrike" baseline="0" dirty="0">
                <a:ln>
                  <a:noFill/>
                </a:ln>
                <a:solidFill>
                  <a:srgbClr val="E3001E"/>
                </a:solidFill>
                <a:latin typeface="Arial" pitchFamily="18"/>
                <a:ea typeface="Microsoft YaHei" pitchFamily="2"/>
                <a:cs typeface="Microsoft YaHei" pitchFamily="2"/>
              </a:rPr>
              <a:t>3- Lancement d’un Marché simple (Gré à Gré)</a:t>
            </a:r>
          </a:p>
        </p:txBody>
      </p:sp>
      <p:sp>
        <p:nvSpPr>
          <p:cNvPr id="7" name="Forme libre : forme 6">
            <a:extLst>
              <a:ext uri="{FF2B5EF4-FFF2-40B4-BE49-F238E27FC236}">
                <a16:creationId xmlns:a16="http://schemas.microsoft.com/office/drawing/2014/main" id="{5DD84EAE-3D2B-4ADB-942A-D2A2F73EFD8A}"/>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DF1CEDC2-345D-41B8-ACD1-FE73038B0DAD}" type="slidenum">
              <a:rPr/>
              <a:t>25</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8" name="Image 7">
            <a:extLst>
              <a:ext uri="{FF2B5EF4-FFF2-40B4-BE49-F238E27FC236}">
                <a16:creationId xmlns:a16="http://schemas.microsoft.com/office/drawing/2014/main" id="{C9A090B0-BA39-481E-9E02-3E171253120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FAF2F9DE-CDC0-09CE-5AB7-9031590B459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140" y="1451639"/>
            <a:ext cx="9027720" cy="2422546"/>
          </a:xfrm>
          <a:prstGeom prst="rect">
            <a:avLst/>
          </a:prstGeom>
        </p:spPr>
      </p:pic>
      <p:cxnSp>
        <p:nvCxnSpPr>
          <p:cNvPr id="3" name="Connecteur droit avec flèche 2">
            <a:extLst>
              <a:ext uri="{FF2B5EF4-FFF2-40B4-BE49-F238E27FC236}">
                <a16:creationId xmlns:a16="http://schemas.microsoft.com/office/drawing/2014/main" id="{B5A83909-236F-4C5E-B46A-196AD3D63FFC}"/>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F37C6569-C960-4FCB-8B85-943BF941822A}"/>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24EB4D4D-E994-4EED-A1B2-86262A01E5E9}"/>
              </a:ext>
            </a:extLst>
          </p:cNvPr>
          <p:cNvSpPr/>
          <p:nvPr/>
        </p:nvSpPr>
        <p:spPr>
          <a:xfrm>
            <a:off x="5940360" y="3629160"/>
            <a:ext cx="30873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Le marché simple concerne des achats ponctuels</a:t>
            </a:r>
          </a:p>
        </p:txBody>
      </p:sp>
      <p:cxnSp>
        <p:nvCxnSpPr>
          <p:cNvPr id="6" name="Connecteur droit avec flèche 5">
            <a:extLst>
              <a:ext uri="{FF2B5EF4-FFF2-40B4-BE49-F238E27FC236}">
                <a16:creationId xmlns:a16="http://schemas.microsoft.com/office/drawing/2014/main" id="{674BCBFA-664E-4941-8C45-C1FD5DBB7B25}"/>
              </a:ext>
            </a:extLst>
          </p:cNvPr>
          <p:cNvCxnSpPr>
            <a:cxnSpLocks/>
            <a:stCxn id="5" idx="3"/>
            <a:endCxn id="7" idx="1"/>
          </p:cNvCxnSpPr>
          <p:nvPr/>
        </p:nvCxnSpPr>
        <p:spPr>
          <a:xfrm flipH="1" flipV="1">
            <a:off x="3604784" y="3014419"/>
            <a:ext cx="2335576" cy="877442"/>
          </a:xfrm>
          <a:prstGeom prst="straightConnector1">
            <a:avLst/>
          </a:prstGeom>
          <a:noFill/>
          <a:ln w="25560" cap="sq">
            <a:solidFill>
              <a:srgbClr val="FF0000"/>
            </a:solidFill>
            <a:prstDash val="solid"/>
            <a:miter/>
            <a:tailEnd type="arrow"/>
          </a:ln>
        </p:spPr>
      </p:cxnSp>
      <p:sp>
        <p:nvSpPr>
          <p:cNvPr id="7" name="Forme libre : forme 6">
            <a:extLst>
              <a:ext uri="{FF2B5EF4-FFF2-40B4-BE49-F238E27FC236}">
                <a16:creationId xmlns:a16="http://schemas.microsoft.com/office/drawing/2014/main" id="{95CBF892-E9D2-4C46-9690-1E32194CEA44}"/>
              </a:ext>
            </a:extLst>
          </p:cNvPr>
          <p:cNvSpPr/>
          <p:nvPr/>
        </p:nvSpPr>
        <p:spPr>
          <a:xfrm>
            <a:off x="1629824" y="2696664"/>
            <a:ext cx="1974960" cy="63550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6F2F2C7A-0369-4162-95FC-AB327E6ADA7D}"/>
              </a:ext>
            </a:extLst>
          </p:cNvPr>
          <p:cNvSpPr/>
          <p:nvPr/>
        </p:nvSpPr>
        <p:spPr>
          <a:xfrm>
            <a:off x="1046976" y="696960"/>
            <a:ext cx="484911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CHOIX DU MARCHE</a:t>
            </a:r>
          </a:p>
        </p:txBody>
      </p:sp>
      <p:sp>
        <p:nvSpPr>
          <p:cNvPr id="9" name="Forme libre : forme 8">
            <a:extLst>
              <a:ext uri="{FF2B5EF4-FFF2-40B4-BE49-F238E27FC236}">
                <a16:creationId xmlns:a16="http://schemas.microsoft.com/office/drawing/2014/main" id="{BC629495-1B96-40A6-AD3F-581040C064BC}"/>
              </a:ext>
            </a:extLst>
          </p:cNvPr>
          <p:cNvSpPr/>
          <p:nvPr/>
        </p:nvSpPr>
        <p:spPr>
          <a:xfrm>
            <a:off x="755639" y="0"/>
            <a:ext cx="838836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1" i="0" u="none" strike="noStrike" baseline="0" dirty="0">
                <a:ln>
                  <a:noFill/>
                </a:ln>
                <a:solidFill>
                  <a:srgbClr val="FFFFFF"/>
                </a:solidFill>
                <a:effectLst>
                  <a:outerShdw dist="17961" dir="2700000">
                    <a:scrgbClr r="0" g="0" b="0"/>
                  </a:outerShdw>
                </a:effectLst>
                <a:latin typeface="Arial" pitchFamily="18"/>
                <a:ea typeface="ヒラギノ角ゴ Pro W3" pitchFamily="2"/>
                <a:cs typeface="ヒラギノ角ゴ Pro W3" pitchFamily="2"/>
              </a:rPr>
              <a:t>CONSULTATION: MARCHE SIMPLE</a:t>
            </a:r>
          </a:p>
        </p:txBody>
      </p:sp>
      <p:sp>
        <p:nvSpPr>
          <p:cNvPr id="10" name="Forme libre : forme 9">
            <a:extLst>
              <a:ext uri="{FF2B5EF4-FFF2-40B4-BE49-F238E27FC236}">
                <a16:creationId xmlns:a16="http://schemas.microsoft.com/office/drawing/2014/main" id="{F6E8A18B-7A7F-4DBE-B363-AD9023F5E11A}"/>
              </a:ext>
            </a:extLst>
          </p:cNvPr>
          <p:cNvSpPr/>
          <p:nvPr/>
        </p:nvSpPr>
        <p:spPr>
          <a:xfrm>
            <a:off x="0" y="0"/>
            <a:ext cx="503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0" i="0" u="none" strike="noStrike" baseline="0" dirty="0">
                <a:ln>
                  <a:noFill/>
                </a:ln>
                <a:solidFill>
                  <a:srgbClr val="FFFFFF"/>
                </a:solidFill>
                <a:latin typeface="Arial" pitchFamily="18"/>
                <a:ea typeface="Arial" pitchFamily="2"/>
                <a:cs typeface="Arial" pitchFamily="2"/>
              </a:rPr>
              <a:t>3</a:t>
            </a:r>
          </a:p>
        </p:txBody>
      </p:sp>
      <p:sp>
        <p:nvSpPr>
          <p:cNvPr id="11" name="Forme libre : forme 10">
            <a:extLst>
              <a:ext uri="{FF2B5EF4-FFF2-40B4-BE49-F238E27FC236}">
                <a16:creationId xmlns:a16="http://schemas.microsoft.com/office/drawing/2014/main" id="{02E8DC60-3DED-4E20-A331-43B2A95DCD50}"/>
              </a:ext>
            </a:extLst>
          </p:cNvPr>
          <p:cNvSpPr/>
          <p:nvPr/>
        </p:nvSpPr>
        <p:spPr>
          <a:xfrm>
            <a:off x="1800360" y="2051577"/>
            <a:ext cx="6516720" cy="5029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0099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FE69A32A-444C-46A0-96AD-DD6F94CCD52B}"/>
              </a:ext>
            </a:extLst>
          </p:cNvPr>
          <p:cNvSpPr/>
          <p:nvPr/>
        </p:nvSpPr>
        <p:spPr>
          <a:xfrm>
            <a:off x="1848680" y="1650960"/>
            <a:ext cx="518472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1" u="none" strike="noStrike" baseline="0" dirty="0">
                <a:ln>
                  <a:noFill/>
                </a:ln>
                <a:solidFill>
                  <a:srgbClr val="009900"/>
                </a:solidFill>
                <a:latin typeface="Arial" pitchFamily="18"/>
                <a:ea typeface="Arial" pitchFamily="2"/>
                <a:cs typeface="Arial" pitchFamily="2"/>
              </a:rPr>
              <a:t>Etat d’avancement de la consultation</a:t>
            </a:r>
          </a:p>
        </p:txBody>
      </p:sp>
      <p:sp>
        <p:nvSpPr>
          <p:cNvPr id="13" name="Forme libre : forme 12">
            <a:extLst>
              <a:ext uri="{FF2B5EF4-FFF2-40B4-BE49-F238E27FC236}">
                <a16:creationId xmlns:a16="http://schemas.microsoft.com/office/drawing/2014/main" id="{9E95F87F-DD6D-4849-AC3B-B52A76AA2F5A}"/>
              </a:ext>
            </a:extLst>
          </p:cNvPr>
          <p:cNvSpPr/>
          <p:nvPr/>
        </p:nvSpPr>
        <p:spPr>
          <a:xfrm>
            <a:off x="1720160" y="1752479"/>
            <a:ext cx="144360" cy="117720"/>
          </a:xfrm>
          <a:custGeom>
            <a:avLst>
              <a:gd name="f0" fmla="val 12818"/>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1D242BE8-4EAD-4C47-B0AC-3C8E98CDC295}"/>
              </a:ext>
            </a:extLst>
          </p:cNvPr>
          <p:cNvSpPr/>
          <p:nvPr/>
        </p:nvSpPr>
        <p:spPr>
          <a:xfrm>
            <a:off x="5535726" y="1775625"/>
            <a:ext cx="144360" cy="118800"/>
          </a:xfrm>
          <a:custGeom>
            <a:avLst>
              <a:gd name="f0" fmla="val 12699"/>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9B784934-CBC4-4BF0-BC54-7270C7702C2B}"/>
              </a:ext>
            </a:extLst>
          </p:cNvPr>
          <p:cNvSpPr/>
          <p:nvPr/>
        </p:nvSpPr>
        <p:spPr>
          <a:xfrm>
            <a:off x="5753166" y="1772386"/>
            <a:ext cx="142920" cy="11880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ED5027EE-41AC-48EF-8DC1-05E9E0C39EB6}"/>
              </a:ext>
            </a:extLst>
          </p:cNvPr>
          <p:cNvSpPr/>
          <p:nvPr/>
        </p:nvSpPr>
        <p:spPr>
          <a:xfrm>
            <a:off x="5951526" y="1777066"/>
            <a:ext cx="142920" cy="11916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E8789E50-66ED-4465-874B-D8F41D9FDBB6}"/>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E70906C-994E-4361-BC08-24252FA37A1B}" type="slidenum">
              <a:rPr/>
              <a:t>26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8" name="Forme libre : forme 17">
            <a:extLst>
              <a:ext uri="{FF2B5EF4-FFF2-40B4-BE49-F238E27FC236}">
                <a16:creationId xmlns:a16="http://schemas.microsoft.com/office/drawing/2014/main" id="{E719F159-5E90-4097-B2B0-93AEDCE581DD}"/>
              </a:ext>
            </a:extLst>
          </p:cNvPr>
          <p:cNvSpPr/>
          <p:nvPr/>
        </p:nvSpPr>
        <p:spPr>
          <a:xfrm>
            <a:off x="2436501" y="5337253"/>
            <a:ext cx="4681800" cy="398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000" b="1" i="0" u="none" strike="noStrike" baseline="0" dirty="0">
                <a:ln>
                  <a:noFill/>
                </a:ln>
                <a:solidFill>
                  <a:srgbClr val="FFFFFF"/>
                </a:solidFill>
                <a:latin typeface="Arial" pitchFamily="18"/>
                <a:ea typeface="Arial" pitchFamily="2"/>
                <a:cs typeface="Arial" pitchFamily="2"/>
              </a:rPr>
              <a:t>MARCHE </a:t>
            </a:r>
            <a:r>
              <a:rPr lang="fr-FR" sz="2000" b="1" dirty="0">
                <a:solidFill>
                  <a:srgbClr val="FFFFFF"/>
                </a:solidFill>
                <a:latin typeface="Arial" pitchFamily="18"/>
                <a:ea typeface="Arial" pitchFamily="2"/>
                <a:cs typeface="Arial" pitchFamily="2"/>
              </a:rPr>
              <a:t>SIMPLE</a:t>
            </a:r>
            <a:endParaRPr lang="fr-FR" sz="2000" b="1" i="0" u="none" strike="noStrike" baseline="0" dirty="0">
              <a:ln>
                <a:noFill/>
              </a:ln>
              <a:solidFill>
                <a:srgbClr val="FFFFFF"/>
              </a:solidFill>
              <a:latin typeface="Arial" pitchFamily="18"/>
              <a:ea typeface="Arial" pitchFamily="2"/>
              <a:cs typeface="Arial" pitchFamily="2"/>
            </a:endParaRPr>
          </a:p>
        </p:txBody>
      </p:sp>
      <p:cxnSp>
        <p:nvCxnSpPr>
          <p:cNvPr id="19" name="Connecteur droit avec flèche 18">
            <a:extLst>
              <a:ext uri="{FF2B5EF4-FFF2-40B4-BE49-F238E27FC236}">
                <a16:creationId xmlns:a16="http://schemas.microsoft.com/office/drawing/2014/main" id="{3A419794-530B-4987-8509-AC8E9C229FD2}"/>
              </a:ext>
            </a:extLst>
          </p:cNvPr>
          <p:cNvCxnSpPr>
            <a:cxnSpLocks/>
            <a:stCxn id="18" idx="0"/>
          </p:cNvCxnSpPr>
          <p:nvPr/>
        </p:nvCxnSpPr>
        <p:spPr>
          <a:xfrm flipH="1" flipV="1">
            <a:off x="2108718" y="2873829"/>
            <a:ext cx="2668683" cy="2463424"/>
          </a:xfrm>
          <a:prstGeom prst="straightConnector1">
            <a:avLst/>
          </a:prstGeom>
          <a:noFill/>
          <a:ln w="25560" cap="sq">
            <a:solidFill>
              <a:srgbClr val="0064A0"/>
            </a:solidFill>
            <a:prstDash val="solid"/>
            <a:miter/>
            <a:tailEnd type="arrow"/>
          </a:ln>
        </p:spPr>
      </p:cxnSp>
      <p:sp>
        <p:nvSpPr>
          <p:cNvPr id="20" name="Forme libre : forme 19">
            <a:extLst>
              <a:ext uri="{FF2B5EF4-FFF2-40B4-BE49-F238E27FC236}">
                <a16:creationId xmlns:a16="http://schemas.microsoft.com/office/drawing/2014/main" id="{6AAFD237-9D0D-4C8A-B11E-561E05CDB3BD}"/>
              </a:ext>
            </a:extLst>
          </p:cNvPr>
          <p:cNvSpPr/>
          <p:nvPr/>
        </p:nvSpPr>
        <p:spPr>
          <a:xfrm>
            <a:off x="363600" y="80640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FE13896-CD4C-42D7-BFDD-A8992E888373}"/>
              </a:ext>
            </a:extLst>
          </p:cNvPr>
          <p:cNvSpPr/>
          <p:nvPr/>
        </p:nvSpPr>
        <p:spPr>
          <a:xfrm>
            <a:off x="755639" y="80640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9" name="Image 8" descr="Une image contenant capture d’écran, ordinateur, moniteur, portable&#10;&#10;Description générée automatiquement">
            <a:extLst>
              <a:ext uri="{FF2B5EF4-FFF2-40B4-BE49-F238E27FC236}">
                <a16:creationId xmlns:a16="http://schemas.microsoft.com/office/drawing/2014/main" id="{1B6B6B99-BA6A-4CA3-BF67-37A86C36B6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2228" y="1409388"/>
            <a:ext cx="7662291" cy="4153711"/>
          </a:xfrm>
          <a:prstGeom prst="rect">
            <a:avLst/>
          </a:prstGeom>
        </p:spPr>
      </p:pic>
      <p:cxnSp>
        <p:nvCxnSpPr>
          <p:cNvPr id="3" name="Connecteur droit avec flèche 2">
            <a:extLst>
              <a:ext uri="{FF2B5EF4-FFF2-40B4-BE49-F238E27FC236}">
                <a16:creationId xmlns:a16="http://schemas.microsoft.com/office/drawing/2014/main" id="{17B2F8B4-1C3C-4041-B559-0D6EF5477A5C}"/>
              </a:ext>
            </a:extLst>
          </p:cNvPr>
          <p:cNvCxnSpPr/>
          <p:nvPr/>
        </p:nvCxnSpPr>
        <p:spPr>
          <a:xfrm>
            <a:off x="1863719" y="1393919"/>
            <a:ext cx="2348281" cy="1801"/>
          </a:xfrm>
          <a:prstGeom prst="straightConnector1">
            <a:avLst/>
          </a:prstGeom>
          <a:noFill/>
          <a:ln>
            <a:noFill/>
            <a:prstDash val="solid"/>
          </a:ln>
        </p:spPr>
      </p:cxnSp>
      <p:sp>
        <p:nvSpPr>
          <p:cNvPr id="4" name="Forme libre : forme 3">
            <a:extLst>
              <a:ext uri="{FF2B5EF4-FFF2-40B4-BE49-F238E27FC236}">
                <a16:creationId xmlns:a16="http://schemas.microsoft.com/office/drawing/2014/main" id="{E3E43200-A4BA-495E-A830-8FE5FBD61666}"/>
              </a:ext>
            </a:extLst>
          </p:cNvPr>
          <p:cNvSpPr/>
          <p:nvPr/>
        </p:nvSpPr>
        <p:spPr>
          <a:xfrm>
            <a:off x="30240" y="5589720"/>
            <a:ext cx="19922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6</a:t>
            </a:r>
            <a:r>
              <a:rPr lang="fr-FR" sz="1400" b="1" i="0" u="none" strike="noStrike" baseline="0" dirty="0">
                <a:ln>
                  <a:noFill/>
                </a:ln>
                <a:solidFill>
                  <a:srgbClr val="FFFFFF"/>
                </a:solidFill>
                <a:latin typeface="Arial" pitchFamily="18"/>
                <a:ea typeface="Arial" pitchFamily="2"/>
                <a:cs typeface="Arial" pitchFamily="2"/>
              </a:rPr>
              <a:t>- Date de livraison du produit</a:t>
            </a:r>
          </a:p>
        </p:txBody>
      </p:sp>
      <p:cxnSp>
        <p:nvCxnSpPr>
          <p:cNvPr id="5" name="Connecteur : en angle 4">
            <a:extLst>
              <a:ext uri="{FF2B5EF4-FFF2-40B4-BE49-F238E27FC236}">
                <a16:creationId xmlns:a16="http://schemas.microsoft.com/office/drawing/2014/main" id="{022BBDA0-7486-437B-989E-3DCC9EC1539B}"/>
              </a:ext>
            </a:extLst>
          </p:cNvPr>
          <p:cNvCxnSpPr/>
          <p:nvPr/>
        </p:nvCxnSpPr>
        <p:spPr>
          <a:xfrm flipH="1">
            <a:off x="5838120" y="1122120"/>
            <a:ext cx="3189600" cy="1910160"/>
          </a:xfrm>
          <a:prstGeom prst="bentConnector3">
            <a:avLst/>
          </a:prstGeom>
          <a:noFill/>
          <a:ln>
            <a:noFill/>
            <a:prstDash val="solid"/>
          </a:ln>
        </p:spPr>
      </p:cxnSp>
      <p:sp>
        <p:nvSpPr>
          <p:cNvPr id="6" name="Forme libre : forme 5">
            <a:extLst>
              <a:ext uri="{FF2B5EF4-FFF2-40B4-BE49-F238E27FC236}">
                <a16:creationId xmlns:a16="http://schemas.microsoft.com/office/drawing/2014/main" id="{38A6F8E8-C1B9-455A-B129-AF4733CBC62F}"/>
              </a:ext>
            </a:extLst>
          </p:cNvPr>
          <p:cNvSpPr/>
          <p:nvPr/>
        </p:nvSpPr>
        <p:spPr>
          <a:xfrm>
            <a:off x="0" y="3168007"/>
            <a:ext cx="2046239"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Quantité </a:t>
            </a:r>
            <a:r>
              <a:rPr lang="fr-FR" sz="1400" b="1" dirty="0">
                <a:solidFill>
                  <a:srgbClr val="FFFFFF"/>
                </a:solidFill>
                <a:latin typeface="Arial" pitchFamily="18"/>
                <a:ea typeface="Arial" pitchFamily="2"/>
                <a:cs typeface="Arial" pitchFamily="2"/>
              </a:rPr>
              <a:t>demand</a:t>
            </a:r>
            <a:r>
              <a:rPr lang="fr-FR" sz="1400" b="1" i="0" u="none" strike="noStrike" baseline="0" dirty="0">
                <a:ln>
                  <a:noFill/>
                </a:ln>
                <a:solidFill>
                  <a:srgbClr val="FFFFFF"/>
                </a:solidFill>
                <a:latin typeface="Arial" pitchFamily="18"/>
                <a:ea typeface="Arial" pitchFamily="2"/>
                <a:cs typeface="Arial" pitchFamily="2"/>
              </a:rPr>
              <a:t>ée</a:t>
            </a:r>
          </a:p>
        </p:txBody>
      </p:sp>
      <p:sp>
        <p:nvSpPr>
          <p:cNvPr id="7" name="Forme libre : forme 6">
            <a:extLst>
              <a:ext uri="{FF2B5EF4-FFF2-40B4-BE49-F238E27FC236}">
                <a16:creationId xmlns:a16="http://schemas.microsoft.com/office/drawing/2014/main" id="{E8B8E063-4BB8-4F17-AC5B-390D6CB3B083}"/>
              </a:ext>
            </a:extLst>
          </p:cNvPr>
          <p:cNvSpPr/>
          <p:nvPr/>
        </p:nvSpPr>
        <p:spPr>
          <a:xfrm>
            <a:off x="20520" y="2824695"/>
            <a:ext cx="2025719"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Choix du produit</a:t>
            </a:r>
          </a:p>
        </p:txBody>
      </p:sp>
      <p:cxnSp>
        <p:nvCxnSpPr>
          <p:cNvPr id="8" name="Connecteur droit avec flèche 7">
            <a:extLst>
              <a:ext uri="{FF2B5EF4-FFF2-40B4-BE49-F238E27FC236}">
                <a16:creationId xmlns:a16="http://schemas.microsoft.com/office/drawing/2014/main" id="{F982854B-FCB9-469D-A0F2-CD9C9775AC70}"/>
              </a:ext>
            </a:extLst>
          </p:cNvPr>
          <p:cNvCxnSpPr>
            <a:cxnSpLocks/>
            <a:stCxn id="7" idx="1"/>
          </p:cNvCxnSpPr>
          <p:nvPr/>
        </p:nvCxnSpPr>
        <p:spPr>
          <a:xfrm flipV="1">
            <a:off x="2046239" y="2671021"/>
            <a:ext cx="654121" cy="307214"/>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575A9456-4C07-4F0F-866E-AED2A6F59ECE}"/>
              </a:ext>
            </a:extLst>
          </p:cNvPr>
          <p:cNvSpPr/>
          <p:nvPr/>
        </p:nvSpPr>
        <p:spPr>
          <a:xfrm>
            <a:off x="994303" y="133200"/>
            <a:ext cx="536211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11" name="Forme libre : forme 10">
            <a:extLst>
              <a:ext uri="{FF2B5EF4-FFF2-40B4-BE49-F238E27FC236}">
                <a16:creationId xmlns:a16="http://schemas.microsoft.com/office/drawing/2014/main" id="{00F2A4CC-0933-4D0D-8FE8-92595843517F}"/>
              </a:ext>
            </a:extLst>
          </p:cNvPr>
          <p:cNvSpPr/>
          <p:nvPr/>
        </p:nvSpPr>
        <p:spPr>
          <a:xfrm>
            <a:off x="20520" y="4826291"/>
            <a:ext cx="21034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5- Rayon de recherche des producteurs</a:t>
            </a:r>
          </a:p>
        </p:txBody>
      </p:sp>
      <p:cxnSp>
        <p:nvCxnSpPr>
          <p:cNvPr id="12" name="Connecteur droit avec flèche 11">
            <a:extLst>
              <a:ext uri="{FF2B5EF4-FFF2-40B4-BE49-F238E27FC236}">
                <a16:creationId xmlns:a16="http://schemas.microsoft.com/office/drawing/2014/main" id="{027CC524-4D1F-49C4-A173-416E30805054}"/>
              </a:ext>
            </a:extLst>
          </p:cNvPr>
          <p:cNvCxnSpPr>
            <a:cxnSpLocks/>
          </p:cNvCxnSpPr>
          <p:nvPr/>
        </p:nvCxnSpPr>
        <p:spPr>
          <a:xfrm flipV="1">
            <a:off x="1863719" y="4912482"/>
            <a:ext cx="2165073" cy="930315"/>
          </a:xfrm>
          <a:prstGeom prst="straightConnector1">
            <a:avLst/>
          </a:prstGeom>
          <a:noFill/>
          <a:ln w="28440" cap="sq">
            <a:solidFill>
              <a:srgbClr val="97C00E"/>
            </a:solidFill>
            <a:prstDash val="solid"/>
            <a:miter/>
            <a:tailEnd type="arrow"/>
          </a:ln>
        </p:spPr>
      </p:cxnSp>
      <p:sp>
        <p:nvSpPr>
          <p:cNvPr id="13" name="Forme libre : forme 12">
            <a:extLst>
              <a:ext uri="{FF2B5EF4-FFF2-40B4-BE49-F238E27FC236}">
                <a16:creationId xmlns:a16="http://schemas.microsoft.com/office/drawing/2014/main" id="{84CF3245-5376-4598-B6BC-0F72648D7C3E}"/>
              </a:ext>
            </a:extLst>
          </p:cNvPr>
          <p:cNvSpPr/>
          <p:nvPr/>
        </p:nvSpPr>
        <p:spPr>
          <a:xfrm>
            <a:off x="0" y="687239"/>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Cette page vous permet de déterminer les caractéristiques des produits recherchés de votre consultation.</a:t>
            </a:r>
          </a:p>
        </p:txBody>
      </p:sp>
      <p:cxnSp>
        <p:nvCxnSpPr>
          <p:cNvPr id="14" name="Connecteur droit avec flèche 13">
            <a:extLst>
              <a:ext uri="{FF2B5EF4-FFF2-40B4-BE49-F238E27FC236}">
                <a16:creationId xmlns:a16="http://schemas.microsoft.com/office/drawing/2014/main" id="{D5969AF6-27E5-44F8-B32F-34D19F58C7FB}"/>
              </a:ext>
            </a:extLst>
          </p:cNvPr>
          <p:cNvCxnSpPr>
            <a:cxnSpLocks/>
          </p:cNvCxnSpPr>
          <p:nvPr/>
        </p:nvCxnSpPr>
        <p:spPr>
          <a:xfrm flipV="1">
            <a:off x="2066759" y="3300743"/>
            <a:ext cx="345421" cy="1"/>
          </a:xfrm>
          <a:prstGeom prst="straightConnector1">
            <a:avLst/>
          </a:prstGeom>
          <a:noFill/>
          <a:ln w="25560" cap="sq">
            <a:solidFill>
              <a:srgbClr val="009900"/>
            </a:solidFill>
            <a:prstDash val="solid"/>
            <a:miter/>
            <a:tailEnd type="arrow"/>
          </a:ln>
        </p:spPr>
      </p:cxnSp>
      <p:cxnSp>
        <p:nvCxnSpPr>
          <p:cNvPr id="15" name="Connecteur droit avec flèche 14">
            <a:extLst>
              <a:ext uri="{FF2B5EF4-FFF2-40B4-BE49-F238E27FC236}">
                <a16:creationId xmlns:a16="http://schemas.microsoft.com/office/drawing/2014/main" id="{E29D63F4-20B5-4463-9D4D-5F07B7E51C45}"/>
              </a:ext>
            </a:extLst>
          </p:cNvPr>
          <p:cNvCxnSpPr>
            <a:cxnSpLocks/>
            <a:stCxn id="11" idx="1"/>
          </p:cNvCxnSpPr>
          <p:nvPr/>
        </p:nvCxnSpPr>
        <p:spPr>
          <a:xfrm flipV="1">
            <a:off x="2124000" y="4579166"/>
            <a:ext cx="576360" cy="509826"/>
          </a:xfrm>
          <a:prstGeom prst="straightConnector1">
            <a:avLst/>
          </a:prstGeom>
          <a:noFill/>
          <a:ln w="25560" cap="sq">
            <a:solidFill>
              <a:srgbClr val="0064A0"/>
            </a:solidFill>
            <a:prstDash val="solid"/>
            <a:miter/>
            <a:tailEnd type="arrow"/>
          </a:ln>
        </p:spPr>
      </p:cxnSp>
      <p:sp>
        <p:nvSpPr>
          <p:cNvPr id="16" name="Forme libre : forme 15">
            <a:extLst>
              <a:ext uri="{FF2B5EF4-FFF2-40B4-BE49-F238E27FC236}">
                <a16:creationId xmlns:a16="http://schemas.microsoft.com/office/drawing/2014/main" id="{4152779D-2A96-4E87-9A50-E8576E419E08}"/>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D331E91-9A78-48E3-A1C1-5ACA1D829385}" type="slidenum">
              <a:rPr/>
              <a:t>27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7" name="Forme libre : forme 16">
            <a:extLst>
              <a:ext uri="{FF2B5EF4-FFF2-40B4-BE49-F238E27FC236}">
                <a16:creationId xmlns:a16="http://schemas.microsoft.com/office/drawing/2014/main" id="{65C3B52F-5761-445D-AD3D-4C363FF34364}"/>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7BA28C65-BFFC-4EB4-9F36-2836E740ADBE}"/>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1" name="Connecteur droit avec flèche 20">
            <a:extLst>
              <a:ext uri="{FF2B5EF4-FFF2-40B4-BE49-F238E27FC236}">
                <a16:creationId xmlns:a16="http://schemas.microsoft.com/office/drawing/2014/main" id="{A2C17BF5-B65E-4AB7-A417-E7E4188A5C0C}"/>
              </a:ext>
            </a:extLst>
          </p:cNvPr>
          <p:cNvCxnSpPr>
            <a:cxnSpLocks/>
            <a:stCxn id="7" idx="1"/>
          </p:cNvCxnSpPr>
          <p:nvPr/>
        </p:nvCxnSpPr>
        <p:spPr>
          <a:xfrm flipV="1">
            <a:off x="2046239" y="2671021"/>
            <a:ext cx="654121" cy="307214"/>
          </a:xfrm>
          <a:prstGeom prst="straightConnector1">
            <a:avLst/>
          </a:prstGeom>
          <a:noFill/>
          <a:ln w="25560" cap="sq">
            <a:solidFill>
              <a:srgbClr val="FF0000"/>
            </a:solidFill>
            <a:prstDash val="solid"/>
            <a:miter/>
            <a:tailEnd type="arrow"/>
          </a:ln>
        </p:spPr>
      </p:cxnSp>
      <p:sp>
        <p:nvSpPr>
          <p:cNvPr id="25" name="Forme libre : forme 24">
            <a:extLst>
              <a:ext uri="{FF2B5EF4-FFF2-40B4-BE49-F238E27FC236}">
                <a16:creationId xmlns:a16="http://schemas.microsoft.com/office/drawing/2014/main" id="{F7A60FD1-FDC8-4C62-9815-75ADF41A218A}"/>
              </a:ext>
            </a:extLst>
          </p:cNvPr>
          <p:cNvSpPr/>
          <p:nvPr/>
        </p:nvSpPr>
        <p:spPr>
          <a:xfrm>
            <a:off x="7548" y="3527130"/>
            <a:ext cx="2046239"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00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3- </a:t>
            </a:r>
            <a:r>
              <a:rPr lang="fr-FR" sz="1400" b="1" dirty="0">
                <a:solidFill>
                  <a:srgbClr val="FFFFFF"/>
                </a:solidFill>
                <a:latin typeface="Arial" pitchFamily="18"/>
                <a:ea typeface="Arial" pitchFamily="2"/>
                <a:cs typeface="Arial" pitchFamily="2"/>
              </a:rPr>
              <a:t>Choix de l’unité</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6" name="Connecteur droit avec flèche 25">
            <a:extLst>
              <a:ext uri="{FF2B5EF4-FFF2-40B4-BE49-F238E27FC236}">
                <a16:creationId xmlns:a16="http://schemas.microsoft.com/office/drawing/2014/main" id="{E9DF9B87-8331-4B9F-B761-80322A72D815}"/>
              </a:ext>
            </a:extLst>
          </p:cNvPr>
          <p:cNvCxnSpPr>
            <a:cxnSpLocks/>
            <a:stCxn id="25" idx="1"/>
          </p:cNvCxnSpPr>
          <p:nvPr/>
        </p:nvCxnSpPr>
        <p:spPr>
          <a:xfrm flipV="1">
            <a:off x="2053787" y="3422195"/>
            <a:ext cx="2272693" cy="258475"/>
          </a:xfrm>
          <a:prstGeom prst="straightConnector1">
            <a:avLst/>
          </a:prstGeom>
          <a:noFill/>
          <a:ln w="25560" cap="sq">
            <a:solidFill>
              <a:srgbClr val="FFC000"/>
            </a:solidFill>
            <a:prstDash val="solid"/>
            <a:miter/>
            <a:tailEnd type="arrow"/>
          </a:ln>
        </p:spPr>
      </p:cxnSp>
      <p:sp>
        <p:nvSpPr>
          <p:cNvPr id="27" name="Forme libre : forme 26">
            <a:extLst>
              <a:ext uri="{FF2B5EF4-FFF2-40B4-BE49-F238E27FC236}">
                <a16:creationId xmlns:a16="http://schemas.microsoft.com/office/drawing/2014/main" id="{4F12CE8F-B758-4F21-8648-C1C6A6847E73}"/>
              </a:ext>
            </a:extLst>
          </p:cNvPr>
          <p:cNvSpPr/>
          <p:nvPr/>
        </p:nvSpPr>
        <p:spPr>
          <a:xfrm>
            <a:off x="14028" y="3919047"/>
            <a:ext cx="203975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4- Choix du signe de qualité éventuel d’un produit</a:t>
            </a:r>
          </a:p>
        </p:txBody>
      </p:sp>
      <p:cxnSp>
        <p:nvCxnSpPr>
          <p:cNvPr id="28" name="Connecteur droit avec flèche 27">
            <a:extLst>
              <a:ext uri="{FF2B5EF4-FFF2-40B4-BE49-F238E27FC236}">
                <a16:creationId xmlns:a16="http://schemas.microsoft.com/office/drawing/2014/main" id="{480E425B-6881-4386-8D93-B23600207461}"/>
              </a:ext>
            </a:extLst>
          </p:cNvPr>
          <p:cNvCxnSpPr>
            <a:cxnSpLocks/>
            <a:stCxn id="27" idx="1"/>
          </p:cNvCxnSpPr>
          <p:nvPr/>
        </p:nvCxnSpPr>
        <p:spPr>
          <a:xfrm flipV="1">
            <a:off x="2053787" y="3834210"/>
            <a:ext cx="319512" cy="455260"/>
          </a:xfrm>
          <a:prstGeom prst="straightConnector1">
            <a:avLst/>
          </a:prstGeom>
          <a:noFill/>
          <a:ln w="25560" cap="sq">
            <a:solidFill>
              <a:srgbClr val="20B4EE"/>
            </a:solidFill>
            <a:prstDash val="solid"/>
            <a:miter/>
            <a:tailEnd type="arrow"/>
          </a:ln>
        </p:spPr>
      </p:cxnSp>
      <p:cxnSp>
        <p:nvCxnSpPr>
          <p:cNvPr id="31" name="Connecteur droit avec flèche 30">
            <a:extLst>
              <a:ext uri="{FF2B5EF4-FFF2-40B4-BE49-F238E27FC236}">
                <a16:creationId xmlns:a16="http://schemas.microsoft.com/office/drawing/2014/main" id="{B6572AE1-AD4B-4EDF-BB78-BE9E2DAAD9EC}"/>
              </a:ext>
            </a:extLst>
          </p:cNvPr>
          <p:cNvCxnSpPr>
            <a:cxnSpLocks/>
            <a:stCxn id="27" idx="1"/>
          </p:cNvCxnSpPr>
          <p:nvPr/>
        </p:nvCxnSpPr>
        <p:spPr>
          <a:xfrm flipV="1">
            <a:off x="2053787" y="3796094"/>
            <a:ext cx="1735893" cy="493376"/>
          </a:xfrm>
          <a:prstGeom prst="straightConnector1">
            <a:avLst/>
          </a:prstGeom>
          <a:noFill/>
          <a:ln w="25560" cap="sq">
            <a:solidFill>
              <a:srgbClr val="20B4EE"/>
            </a:solidFill>
            <a:prstDash val="solid"/>
            <a:miter/>
            <a:tailEnd type="arrow"/>
          </a:ln>
        </p:spPr>
      </p:cxnSp>
      <p:cxnSp>
        <p:nvCxnSpPr>
          <p:cNvPr id="34" name="Connecteur droit avec flèche 33">
            <a:extLst>
              <a:ext uri="{FF2B5EF4-FFF2-40B4-BE49-F238E27FC236}">
                <a16:creationId xmlns:a16="http://schemas.microsoft.com/office/drawing/2014/main" id="{6A90A55E-B044-453B-9D28-7DBDAFFF62B9}"/>
              </a:ext>
            </a:extLst>
          </p:cNvPr>
          <p:cNvCxnSpPr>
            <a:cxnSpLocks/>
            <a:stCxn id="27" idx="1"/>
          </p:cNvCxnSpPr>
          <p:nvPr/>
        </p:nvCxnSpPr>
        <p:spPr>
          <a:xfrm flipV="1">
            <a:off x="2053787" y="3765508"/>
            <a:ext cx="3412293" cy="523962"/>
          </a:xfrm>
          <a:prstGeom prst="straightConnector1">
            <a:avLst/>
          </a:prstGeom>
          <a:noFill/>
          <a:ln w="25560" cap="sq">
            <a:solidFill>
              <a:srgbClr val="20B4EE"/>
            </a:solidFill>
            <a:prstDash val="solid"/>
            <a:miter/>
            <a:tailEnd type="arrow"/>
          </a:ln>
        </p:spPr>
      </p:cxnSp>
      <p:cxnSp>
        <p:nvCxnSpPr>
          <p:cNvPr id="29" name="Connecteur droit avec flèche 28">
            <a:extLst>
              <a:ext uri="{FF2B5EF4-FFF2-40B4-BE49-F238E27FC236}">
                <a16:creationId xmlns:a16="http://schemas.microsoft.com/office/drawing/2014/main" id="{D8D70ED5-115A-44EE-9B7E-CD1FF775EB96}"/>
              </a:ext>
            </a:extLst>
          </p:cNvPr>
          <p:cNvCxnSpPr>
            <a:cxnSpLocks/>
          </p:cNvCxnSpPr>
          <p:nvPr/>
        </p:nvCxnSpPr>
        <p:spPr>
          <a:xfrm>
            <a:off x="2066759" y="3002289"/>
            <a:ext cx="1693174" cy="29991"/>
          </a:xfrm>
          <a:prstGeom prst="straightConnector1">
            <a:avLst/>
          </a:prstGeom>
          <a:noFill/>
          <a:ln w="25560" cap="sq">
            <a:solidFill>
              <a:srgbClr val="FF0000"/>
            </a:solidFill>
            <a:prstDash val="solid"/>
            <a:miter/>
            <a:tailEnd type="arrow"/>
          </a:ln>
        </p:spPr>
      </p:cxnSp>
      <p:pic>
        <p:nvPicPr>
          <p:cNvPr id="19" name="Image 18">
            <a:extLst>
              <a:ext uri="{FF2B5EF4-FFF2-40B4-BE49-F238E27FC236}">
                <a16:creationId xmlns:a16="http://schemas.microsoft.com/office/drawing/2014/main" id="{F3EC3EB2-036B-4E3F-908C-72240C76D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105" y="5447681"/>
            <a:ext cx="2373262" cy="677343"/>
          </a:xfrm>
          <a:prstGeom prst="rect">
            <a:avLst/>
          </a:prstGeom>
        </p:spPr>
      </p:pic>
      <p:sp>
        <p:nvSpPr>
          <p:cNvPr id="20" name="Légende : flèche vers le haut 19">
            <a:extLst>
              <a:ext uri="{FF2B5EF4-FFF2-40B4-BE49-F238E27FC236}">
                <a16:creationId xmlns:a16="http://schemas.microsoft.com/office/drawing/2014/main" id="{73F54795-4769-49F4-AD07-259C42C4B2AA}"/>
              </a:ext>
            </a:extLst>
          </p:cNvPr>
          <p:cNvSpPr/>
          <p:nvPr/>
        </p:nvSpPr>
        <p:spPr>
          <a:xfrm>
            <a:off x="3224613" y="5011122"/>
            <a:ext cx="2373262" cy="1087176"/>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C52AE65F-58D5-425B-8325-4AFB1A99519F}"/>
              </a:ext>
            </a:extLst>
          </p:cNvPr>
          <p:cNvSpPr txBox="1"/>
          <p:nvPr/>
        </p:nvSpPr>
        <p:spPr>
          <a:xfrm>
            <a:off x="3190133" y="6198321"/>
            <a:ext cx="3699411" cy="276999"/>
          </a:xfrm>
          <a:prstGeom prst="rect">
            <a:avLst/>
          </a:prstGeom>
          <a:noFill/>
        </p:spPr>
        <p:txBody>
          <a:bodyPr wrap="none" rtlCol="0">
            <a:spAutoFit/>
          </a:bodyPr>
          <a:lstStyle/>
          <a:p>
            <a:r>
              <a:rPr lang="fr-FR" sz="1200" dirty="0">
                <a:solidFill>
                  <a:srgbClr val="0070C0"/>
                </a:solidFill>
              </a:rPr>
              <a:t>Alerte quand la date de livraison choisie est un jour férié</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3B4291F-D033-1C5A-3906-EA2B1189B8C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912549"/>
            <a:ext cx="9144000" cy="4143021"/>
          </a:xfrm>
          <a:prstGeom prst="rect">
            <a:avLst/>
          </a:prstGeom>
        </p:spPr>
      </p:pic>
      <p:cxnSp>
        <p:nvCxnSpPr>
          <p:cNvPr id="3" name="Connecteur droit avec flèche 2">
            <a:extLst>
              <a:ext uri="{FF2B5EF4-FFF2-40B4-BE49-F238E27FC236}">
                <a16:creationId xmlns:a16="http://schemas.microsoft.com/office/drawing/2014/main" id="{1FC92639-B8FE-4328-B289-72953CEDFA37}"/>
              </a:ext>
            </a:extLst>
          </p:cNvPr>
          <p:cNvCxnSpPr/>
          <p:nvPr/>
        </p:nvCxnSpPr>
        <p:spPr>
          <a:xfrm>
            <a:off x="1863719" y="2736360"/>
            <a:ext cx="2348281" cy="36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7DE5FA90-0FAF-4162-9D5C-5F76B292CC6C}"/>
              </a:ext>
            </a:extLst>
          </p:cNvPr>
          <p:cNvCxnSpPr/>
          <p:nvPr/>
        </p:nvCxnSpPr>
        <p:spPr>
          <a:xfrm flipH="1">
            <a:off x="5838120" y="114117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B4916B7D-0E7E-4225-90C2-2C7674A02143}"/>
              </a:ext>
            </a:extLst>
          </p:cNvPr>
          <p:cNvSpPr/>
          <p:nvPr/>
        </p:nvSpPr>
        <p:spPr>
          <a:xfrm>
            <a:off x="1003172" y="133200"/>
            <a:ext cx="5734975"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3818E7CA-4C5A-43D9-9E9A-C1C42E006378}"/>
              </a:ext>
            </a:extLst>
          </p:cNvPr>
          <p:cNvSpPr/>
          <p:nvPr/>
        </p:nvSpPr>
        <p:spPr>
          <a:xfrm>
            <a:off x="1476360" y="1432080"/>
            <a:ext cx="518328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0000"/>
                </a:solidFill>
                <a:latin typeface="Arial" pitchFamily="18"/>
                <a:ea typeface="Arial" pitchFamily="2"/>
                <a:cs typeface="Arial" pitchFamily="2"/>
              </a:rPr>
              <a:t>1- RECHERCHE PAR FAMILLE DE PRODUIT</a:t>
            </a:r>
          </a:p>
        </p:txBody>
      </p:sp>
      <p:sp>
        <p:nvSpPr>
          <p:cNvPr id="7" name="Forme libre : forme 6">
            <a:extLst>
              <a:ext uri="{FF2B5EF4-FFF2-40B4-BE49-F238E27FC236}">
                <a16:creationId xmlns:a16="http://schemas.microsoft.com/office/drawing/2014/main" id="{8D61280D-E3FC-4262-A09C-54F07E6EDC1A}"/>
              </a:ext>
            </a:extLst>
          </p:cNvPr>
          <p:cNvSpPr/>
          <p:nvPr/>
        </p:nvSpPr>
        <p:spPr>
          <a:xfrm>
            <a:off x="6297427" y="3131886"/>
            <a:ext cx="24494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Sélectionner une des 34 familles de produits</a:t>
            </a:r>
          </a:p>
        </p:txBody>
      </p:sp>
      <p:cxnSp>
        <p:nvCxnSpPr>
          <p:cNvPr id="8" name="Connecteur droit avec flèche 7">
            <a:extLst>
              <a:ext uri="{FF2B5EF4-FFF2-40B4-BE49-F238E27FC236}">
                <a16:creationId xmlns:a16="http://schemas.microsoft.com/office/drawing/2014/main" id="{30E2619E-77F3-4798-B980-522CD2315522}"/>
              </a:ext>
            </a:extLst>
          </p:cNvPr>
          <p:cNvCxnSpPr>
            <a:cxnSpLocks/>
            <a:stCxn id="7" idx="2"/>
          </p:cNvCxnSpPr>
          <p:nvPr/>
        </p:nvCxnSpPr>
        <p:spPr>
          <a:xfrm flipH="1">
            <a:off x="2421488" y="3657287"/>
            <a:ext cx="5100659" cy="2248993"/>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58F851C3-5F4D-4F03-A2B3-DD2092BDCA05}"/>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2443EBAC-611B-472C-AA8D-A240AE0E8A95}" type="slidenum">
              <a:rPr/>
              <a:t>28</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37EBDF0B-3EFB-4C5A-BA86-9967610F0711}"/>
              </a:ext>
            </a:extLst>
          </p:cNvPr>
          <p:cNvSpPr/>
          <p:nvPr/>
        </p:nvSpPr>
        <p:spPr>
          <a:xfrm>
            <a:off x="0" y="836640"/>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Vous pouvez effectuer une recherche de produits de 2 manières, soit par famille de produits, soit par libellé de produit</a:t>
            </a:r>
          </a:p>
        </p:txBody>
      </p:sp>
      <p:sp>
        <p:nvSpPr>
          <p:cNvPr id="11" name="Forme libre : forme 10">
            <a:extLst>
              <a:ext uri="{FF2B5EF4-FFF2-40B4-BE49-F238E27FC236}">
                <a16:creationId xmlns:a16="http://schemas.microsoft.com/office/drawing/2014/main" id="{C6EE0E08-ABC9-487F-BCDF-7367569A8481}"/>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F829B19A-BE66-4C5F-AB8F-D8E36C1538DC}"/>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D81B409F-1C5A-0509-2BF1-953F32ECD36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76374"/>
            <a:ext cx="9144000" cy="4100695"/>
          </a:xfrm>
          <a:prstGeom prst="rect">
            <a:avLst/>
          </a:prstGeom>
        </p:spPr>
      </p:pic>
      <p:cxnSp>
        <p:nvCxnSpPr>
          <p:cNvPr id="3" name="Connecteur droit avec flèche 2">
            <a:extLst>
              <a:ext uri="{FF2B5EF4-FFF2-40B4-BE49-F238E27FC236}">
                <a16:creationId xmlns:a16="http://schemas.microsoft.com/office/drawing/2014/main" id="{F68647E6-1A65-4A8A-9D4E-872D41D26F86}"/>
              </a:ext>
            </a:extLst>
          </p:cNvPr>
          <p:cNvCxnSpPr/>
          <p:nvPr/>
        </p:nvCxnSpPr>
        <p:spPr>
          <a:xfrm>
            <a:off x="1863719" y="278928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EF903F44-B9B1-4DAE-A84A-97149E74B656}"/>
              </a:ext>
            </a:extLst>
          </p:cNvPr>
          <p:cNvCxnSpPr/>
          <p:nvPr/>
        </p:nvCxnSpPr>
        <p:spPr>
          <a:xfrm flipH="1">
            <a:off x="5838120" y="1869839"/>
            <a:ext cx="3189600" cy="1910161"/>
          </a:xfrm>
          <a:prstGeom prst="bentConnector3">
            <a:avLst/>
          </a:prstGeom>
          <a:noFill/>
          <a:ln>
            <a:noFill/>
            <a:prstDash val="solid"/>
          </a:ln>
        </p:spPr>
      </p:cxnSp>
      <p:sp>
        <p:nvSpPr>
          <p:cNvPr id="5" name="Forme libre : forme 4">
            <a:extLst>
              <a:ext uri="{FF2B5EF4-FFF2-40B4-BE49-F238E27FC236}">
                <a16:creationId xmlns:a16="http://schemas.microsoft.com/office/drawing/2014/main" id="{65EAFD35-7914-4674-A811-23043F794B74}"/>
              </a:ext>
            </a:extLst>
          </p:cNvPr>
          <p:cNvSpPr/>
          <p:nvPr/>
        </p:nvSpPr>
        <p:spPr>
          <a:xfrm>
            <a:off x="994303" y="133200"/>
            <a:ext cx="5086905"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A10EE249-3FA5-4151-B49E-C2F66E87CDE8}"/>
              </a:ext>
            </a:extLst>
          </p:cNvPr>
          <p:cNvSpPr/>
          <p:nvPr/>
        </p:nvSpPr>
        <p:spPr>
          <a:xfrm>
            <a:off x="1096113" y="861527"/>
            <a:ext cx="518328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0000"/>
                </a:solidFill>
                <a:latin typeface="Arial" pitchFamily="18"/>
                <a:ea typeface="Arial" pitchFamily="2"/>
                <a:cs typeface="Arial" pitchFamily="2"/>
              </a:rPr>
              <a:t>1- RECHERCHE PAR FAMILLE DE PRODUIT</a:t>
            </a:r>
          </a:p>
        </p:txBody>
      </p:sp>
      <p:sp>
        <p:nvSpPr>
          <p:cNvPr id="7" name="Forme libre : forme 6">
            <a:extLst>
              <a:ext uri="{FF2B5EF4-FFF2-40B4-BE49-F238E27FC236}">
                <a16:creationId xmlns:a16="http://schemas.microsoft.com/office/drawing/2014/main" id="{E1CA750A-A0BD-4EDA-833D-0FB561669EE8}"/>
              </a:ext>
            </a:extLst>
          </p:cNvPr>
          <p:cNvSpPr/>
          <p:nvPr/>
        </p:nvSpPr>
        <p:spPr>
          <a:xfrm>
            <a:off x="1466850" y="4388757"/>
            <a:ext cx="24494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Choisir parmi la liste des produits</a:t>
            </a:r>
          </a:p>
        </p:txBody>
      </p:sp>
      <p:cxnSp>
        <p:nvCxnSpPr>
          <p:cNvPr id="8" name="Connecteur droit avec flèche 7">
            <a:extLst>
              <a:ext uri="{FF2B5EF4-FFF2-40B4-BE49-F238E27FC236}">
                <a16:creationId xmlns:a16="http://schemas.microsoft.com/office/drawing/2014/main" id="{8D9C93DA-F6A2-4A72-8884-6F3078B7E9DD}"/>
              </a:ext>
            </a:extLst>
          </p:cNvPr>
          <p:cNvCxnSpPr>
            <a:cxnSpLocks/>
            <a:stCxn id="7" idx="1"/>
          </p:cNvCxnSpPr>
          <p:nvPr/>
        </p:nvCxnSpPr>
        <p:spPr>
          <a:xfrm flipV="1">
            <a:off x="3916290" y="4388757"/>
            <a:ext cx="2164918" cy="260100"/>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9F3AD137-5A27-41ED-B963-D04C86C040F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291FB85-122B-4EB3-8D73-7EC8809EBA54}" type="slidenum">
              <a:rPr/>
              <a:t>29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4DA2E68D-584B-4FB3-817A-9E554EA8B5F3}"/>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5F21416B-6CA8-4F0B-875F-1A67BECAE948}"/>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09DFF587-CDF5-4BC7-9013-074B2DF2B2A1}"/>
              </a:ext>
            </a:extLst>
          </p:cNvPr>
          <p:cNvSpPr/>
          <p:nvPr/>
        </p:nvSpPr>
        <p:spPr>
          <a:xfrm>
            <a:off x="344520" y="1312920"/>
            <a:ext cx="8567640" cy="824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E3001E"/>
                </a:solidFill>
                <a:latin typeface="Arial Narrow" pitchFamily="34"/>
                <a:ea typeface="ヒラギノ角ゴ Pro W3" pitchFamily="2"/>
                <a:cs typeface="ヒラギノ角ゴ Pro W3" pitchFamily="2"/>
              </a:rPr>
              <a:t>Grâce à un module original de géolocalisation automatique, Agrilocal organise une liaison directe entre établissements publics (collèges, maisons de retraite, écoles, hôpitaux, communauté de communes etc.) et fournisseurs (Producteurs et Entreprises Locales) d’un même bassin de vie.</a:t>
            </a:r>
          </a:p>
        </p:txBody>
      </p:sp>
      <p:sp>
        <p:nvSpPr>
          <p:cNvPr id="3" name="Forme libre : forme 2">
            <a:extLst>
              <a:ext uri="{FF2B5EF4-FFF2-40B4-BE49-F238E27FC236}">
                <a16:creationId xmlns:a16="http://schemas.microsoft.com/office/drawing/2014/main" id="{F6734E29-747C-4F56-A565-FDC4F709F77A}"/>
              </a:ext>
            </a:extLst>
          </p:cNvPr>
          <p:cNvSpPr/>
          <p:nvPr/>
        </p:nvSpPr>
        <p:spPr>
          <a:xfrm>
            <a:off x="457200" y="2636999"/>
            <a:ext cx="821376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1199"/>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000000"/>
                </a:solidFill>
                <a:latin typeface="Arial" pitchFamily="18"/>
                <a:ea typeface="Arial" pitchFamily="2"/>
                <a:cs typeface="Arial" pitchFamily="2"/>
              </a:rPr>
              <a:t>Plusieurs Modules de commande sont disponibles pour les acheteurs :</a:t>
            </a:r>
          </a:p>
        </p:txBody>
      </p:sp>
      <p:sp>
        <p:nvSpPr>
          <p:cNvPr id="4" name="Forme libre : forme 3">
            <a:extLst>
              <a:ext uri="{FF2B5EF4-FFF2-40B4-BE49-F238E27FC236}">
                <a16:creationId xmlns:a16="http://schemas.microsoft.com/office/drawing/2014/main" id="{6807AEE1-66D8-48D2-9FF0-432BA8B46E7D}"/>
              </a:ext>
            </a:extLst>
          </p:cNvPr>
          <p:cNvSpPr/>
          <p:nvPr/>
        </p:nvSpPr>
        <p:spPr>
          <a:xfrm>
            <a:off x="-11160" y="0"/>
            <a:ext cx="503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0" i="0" u="none" strike="noStrike" baseline="0" dirty="0">
                <a:ln>
                  <a:noFill/>
                </a:ln>
                <a:solidFill>
                  <a:srgbClr val="FFFFFF"/>
                </a:solidFill>
                <a:latin typeface="Arial" pitchFamily="18"/>
                <a:ea typeface="Arial" pitchFamily="2"/>
                <a:cs typeface="Arial" pitchFamily="2"/>
              </a:rPr>
              <a:t>1</a:t>
            </a:r>
          </a:p>
        </p:txBody>
      </p:sp>
      <p:sp>
        <p:nvSpPr>
          <p:cNvPr id="5" name="Forme libre : forme 4">
            <a:extLst>
              <a:ext uri="{FF2B5EF4-FFF2-40B4-BE49-F238E27FC236}">
                <a16:creationId xmlns:a16="http://schemas.microsoft.com/office/drawing/2014/main" id="{5C48218E-E846-4F1A-8F70-8AB350D457F9}"/>
              </a:ext>
            </a:extLst>
          </p:cNvPr>
          <p:cNvSpPr/>
          <p:nvPr/>
        </p:nvSpPr>
        <p:spPr>
          <a:xfrm>
            <a:off x="792000" y="0"/>
            <a:ext cx="841716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800" b="1" i="0" u="none" strike="noStrike" baseline="0" dirty="0">
                <a:ln>
                  <a:noFill/>
                </a:ln>
                <a:solidFill>
                  <a:srgbClr val="FFFFFF"/>
                </a:solidFill>
                <a:effectLst>
                  <a:outerShdw dist="17961" dir="2700000">
                    <a:scrgbClr r="0" g="0" b="0"/>
                  </a:outerShdw>
                </a:effectLst>
                <a:latin typeface="Arial" pitchFamily="18"/>
                <a:ea typeface="ヒラギノ角ゴ Pro W3" pitchFamily="2"/>
                <a:cs typeface="ヒラギノ角ゴ Pro W3" pitchFamily="2"/>
              </a:rPr>
              <a:t>Agrilocal V2: Comment ça marche ?</a:t>
            </a:r>
          </a:p>
        </p:txBody>
      </p:sp>
      <p:sp>
        <p:nvSpPr>
          <p:cNvPr id="6" name="Forme libre : forme 5">
            <a:extLst>
              <a:ext uri="{FF2B5EF4-FFF2-40B4-BE49-F238E27FC236}">
                <a16:creationId xmlns:a16="http://schemas.microsoft.com/office/drawing/2014/main" id="{D309E156-C11F-4458-B656-C3A44E0178C3}"/>
              </a:ext>
            </a:extLst>
          </p:cNvPr>
          <p:cNvSpPr/>
          <p:nvPr/>
        </p:nvSpPr>
        <p:spPr>
          <a:xfrm>
            <a:off x="341280" y="3213000"/>
            <a:ext cx="8213760" cy="187961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Clr>
                <a:srgbClr val="0064A0"/>
              </a:buClr>
              <a:buSzPct val="100000"/>
              <a:buFont typeface="Wingdings" pitchFamily="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64A0"/>
                </a:solidFill>
                <a:latin typeface="Arial" pitchFamily="18"/>
                <a:ea typeface="Arial" pitchFamily="2"/>
                <a:cs typeface="Arial" pitchFamily="2"/>
              </a:rPr>
              <a:t> Marché simple</a:t>
            </a:r>
          </a:p>
          <a:p>
            <a:pPr marL="171360" marR="0" lvl="0" indent="-165240" algn="ctr" rtl="0" hangingPunct="1">
              <a:lnSpc>
                <a:spcPct val="100000"/>
              </a:lnSpc>
              <a:spcBef>
                <a:spcPts val="0"/>
              </a:spcBef>
              <a:spcAft>
                <a:spcPts val="0"/>
              </a:spcAft>
              <a:buNone/>
              <a:tabLst>
                <a:tab pos="171360" algn="l"/>
                <a:tab pos="620279" algn="l"/>
                <a:tab pos="1069559" algn="l"/>
                <a:tab pos="1518840" algn="l"/>
                <a:tab pos="1968120" algn="l"/>
                <a:tab pos="2417400" algn="l"/>
                <a:tab pos="2866680" algn="l"/>
                <a:tab pos="3315960" algn="l"/>
                <a:tab pos="3765240" algn="l"/>
                <a:tab pos="4214519" algn="l"/>
                <a:tab pos="4663800" algn="l"/>
                <a:tab pos="5113079" algn="l"/>
                <a:tab pos="5562360" algn="l"/>
                <a:tab pos="6011640" algn="l"/>
                <a:tab pos="6460920" algn="l"/>
                <a:tab pos="6910200" algn="l"/>
                <a:tab pos="7359480" algn="l"/>
                <a:tab pos="7808760" algn="l"/>
                <a:tab pos="8258039" algn="l"/>
                <a:tab pos="8707320" algn="l"/>
                <a:tab pos="9156600" algn="l"/>
              </a:tabLst>
            </a:pPr>
            <a:r>
              <a:rPr lang="fr-FR" sz="1600" b="0" i="1" u="none" strike="noStrike" baseline="0" dirty="0">
                <a:ln>
                  <a:noFill/>
                </a:ln>
                <a:solidFill>
                  <a:srgbClr val="000000"/>
                </a:solidFill>
                <a:latin typeface="Arial" pitchFamily="18"/>
                <a:ea typeface="Arial" pitchFamily="2"/>
                <a:cs typeface="Arial" pitchFamily="2"/>
              </a:rPr>
              <a:t>Commande ponctuelle</a:t>
            </a:r>
          </a:p>
          <a:p>
            <a:pPr marL="171360" marR="0" lvl="0" indent="-165240" algn="ctr" rtl="0" hangingPunct="1">
              <a:lnSpc>
                <a:spcPct val="100000"/>
              </a:lnSpc>
              <a:spcBef>
                <a:spcPts val="0"/>
              </a:spcBef>
              <a:spcAft>
                <a:spcPts val="0"/>
              </a:spcAft>
              <a:buNone/>
              <a:tabLst>
                <a:tab pos="171360" algn="l"/>
                <a:tab pos="620279" algn="l"/>
                <a:tab pos="1069559" algn="l"/>
                <a:tab pos="1518840" algn="l"/>
                <a:tab pos="1968120" algn="l"/>
                <a:tab pos="2417400" algn="l"/>
                <a:tab pos="2866680" algn="l"/>
                <a:tab pos="3315960" algn="l"/>
                <a:tab pos="3765240" algn="l"/>
                <a:tab pos="4214519" algn="l"/>
                <a:tab pos="4663800" algn="l"/>
                <a:tab pos="5113079" algn="l"/>
                <a:tab pos="5562360" algn="l"/>
                <a:tab pos="6011640" algn="l"/>
                <a:tab pos="6460920" algn="l"/>
                <a:tab pos="6910200" algn="l"/>
                <a:tab pos="7359480" algn="l"/>
                <a:tab pos="7808760" algn="l"/>
                <a:tab pos="8258039" algn="l"/>
                <a:tab pos="8707320" algn="l"/>
                <a:tab pos="9156600" algn="l"/>
              </a:tabLst>
            </a:pPr>
            <a:endParaRPr lang="fr-FR" sz="1600" b="1" i="1" u="none" strike="noStrike" baseline="0" dirty="0">
              <a:ln>
                <a:noFill/>
              </a:ln>
              <a:solidFill>
                <a:srgbClr val="0064A0"/>
              </a:solidFill>
              <a:latin typeface="Arial" pitchFamily="18"/>
              <a:ea typeface="Arial" pitchFamily="2"/>
              <a:cs typeface="Arial" pitchFamily="2"/>
            </a:endParaRPr>
          </a:p>
          <a:p>
            <a:pPr marL="0" marR="0" lvl="0" indent="0" algn="ctr" rtl="0" hangingPunct="1">
              <a:lnSpc>
                <a:spcPct val="100000"/>
              </a:lnSpc>
              <a:spcBef>
                <a:spcPts val="0"/>
              </a:spcBef>
              <a:spcAft>
                <a:spcPts val="0"/>
              </a:spcAft>
              <a:buClr>
                <a:srgbClr val="0064A0"/>
              </a:buClr>
              <a:buSzPct val="100000"/>
              <a:buFont typeface="Wingdings" pitchFamily="2"/>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64A0"/>
                </a:solidFill>
                <a:latin typeface="Arial" pitchFamily="18"/>
                <a:ea typeface="Arial" pitchFamily="2"/>
                <a:cs typeface="Arial" pitchFamily="2"/>
              </a:rPr>
              <a:t> </a:t>
            </a:r>
            <a:r>
              <a:rPr lang="fr-FR" b="1" dirty="0">
                <a:solidFill>
                  <a:srgbClr val="0064A0"/>
                </a:solidFill>
                <a:latin typeface="Arial" pitchFamily="18"/>
                <a:ea typeface="Arial" pitchFamily="2"/>
                <a:cs typeface="Arial" pitchFamily="2"/>
              </a:rPr>
              <a:t>Accord-cadre</a:t>
            </a:r>
            <a:r>
              <a:rPr lang="fr-FR" sz="1800" b="1" i="0" u="none" strike="noStrike" baseline="0" dirty="0">
                <a:ln>
                  <a:noFill/>
                </a:ln>
                <a:solidFill>
                  <a:srgbClr val="0064A0"/>
                </a:solidFill>
                <a:latin typeface="Arial" pitchFamily="18"/>
                <a:ea typeface="Arial" pitchFamily="2"/>
                <a:cs typeface="Arial" pitchFamily="2"/>
              </a:rPr>
              <a:t> à Bons de Commande</a:t>
            </a:r>
          </a:p>
          <a:p>
            <a:pPr marL="171360" marR="0" lvl="0" indent="-165240" algn="ctr" rtl="0" hangingPunct="1">
              <a:lnSpc>
                <a:spcPct val="100000"/>
              </a:lnSpc>
              <a:spcBef>
                <a:spcPts val="0"/>
              </a:spcBef>
              <a:spcAft>
                <a:spcPts val="0"/>
              </a:spcAft>
              <a:buNone/>
              <a:tabLst>
                <a:tab pos="171360" algn="l"/>
                <a:tab pos="620279" algn="l"/>
                <a:tab pos="1069559" algn="l"/>
                <a:tab pos="1518840" algn="l"/>
                <a:tab pos="1968120" algn="l"/>
                <a:tab pos="2417400" algn="l"/>
                <a:tab pos="2866680" algn="l"/>
                <a:tab pos="3315960" algn="l"/>
                <a:tab pos="3765240" algn="l"/>
                <a:tab pos="4214519" algn="l"/>
                <a:tab pos="4663800" algn="l"/>
                <a:tab pos="5113079" algn="l"/>
                <a:tab pos="5562360" algn="l"/>
                <a:tab pos="6011640" algn="l"/>
                <a:tab pos="6460920" algn="l"/>
                <a:tab pos="6910200" algn="l"/>
                <a:tab pos="7359480" algn="l"/>
                <a:tab pos="7808760" algn="l"/>
                <a:tab pos="8258039" algn="l"/>
                <a:tab pos="8707320" algn="l"/>
                <a:tab pos="9156600" algn="l"/>
              </a:tabLst>
            </a:pPr>
            <a:r>
              <a:rPr lang="fr-FR" sz="1600" b="0" i="1" u="none" strike="noStrike" baseline="0" dirty="0">
                <a:ln>
                  <a:noFill/>
                </a:ln>
                <a:solidFill>
                  <a:srgbClr val="000000"/>
                </a:solidFill>
                <a:latin typeface="Arial" pitchFamily="18"/>
                <a:ea typeface="Arial" pitchFamily="2"/>
                <a:cs typeface="Arial" pitchFamily="2"/>
              </a:rPr>
              <a:t>Commande sur une période définie avec émission de bons de commande sans remise en concurrence (Période, volume et prix fixe)</a:t>
            </a:r>
          </a:p>
          <a:p>
            <a:pPr marL="171360" marR="0" lvl="0" indent="-165240" algn="ctr" rtl="0" hangingPunct="1">
              <a:lnSpc>
                <a:spcPct val="100000"/>
              </a:lnSpc>
              <a:spcBef>
                <a:spcPts val="0"/>
              </a:spcBef>
              <a:spcAft>
                <a:spcPts val="0"/>
              </a:spcAft>
              <a:buNone/>
              <a:tabLst>
                <a:tab pos="171360" algn="l"/>
                <a:tab pos="620279" algn="l"/>
                <a:tab pos="1069559" algn="l"/>
                <a:tab pos="1518840" algn="l"/>
                <a:tab pos="1968120" algn="l"/>
                <a:tab pos="2417400" algn="l"/>
                <a:tab pos="2866680" algn="l"/>
                <a:tab pos="3315960" algn="l"/>
                <a:tab pos="3765240" algn="l"/>
                <a:tab pos="4214519" algn="l"/>
                <a:tab pos="4663800" algn="l"/>
                <a:tab pos="5113079" algn="l"/>
                <a:tab pos="5562360" algn="l"/>
                <a:tab pos="6011640" algn="l"/>
                <a:tab pos="6460920" algn="l"/>
                <a:tab pos="6910200" algn="l"/>
                <a:tab pos="7359480" algn="l"/>
                <a:tab pos="7808760" algn="l"/>
                <a:tab pos="8258039" algn="l"/>
                <a:tab pos="8707320" algn="l"/>
                <a:tab pos="9156600" algn="l"/>
              </a:tabLst>
            </a:pPr>
            <a:endParaRPr lang="fr-FR" sz="1600" b="1" i="1" u="none" strike="noStrike" baseline="0" dirty="0">
              <a:ln>
                <a:noFill/>
              </a:ln>
              <a:solidFill>
                <a:srgbClr val="0064A0"/>
              </a:solidFill>
              <a:latin typeface="Arial" pitchFamily="18"/>
              <a:ea typeface="Arial" pitchFamily="2"/>
              <a:cs typeface="Arial" pitchFamily="2"/>
            </a:endParaRPr>
          </a:p>
        </p:txBody>
      </p:sp>
      <p:sp>
        <p:nvSpPr>
          <p:cNvPr id="7" name="Forme libre : forme 6">
            <a:extLst>
              <a:ext uri="{FF2B5EF4-FFF2-40B4-BE49-F238E27FC236}">
                <a16:creationId xmlns:a16="http://schemas.microsoft.com/office/drawing/2014/main" id="{4D7769B2-0294-433D-A1A6-450E88D13B3B}"/>
              </a:ext>
            </a:extLst>
          </p:cNvPr>
          <p:cNvSpPr/>
          <p:nvPr/>
        </p:nvSpPr>
        <p:spPr>
          <a:xfrm>
            <a:off x="1017727" y="657360"/>
            <a:ext cx="3421115"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Comment ça marche</a:t>
            </a:r>
          </a:p>
        </p:txBody>
      </p:sp>
      <p:sp>
        <p:nvSpPr>
          <p:cNvPr id="8" name="Forme libre : forme 7">
            <a:extLst>
              <a:ext uri="{FF2B5EF4-FFF2-40B4-BE49-F238E27FC236}">
                <a16:creationId xmlns:a16="http://schemas.microsoft.com/office/drawing/2014/main" id="{DC676A42-0194-40CE-AAB2-C62726F671C5}"/>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1198689-1E0D-4709-BA81-BF7F10369F96}" type="slidenum">
              <a:rPr/>
              <a:t>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9" name="Forme libre : forme 8">
            <a:extLst>
              <a:ext uri="{FF2B5EF4-FFF2-40B4-BE49-F238E27FC236}">
                <a16:creationId xmlns:a16="http://schemas.microsoft.com/office/drawing/2014/main" id="{4ECFDC30-684C-4966-BD6D-BD17726B1020}"/>
              </a:ext>
            </a:extLst>
          </p:cNvPr>
          <p:cNvSpPr/>
          <p:nvPr/>
        </p:nvSpPr>
        <p:spPr>
          <a:xfrm>
            <a:off x="334800" y="735119"/>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F29C20C6-3522-4A53-A2AF-79EE5784C884}"/>
              </a:ext>
            </a:extLst>
          </p:cNvPr>
          <p:cNvSpPr/>
          <p:nvPr/>
        </p:nvSpPr>
        <p:spPr>
          <a:xfrm>
            <a:off x="727200" y="735119"/>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9A52164-80D7-F995-063E-61D32C88303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765077"/>
            <a:ext cx="9144000" cy="3276522"/>
          </a:xfrm>
          <a:prstGeom prst="rect">
            <a:avLst/>
          </a:prstGeom>
        </p:spPr>
      </p:pic>
      <p:cxnSp>
        <p:nvCxnSpPr>
          <p:cNvPr id="3" name="Connecteur droit avec flèche 2">
            <a:extLst>
              <a:ext uri="{FF2B5EF4-FFF2-40B4-BE49-F238E27FC236}">
                <a16:creationId xmlns:a16="http://schemas.microsoft.com/office/drawing/2014/main" id="{EB2FA78E-7162-43A6-B445-1FFB7D8E75D2}"/>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51FC8770-F1F6-4D4B-AE6A-0749ED70E758}"/>
              </a:ext>
            </a:extLst>
          </p:cNvPr>
          <p:cNvCxnSpPr/>
          <p:nvPr/>
        </p:nvCxnSpPr>
        <p:spPr>
          <a:xfrm flipH="1">
            <a:off x="5838120" y="1122120"/>
            <a:ext cx="3189600" cy="1910160"/>
          </a:xfrm>
          <a:prstGeom prst="bentConnector3">
            <a:avLst/>
          </a:prstGeom>
          <a:noFill/>
          <a:ln>
            <a:noFill/>
            <a:prstDash val="solid"/>
          </a:ln>
        </p:spPr>
      </p:cxnSp>
      <p:sp>
        <p:nvSpPr>
          <p:cNvPr id="6" name="Forme libre : forme 5">
            <a:extLst>
              <a:ext uri="{FF2B5EF4-FFF2-40B4-BE49-F238E27FC236}">
                <a16:creationId xmlns:a16="http://schemas.microsoft.com/office/drawing/2014/main" id="{39E25CD9-CEA1-4B7C-9E19-F8D0B4ABCE9F}"/>
              </a:ext>
            </a:extLst>
          </p:cNvPr>
          <p:cNvSpPr/>
          <p:nvPr/>
        </p:nvSpPr>
        <p:spPr>
          <a:xfrm>
            <a:off x="994302" y="133200"/>
            <a:ext cx="5166804"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7" name="Forme libre : forme 6">
            <a:extLst>
              <a:ext uri="{FF2B5EF4-FFF2-40B4-BE49-F238E27FC236}">
                <a16:creationId xmlns:a16="http://schemas.microsoft.com/office/drawing/2014/main" id="{34C0534E-DFBE-47CE-8B56-4A21A3D4C131}"/>
              </a:ext>
            </a:extLst>
          </p:cNvPr>
          <p:cNvSpPr/>
          <p:nvPr/>
        </p:nvSpPr>
        <p:spPr>
          <a:xfrm>
            <a:off x="1112375" y="1411200"/>
            <a:ext cx="518328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0000"/>
                </a:solidFill>
                <a:latin typeface="Arial" pitchFamily="18"/>
                <a:ea typeface="Arial" pitchFamily="2"/>
                <a:cs typeface="Arial" pitchFamily="2"/>
              </a:rPr>
              <a:t>2- RECHERCHE PAR AUTO-</a:t>
            </a:r>
            <a:r>
              <a:rPr lang="fr-FR" sz="1400" b="1" dirty="0">
                <a:solidFill>
                  <a:srgbClr val="000000"/>
                </a:solidFill>
                <a:latin typeface="Arial" pitchFamily="18"/>
                <a:ea typeface="Arial" pitchFamily="2"/>
                <a:cs typeface="Arial" pitchFamily="2"/>
              </a:rPr>
              <a:t>COMPLET</a:t>
            </a:r>
            <a:r>
              <a:rPr lang="fr-FR" sz="1400" b="1" i="0" u="none" strike="noStrike" baseline="0" dirty="0">
                <a:ln>
                  <a:noFill/>
                </a:ln>
                <a:solidFill>
                  <a:srgbClr val="000000"/>
                </a:solidFill>
                <a:latin typeface="Arial" pitchFamily="18"/>
                <a:ea typeface="Arial" pitchFamily="2"/>
                <a:cs typeface="Arial" pitchFamily="2"/>
              </a:rPr>
              <a:t>ION</a:t>
            </a:r>
          </a:p>
        </p:txBody>
      </p:sp>
      <p:sp>
        <p:nvSpPr>
          <p:cNvPr id="8" name="Forme libre : forme 7">
            <a:extLst>
              <a:ext uri="{FF2B5EF4-FFF2-40B4-BE49-F238E27FC236}">
                <a16:creationId xmlns:a16="http://schemas.microsoft.com/office/drawing/2014/main" id="{DAA4FA7E-EC83-49E4-90F2-40B6B5E3B339}"/>
              </a:ext>
            </a:extLst>
          </p:cNvPr>
          <p:cNvSpPr/>
          <p:nvPr/>
        </p:nvSpPr>
        <p:spPr>
          <a:xfrm>
            <a:off x="67612" y="4344299"/>
            <a:ext cx="2449440" cy="234128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a:t>
            </a:r>
            <a:r>
              <a:rPr lang="fr-FR" sz="1400" b="1" dirty="0">
                <a:solidFill>
                  <a:srgbClr val="FFFFFF"/>
                </a:solidFill>
                <a:latin typeface="Arial" pitchFamily="18"/>
                <a:ea typeface="Arial" pitchFamily="2"/>
                <a:cs typeface="Arial" pitchFamily="2"/>
              </a:rPr>
              <a:t>Saisi</a:t>
            </a:r>
            <a:r>
              <a:rPr lang="fr-FR" sz="1400" b="1" i="0" u="none" strike="noStrike" baseline="0" dirty="0">
                <a:ln>
                  <a:noFill/>
                </a:ln>
                <a:solidFill>
                  <a:srgbClr val="FFFFFF"/>
                </a:solidFill>
                <a:latin typeface="Arial" pitchFamily="18"/>
                <a:ea typeface="Arial" pitchFamily="2"/>
                <a:cs typeface="Arial" pitchFamily="2"/>
              </a:rPr>
              <a:t>r directement le nom du produit recherché. Une liste de produits vous est proposée au fur et à mesure que le </a:t>
            </a:r>
            <a:r>
              <a:rPr lang="fr-FR" sz="1400" b="1" dirty="0">
                <a:solidFill>
                  <a:srgbClr val="FFFFFF"/>
                </a:solidFill>
                <a:latin typeface="Arial" pitchFamily="18"/>
                <a:ea typeface="Arial" pitchFamily="2"/>
                <a:cs typeface="Arial" pitchFamily="2"/>
              </a:rPr>
              <a:t>mot</a:t>
            </a:r>
            <a:r>
              <a:rPr lang="fr-FR" sz="1400" b="1" i="0" u="none" strike="noStrike" baseline="0" dirty="0">
                <a:ln>
                  <a:noFill/>
                </a:ln>
                <a:solidFill>
                  <a:srgbClr val="FFFFFF"/>
                </a:solidFill>
                <a:latin typeface="Arial" pitchFamily="18"/>
                <a:ea typeface="Arial" pitchFamily="2"/>
                <a:cs typeface="Arial" pitchFamily="2"/>
              </a:rPr>
              <a:t> est renseigné.</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Attention: il ne faut entrer qu’un seul mot dans la barre de recherche pour retrouver un produit</a:t>
            </a:r>
          </a:p>
        </p:txBody>
      </p:sp>
      <p:cxnSp>
        <p:nvCxnSpPr>
          <p:cNvPr id="9" name="Connecteur droit avec flèche 8">
            <a:extLst>
              <a:ext uri="{FF2B5EF4-FFF2-40B4-BE49-F238E27FC236}">
                <a16:creationId xmlns:a16="http://schemas.microsoft.com/office/drawing/2014/main" id="{A676F6E9-C001-45CD-9E05-8C85C67BB36D}"/>
              </a:ext>
            </a:extLst>
          </p:cNvPr>
          <p:cNvCxnSpPr>
            <a:cxnSpLocks/>
            <a:stCxn id="8" idx="0"/>
          </p:cNvCxnSpPr>
          <p:nvPr/>
        </p:nvCxnSpPr>
        <p:spPr>
          <a:xfrm flipV="1">
            <a:off x="1292332" y="2659224"/>
            <a:ext cx="685758" cy="1685075"/>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59E6CBC3-C6D5-44A9-A1FC-5C0D21CC271E}"/>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A67E627-A540-4D38-BFD1-0A03D727A43B}" type="slidenum">
              <a:rPr/>
              <a:t>30</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1" name="Forme libre : forme 10">
            <a:extLst>
              <a:ext uri="{FF2B5EF4-FFF2-40B4-BE49-F238E27FC236}">
                <a16:creationId xmlns:a16="http://schemas.microsoft.com/office/drawing/2014/main" id="{08839A54-9697-4058-BFA6-28103E1C4A6E}"/>
              </a:ext>
            </a:extLst>
          </p:cNvPr>
          <p:cNvSpPr/>
          <p:nvPr/>
        </p:nvSpPr>
        <p:spPr>
          <a:xfrm>
            <a:off x="0" y="789119"/>
            <a:ext cx="914400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Cette page vous permet de renseigner directement le produit recherché lorsque vous avez déjà défini votre menu.  </a:t>
            </a:r>
          </a:p>
        </p:txBody>
      </p:sp>
      <p:sp>
        <p:nvSpPr>
          <p:cNvPr id="12" name="Forme libre : forme 11">
            <a:extLst>
              <a:ext uri="{FF2B5EF4-FFF2-40B4-BE49-F238E27FC236}">
                <a16:creationId xmlns:a16="http://schemas.microsoft.com/office/drawing/2014/main" id="{C561377C-0242-4A2D-B6B7-59F4CC268F53}"/>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EE317C5D-CCB7-463E-B047-271E788E2F63}"/>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2D82DD93-FB2E-452A-A430-BBF651479B3E}"/>
              </a:ext>
            </a:extLst>
          </p:cNvPr>
          <p:cNvSpPr/>
          <p:nvPr/>
        </p:nvSpPr>
        <p:spPr>
          <a:xfrm>
            <a:off x="5509800" y="1125360"/>
            <a:ext cx="3634200" cy="1602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En choisissant un produit ouvert aux offres alternatives, vous permettez aux fournisseurs de vous faire plusieurs offres sur le même produit, intégrant des variantes.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Il vous suffit ensuite de faire votre choix parmi les propositions  </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0" name="Connecteur droit avec flèche 19">
            <a:extLst>
              <a:ext uri="{FF2B5EF4-FFF2-40B4-BE49-F238E27FC236}">
                <a16:creationId xmlns:a16="http://schemas.microsoft.com/office/drawing/2014/main" id="{1534AE03-EEBC-483E-B656-FDF2AE9370F1}"/>
              </a:ext>
            </a:extLst>
          </p:cNvPr>
          <p:cNvCxnSpPr>
            <a:cxnSpLocks/>
            <a:stCxn id="19" idx="3"/>
          </p:cNvCxnSpPr>
          <p:nvPr/>
        </p:nvCxnSpPr>
        <p:spPr>
          <a:xfrm flipH="1">
            <a:off x="3305881" y="1926670"/>
            <a:ext cx="2203919" cy="1259875"/>
          </a:xfrm>
          <a:prstGeom prst="straightConnector1">
            <a:avLst/>
          </a:prstGeom>
          <a:noFill/>
          <a:ln w="25560" cap="sq">
            <a:solidFill>
              <a:srgbClr val="20B4EE"/>
            </a:solidFill>
            <a:prstDash val="solid"/>
            <a:miter/>
            <a:tailEnd type="arrow"/>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33B2776E-33C9-1B95-CA42-1C8D35B6DC6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73129"/>
            <a:ext cx="9144000" cy="3982642"/>
          </a:xfrm>
          <a:prstGeom prst="rect">
            <a:avLst/>
          </a:prstGeom>
        </p:spPr>
      </p:pic>
      <p:cxnSp>
        <p:nvCxnSpPr>
          <p:cNvPr id="2" name="Connecteur droit avec flèche 1">
            <a:extLst>
              <a:ext uri="{FF2B5EF4-FFF2-40B4-BE49-F238E27FC236}">
                <a16:creationId xmlns:a16="http://schemas.microsoft.com/office/drawing/2014/main" id="{F5A119A2-F557-4AE6-86CD-CD0E6DEA1D22}"/>
              </a:ext>
            </a:extLst>
          </p:cNvPr>
          <p:cNvCxnSpPr/>
          <p:nvPr/>
        </p:nvCxnSpPr>
        <p:spPr>
          <a:xfrm>
            <a:off x="1863719" y="2638440"/>
            <a:ext cx="2348281" cy="1800"/>
          </a:xfrm>
          <a:prstGeom prst="straightConnector1">
            <a:avLst/>
          </a:prstGeom>
          <a:noFill/>
          <a:ln>
            <a:noFill/>
            <a:prstDash val="solid"/>
          </a:ln>
        </p:spPr>
      </p:cxnSp>
      <p:cxnSp>
        <p:nvCxnSpPr>
          <p:cNvPr id="3" name="Connecteur : en angle 2">
            <a:extLst>
              <a:ext uri="{FF2B5EF4-FFF2-40B4-BE49-F238E27FC236}">
                <a16:creationId xmlns:a16="http://schemas.microsoft.com/office/drawing/2014/main" id="{6EF80322-BD03-41AA-A166-D6D9C2B0C5DB}"/>
              </a:ext>
            </a:extLst>
          </p:cNvPr>
          <p:cNvCxnSpPr/>
          <p:nvPr/>
        </p:nvCxnSpPr>
        <p:spPr>
          <a:xfrm flipH="1">
            <a:off x="5838120" y="171900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1B8ABBDF-4066-4E47-A877-AF334FDB2074}"/>
              </a:ext>
            </a:extLst>
          </p:cNvPr>
          <p:cNvSpPr/>
          <p:nvPr/>
        </p:nvSpPr>
        <p:spPr>
          <a:xfrm>
            <a:off x="1003175" y="133200"/>
            <a:ext cx="539762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39538EBD-6D55-4624-BAF8-5DCBC4661AC9}"/>
              </a:ext>
            </a:extLst>
          </p:cNvPr>
          <p:cNvSpPr/>
          <p:nvPr/>
        </p:nvSpPr>
        <p:spPr>
          <a:xfrm>
            <a:off x="73080" y="1322242"/>
            <a:ext cx="24494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a:t>
            </a:r>
            <a:r>
              <a:rPr lang="fr-FR" sz="1400" b="1" dirty="0">
                <a:solidFill>
                  <a:srgbClr val="FFFFFF"/>
                </a:solidFill>
                <a:latin typeface="Arial" pitchFamily="18"/>
                <a:ea typeface="Arial" pitchFamily="2"/>
                <a:cs typeface="Arial" pitchFamily="2"/>
              </a:rPr>
              <a:t>Recherche par nom de produit</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7" name="Connecteur droit avec flèche 6">
            <a:extLst>
              <a:ext uri="{FF2B5EF4-FFF2-40B4-BE49-F238E27FC236}">
                <a16:creationId xmlns:a16="http://schemas.microsoft.com/office/drawing/2014/main" id="{89563AD7-4CE0-4454-89C4-E760F7806E3A}"/>
              </a:ext>
            </a:extLst>
          </p:cNvPr>
          <p:cNvCxnSpPr>
            <a:cxnSpLocks/>
            <a:stCxn id="6" idx="1"/>
          </p:cNvCxnSpPr>
          <p:nvPr/>
        </p:nvCxnSpPr>
        <p:spPr>
          <a:xfrm>
            <a:off x="2522520" y="1584943"/>
            <a:ext cx="724904" cy="927593"/>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1EF0FFC9-15F3-4663-999D-EA70F8C27D90}"/>
              </a:ext>
            </a:extLst>
          </p:cNvPr>
          <p:cNvSpPr/>
          <p:nvPr/>
        </p:nvSpPr>
        <p:spPr>
          <a:xfrm>
            <a:off x="0" y="2517779"/>
            <a:ext cx="204623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C00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Indiquer la quantité souhaitée</a:t>
            </a:r>
          </a:p>
        </p:txBody>
      </p:sp>
      <p:cxnSp>
        <p:nvCxnSpPr>
          <p:cNvPr id="10" name="Connecteur droit avec flèche 9">
            <a:extLst>
              <a:ext uri="{FF2B5EF4-FFF2-40B4-BE49-F238E27FC236}">
                <a16:creationId xmlns:a16="http://schemas.microsoft.com/office/drawing/2014/main" id="{B9800299-7A7F-43E6-84BB-6AD9563E7CEF}"/>
              </a:ext>
            </a:extLst>
          </p:cNvPr>
          <p:cNvCxnSpPr>
            <a:cxnSpLocks/>
          </p:cNvCxnSpPr>
          <p:nvPr/>
        </p:nvCxnSpPr>
        <p:spPr>
          <a:xfrm>
            <a:off x="2046239" y="2839996"/>
            <a:ext cx="128791" cy="395800"/>
          </a:xfrm>
          <a:prstGeom prst="straightConnector1">
            <a:avLst/>
          </a:prstGeom>
          <a:noFill/>
          <a:ln w="25560" cap="sq">
            <a:solidFill>
              <a:srgbClr val="FFC000"/>
            </a:solidFill>
            <a:prstDash val="solid"/>
            <a:miter/>
            <a:tailEnd type="arrow"/>
          </a:ln>
        </p:spPr>
      </p:cxnSp>
      <p:sp>
        <p:nvSpPr>
          <p:cNvPr id="11" name="Forme libre : forme 10">
            <a:extLst>
              <a:ext uri="{FF2B5EF4-FFF2-40B4-BE49-F238E27FC236}">
                <a16:creationId xmlns:a16="http://schemas.microsoft.com/office/drawing/2014/main" id="{5C40BE68-8657-499A-8117-6E71957DA387}"/>
              </a:ext>
            </a:extLst>
          </p:cNvPr>
          <p:cNvSpPr/>
          <p:nvPr/>
        </p:nvSpPr>
        <p:spPr>
          <a:xfrm>
            <a:off x="133590" y="5023028"/>
            <a:ext cx="4653014"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Détailler ic</a:t>
            </a:r>
            <a:r>
              <a:rPr lang="fr-FR" sz="1400" b="1" dirty="0">
                <a:solidFill>
                  <a:srgbClr val="FFFFFF"/>
                </a:solidFill>
                <a:latin typeface="Arial" pitchFamily="18"/>
                <a:ea typeface="Arial" pitchFamily="2"/>
                <a:cs typeface="Arial" pitchFamily="2"/>
              </a:rPr>
              <a:t>i le </a:t>
            </a:r>
            <a:r>
              <a:rPr lang="fr-FR" sz="1400" b="1" i="0" u="none" strike="noStrike" baseline="0" dirty="0">
                <a:ln>
                  <a:noFill/>
                </a:ln>
                <a:solidFill>
                  <a:srgbClr val="FFFFFF"/>
                </a:solidFill>
                <a:latin typeface="Arial" pitchFamily="18"/>
                <a:ea typeface="Arial" pitchFamily="2"/>
                <a:cs typeface="Arial" pitchFamily="2"/>
              </a:rPr>
              <a:t>produit recherché (Ex: grammage, parfum, variétés, …).</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Ce commentaire sera repris dans le règlement de consultation, sur le bon de commande et le bon de livraison.</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2" name="Connecteur droit avec flèche 11">
            <a:extLst>
              <a:ext uri="{FF2B5EF4-FFF2-40B4-BE49-F238E27FC236}">
                <a16:creationId xmlns:a16="http://schemas.microsoft.com/office/drawing/2014/main" id="{B679C10B-5FCF-4781-8771-294A631433E3}"/>
              </a:ext>
            </a:extLst>
          </p:cNvPr>
          <p:cNvCxnSpPr>
            <a:cxnSpLocks/>
          </p:cNvCxnSpPr>
          <p:nvPr/>
        </p:nvCxnSpPr>
        <p:spPr>
          <a:xfrm flipH="1" flipV="1">
            <a:off x="2046239" y="4212049"/>
            <a:ext cx="413858" cy="799538"/>
          </a:xfrm>
          <a:prstGeom prst="straightConnector1">
            <a:avLst/>
          </a:prstGeom>
          <a:noFill/>
          <a:ln w="25560" cap="sq">
            <a:solidFill>
              <a:srgbClr val="009900"/>
            </a:solidFill>
            <a:prstDash val="solid"/>
            <a:miter/>
            <a:tailEnd type="arrow"/>
          </a:ln>
        </p:spPr>
      </p:cxnSp>
      <p:sp>
        <p:nvSpPr>
          <p:cNvPr id="13" name="Forme libre : forme 12">
            <a:extLst>
              <a:ext uri="{FF2B5EF4-FFF2-40B4-BE49-F238E27FC236}">
                <a16:creationId xmlns:a16="http://schemas.microsoft.com/office/drawing/2014/main" id="{48B9FFBD-ED29-469A-B443-B10841BFA447}"/>
              </a:ext>
            </a:extLst>
          </p:cNvPr>
          <p:cNvSpPr/>
          <p:nvPr/>
        </p:nvSpPr>
        <p:spPr>
          <a:xfrm>
            <a:off x="6653160" y="4322035"/>
            <a:ext cx="2046239" cy="18180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Cocher la ou les cases de signes officiels de qualité pour consulter uniquement les fournisseurs proposant ce type de produit.</a:t>
            </a:r>
          </a:p>
        </p:txBody>
      </p:sp>
      <p:cxnSp>
        <p:nvCxnSpPr>
          <p:cNvPr id="14" name="Connecteur droit avec flèche 13">
            <a:extLst>
              <a:ext uri="{FF2B5EF4-FFF2-40B4-BE49-F238E27FC236}">
                <a16:creationId xmlns:a16="http://schemas.microsoft.com/office/drawing/2014/main" id="{2469389F-497F-4CF4-8D17-D695B341D47E}"/>
              </a:ext>
            </a:extLst>
          </p:cNvPr>
          <p:cNvCxnSpPr>
            <a:cxnSpLocks/>
            <a:stCxn id="13" idx="3"/>
          </p:cNvCxnSpPr>
          <p:nvPr/>
        </p:nvCxnSpPr>
        <p:spPr>
          <a:xfrm flipH="1" flipV="1">
            <a:off x="2175030" y="4020123"/>
            <a:ext cx="4478130" cy="1210944"/>
          </a:xfrm>
          <a:prstGeom prst="straightConnector1">
            <a:avLst/>
          </a:prstGeom>
          <a:noFill/>
          <a:ln w="28440" cap="sq">
            <a:solidFill>
              <a:srgbClr val="97C00E"/>
            </a:solidFill>
            <a:prstDash val="solid"/>
            <a:miter/>
            <a:tailEnd type="arrow"/>
          </a:ln>
        </p:spPr>
      </p:cxnSp>
      <p:sp>
        <p:nvSpPr>
          <p:cNvPr id="15" name="Forme libre : forme 14">
            <a:extLst>
              <a:ext uri="{FF2B5EF4-FFF2-40B4-BE49-F238E27FC236}">
                <a16:creationId xmlns:a16="http://schemas.microsoft.com/office/drawing/2014/main" id="{17450AAC-C6E4-4737-8FF2-6096511FB3D8}"/>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D9BD44F7-B919-4363-AF4D-58C958EE0A01}" type="slidenum">
              <a:rPr/>
              <a:t>31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6" name="Forme libre : forme 15">
            <a:extLst>
              <a:ext uri="{FF2B5EF4-FFF2-40B4-BE49-F238E27FC236}">
                <a16:creationId xmlns:a16="http://schemas.microsoft.com/office/drawing/2014/main" id="{D9BBB239-143B-44EB-965F-70762F597327}"/>
              </a:ext>
            </a:extLst>
          </p:cNvPr>
          <p:cNvSpPr/>
          <p:nvPr/>
        </p:nvSpPr>
        <p:spPr>
          <a:xfrm>
            <a:off x="6734520" y="1167727"/>
            <a:ext cx="2039759"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Choix des unités. Pour certains produits, plusieurs choix d’unités sont possibles.</a:t>
            </a:r>
          </a:p>
        </p:txBody>
      </p:sp>
      <p:cxnSp>
        <p:nvCxnSpPr>
          <p:cNvPr id="17" name="Connecteur droit avec flèche 16">
            <a:extLst>
              <a:ext uri="{FF2B5EF4-FFF2-40B4-BE49-F238E27FC236}">
                <a16:creationId xmlns:a16="http://schemas.microsoft.com/office/drawing/2014/main" id="{B42C0476-57E3-407E-BE50-7EFC2F5D4987}"/>
              </a:ext>
            </a:extLst>
          </p:cNvPr>
          <p:cNvCxnSpPr>
            <a:cxnSpLocks/>
            <a:stCxn id="16" idx="2"/>
          </p:cNvCxnSpPr>
          <p:nvPr/>
        </p:nvCxnSpPr>
        <p:spPr>
          <a:xfrm flipH="1">
            <a:off x="5870882" y="2339459"/>
            <a:ext cx="1883518" cy="827848"/>
          </a:xfrm>
          <a:prstGeom prst="straightConnector1">
            <a:avLst/>
          </a:prstGeom>
          <a:noFill/>
          <a:ln w="25560" cap="sq">
            <a:solidFill>
              <a:srgbClr val="20B4EE"/>
            </a:solidFill>
            <a:prstDash val="solid"/>
            <a:miter/>
            <a:tailEnd type="arrow"/>
          </a:ln>
        </p:spPr>
      </p:cxnSp>
      <p:sp>
        <p:nvSpPr>
          <p:cNvPr id="18" name="Forme libre : forme 17">
            <a:extLst>
              <a:ext uri="{FF2B5EF4-FFF2-40B4-BE49-F238E27FC236}">
                <a16:creationId xmlns:a16="http://schemas.microsoft.com/office/drawing/2014/main" id="{7C329B3F-F36C-4ED7-A06D-17B7D628946A}"/>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0C3A5DB5-8AC4-4D72-A58C-DB980073065D}"/>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33" name="Connecteur droit avec flèche 32">
            <a:extLst>
              <a:ext uri="{FF2B5EF4-FFF2-40B4-BE49-F238E27FC236}">
                <a16:creationId xmlns:a16="http://schemas.microsoft.com/office/drawing/2014/main" id="{CB93BB6E-AA4B-4D68-90CA-47BAD179C093}"/>
              </a:ext>
            </a:extLst>
          </p:cNvPr>
          <p:cNvCxnSpPr>
            <a:cxnSpLocks/>
            <a:stCxn id="13" idx="3"/>
          </p:cNvCxnSpPr>
          <p:nvPr/>
        </p:nvCxnSpPr>
        <p:spPr>
          <a:xfrm flipH="1" flipV="1">
            <a:off x="4012708" y="4020125"/>
            <a:ext cx="2640452" cy="1210942"/>
          </a:xfrm>
          <a:prstGeom prst="straightConnector1">
            <a:avLst/>
          </a:prstGeom>
          <a:noFill/>
          <a:ln w="28440" cap="sq">
            <a:solidFill>
              <a:srgbClr val="97C00E"/>
            </a:solidFill>
            <a:prstDash val="solid"/>
            <a:miter/>
            <a:tailEnd type="arrow"/>
          </a:ln>
        </p:spPr>
      </p:cxnSp>
      <p:cxnSp>
        <p:nvCxnSpPr>
          <p:cNvPr id="36" name="Connecteur droit avec flèche 35">
            <a:extLst>
              <a:ext uri="{FF2B5EF4-FFF2-40B4-BE49-F238E27FC236}">
                <a16:creationId xmlns:a16="http://schemas.microsoft.com/office/drawing/2014/main" id="{128712F9-DE2E-4461-8B2D-111DFD0E0B13}"/>
              </a:ext>
            </a:extLst>
          </p:cNvPr>
          <p:cNvCxnSpPr>
            <a:cxnSpLocks/>
            <a:stCxn id="13" idx="3"/>
          </p:cNvCxnSpPr>
          <p:nvPr/>
        </p:nvCxnSpPr>
        <p:spPr>
          <a:xfrm flipH="1" flipV="1">
            <a:off x="5628444" y="4020125"/>
            <a:ext cx="1024716" cy="1210942"/>
          </a:xfrm>
          <a:prstGeom prst="straightConnector1">
            <a:avLst/>
          </a:prstGeom>
          <a:noFill/>
          <a:ln w="28440" cap="sq">
            <a:solidFill>
              <a:srgbClr val="97C00E"/>
            </a:solidFill>
            <a:prstDash val="solid"/>
            <a:miter/>
            <a:tailEnd type="arrow"/>
          </a:ln>
        </p:spPr>
      </p:cxnSp>
      <p:cxnSp>
        <p:nvCxnSpPr>
          <p:cNvPr id="21" name="Connecteur droit avec flèche 20">
            <a:extLst>
              <a:ext uri="{FF2B5EF4-FFF2-40B4-BE49-F238E27FC236}">
                <a16:creationId xmlns:a16="http://schemas.microsoft.com/office/drawing/2014/main" id="{EB8BBFCC-E51B-4623-B9DE-40D3436B3C5A}"/>
              </a:ext>
            </a:extLst>
          </p:cNvPr>
          <p:cNvCxnSpPr>
            <a:cxnSpLocks/>
            <a:stCxn id="9" idx="1"/>
          </p:cNvCxnSpPr>
          <p:nvPr/>
        </p:nvCxnSpPr>
        <p:spPr>
          <a:xfrm>
            <a:off x="2046239" y="2780480"/>
            <a:ext cx="2264504" cy="332474"/>
          </a:xfrm>
          <a:prstGeom prst="straightConnector1">
            <a:avLst/>
          </a:prstGeom>
          <a:noFill/>
          <a:ln w="25560" cap="sq">
            <a:solidFill>
              <a:srgbClr val="FFC000"/>
            </a:solidFill>
            <a:prstDash val="solid"/>
            <a:miter/>
            <a:tailEnd type="arrow"/>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440177C-444F-B536-AA1E-0F5A9339FD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399" y="1571141"/>
            <a:ext cx="9144000" cy="4122158"/>
          </a:xfrm>
          <a:prstGeom prst="rect">
            <a:avLst/>
          </a:prstGeom>
        </p:spPr>
      </p:pic>
      <p:cxnSp>
        <p:nvCxnSpPr>
          <p:cNvPr id="3" name="Connecteur droit avec flèche 2">
            <a:extLst>
              <a:ext uri="{FF2B5EF4-FFF2-40B4-BE49-F238E27FC236}">
                <a16:creationId xmlns:a16="http://schemas.microsoft.com/office/drawing/2014/main" id="{C73BD6C6-C390-417D-B367-3E4ECEE46C72}"/>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E59C0EEA-73D0-48DF-A8E5-84C69F3CE015}"/>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E0E9E845-8526-4275-9ED9-A63CDEC69C56}"/>
              </a:ext>
            </a:extLst>
          </p:cNvPr>
          <p:cNvSpPr/>
          <p:nvPr/>
        </p:nvSpPr>
        <p:spPr>
          <a:xfrm>
            <a:off x="994303" y="133200"/>
            <a:ext cx="537099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CB5941DC-68CE-4C1C-8676-882C661B472F}"/>
              </a:ext>
            </a:extLst>
          </p:cNvPr>
          <p:cNvSpPr/>
          <p:nvPr/>
        </p:nvSpPr>
        <p:spPr>
          <a:xfrm>
            <a:off x="6724737" y="3364299"/>
            <a:ext cx="2077920" cy="1602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Cliquer sur la date pour sélectionner le jour souhaité pour la livraison des produits. La date est unique pour tous les produits de la consultation</a:t>
            </a:r>
          </a:p>
        </p:txBody>
      </p:sp>
      <p:sp>
        <p:nvSpPr>
          <p:cNvPr id="7" name="Forme libre : forme 6">
            <a:extLst>
              <a:ext uri="{FF2B5EF4-FFF2-40B4-BE49-F238E27FC236}">
                <a16:creationId xmlns:a16="http://schemas.microsoft.com/office/drawing/2014/main" id="{804D0BA9-6641-4B08-9379-D0A5955A9281}"/>
              </a:ext>
            </a:extLst>
          </p:cNvPr>
          <p:cNvSpPr/>
          <p:nvPr/>
        </p:nvSpPr>
        <p:spPr>
          <a:xfrm>
            <a:off x="34444" y="2916485"/>
            <a:ext cx="2504570" cy="12255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Rayon de recherche des producteurs autour de votre établissement.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050" b="1" i="1" dirty="0">
              <a:solidFill>
                <a:srgbClr val="FFFFFF"/>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050" b="1" i="1" dirty="0">
                <a:solidFill>
                  <a:srgbClr val="FFFFFF"/>
                </a:solidFill>
                <a:latin typeface="Arial" pitchFamily="18"/>
                <a:ea typeface="Arial" pitchFamily="2"/>
                <a:cs typeface="Arial" pitchFamily="2"/>
              </a:rPr>
              <a:t>NB : ce rayon est sauvegardé pour vos consultations ultérieures</a:t>
            </a:r>
            <a:endParaRPr lang="fr-FR" sz="1050" b="1" i="1" u="none" strike="noStrike" baseline="0" dirty="0">
              <a:ln>
                <a:noFill/>
              </a:ln>
              <a:solidFill>
                <a:srgbClr val="FFFFFF"/>
              </a:solidFill>
              <a:latin typeface="Arial" pitchFamily="18"/>
              <a:ea typeface="Arial" pitchFamily="2"/>
              <a:cs typeface="Arial" pitchFamily="2"/>
            </a:endParaRPr>
          </a:p>
        </p:txBody>
      </p:sp>
      <p:cxnSp>
        <p:nvCxnSpPr>
          <p:cNvPr id="8" name="Connecteur droit avec flèche 7">
            <a:extLst>
              <a:ext uri="{FF2B5EF4-FFF2-40B4-BE49-F238E27FC236}">
                <a16:creationId xmlns:a16="http://schemas.microsoft.com/office/drawing/2014/main" id="{1E95FB0E-69F2-4AEC-91C7-93F658B8A769}"/>
              </a:ext>
            </a:extLst>
          </p:cNvPr>
          <p:cNvCxnSpPr>
            <a:cxnSpLocks/>
            <a:stCxn id="6" idx="3"/>
          </p:cNvCxnSpPr>
          <p:nvPr/>
        </p:nvCxnSpPr>
        <p:spPr>
          <a:xfrm flipH="1">
            <a:off x="4971495" y="4165609"/>
            <a:ext cx="1753242" cy="599482"/>
          </a:xfrm>
          <a:prstGeom prst="straightConnector1">
            <a:avLst/>
          </a:prstGeom>
          <a:noFill/>
          <a:ln w="28440" cap="sq">
            <a:solidFill>
              <a:srgbClr val="97C00E"/>
            </a:solidFill>
            <a:prstDash val="solid"/>
            <a:miter/>
            <a:tailEnd type="arrow"/>
          </a:ln>
        </p:spPr>
      </p:cxnSp>
      <p:cxnSp>
        <p:nvCxnSpPr>
          <p:cNvPr id="9" name="Connecteur droit avec flèche 8">
            <a:extLst>
              <a:ext uri="{FF2B5EF4-FFF2-40B4-BE49-F238E27FC236}">
                <a16:creationId xmlns:a16="http://schemas.microsoft.com/office/drawing/2014/main" id="{2C520D7B-DB07-4FE6-BA0E-D0E69464946F}"/>
              </a:ext>
            </a:extLst>
          </p:cNvPr>
          <p:cNvCxnSpPr>
            <a:cxnSpLocks/>
            <a:stCxn id="7" idx="2"/>
          </p:cNvCxnSpPr>
          <p:nvPr/>
        </p:nvCxnSpPr>
        <p:spPr>
          <a:xfrm>
            <a:off x="1286729" y="4142078"/>
            <a:ext cx="1314428" cy="471422"/>
          </a:xfrm>
          <a:prstGeom prst="straightConnector1">
            <a:avLst/>
          </a:prstGeom>
          <a:noFill/>
          <a:ln w="25560" cap="sq">
            <a:solidFill>
              <a:srgbClr val="0064A0"/>
            </a:solidFill>
            <a:prstDash val="solid"/>
            <a:miter/>
            <a:tailEnd type="arrow"/>
          </a:ln>
        </p:spPr>
      </p:cxnSp>
      <p:cxnSp>
        <p:nvCxnSpPr>
          <p:cNvPr id="10" name="Connecteur droit avec flèche 9">
            <a:extLst>
              <a:ext uri="{FF2B5EF4-FFF2-40B4-BE49-F238E27FC236}">
                <a16:creationId xmlns:a16="http://schemas.microsoft.com/office/drawing/2014/main" id="{D3EA2A65-D011-414B-85A7-DA4C78AAFD48}"/>
              </a:ext>
            </a:extLst>
          </p:cNvPr>
          <p:cNvCxnSpPr>
            <a:cxnSpLocks/>
            <a:stCxn id="11" idx="1"/>
          </p:cNvCxnSpPr>
          <p:nvPr/>
        </p:nvCxnSpPr>
        <p:spPr>
          <a:xfrm flipV="1">
            <a:off x="2162160" y="5451122"/>
            <a:ext cx="2986560" cy="104836"/>
          </a:xfrm>
          <a:prstGeom prst="straightConnector1">
            <a:avLst/>
          </a:prstGeom>
          <a:noFill/>
          <a:ln w="25560" cap="sq">
            <a:solidFill>
              <a:srgbClr val="F78E03"/>
            </a:solidFill>
            <a:prstDash val="solid"/>
            <a:miter/>
            <a:tailEnd type="arrow"/>
          </a:ln>
        </p:spPr>
      </p:cxnSp>
      <p:sp>
        <p:nvSpPr>
          <p:cNvPr id="11" name="Forme libre : forme 10">
            <a:extLst>
              <a:ext uri="{FF2B5EF4-FFF2-40B4-BE49-F238E27FC236}">
                <a16:creationId xmlns:a16="http://schemas.microsoft.com/office/drawing/2014/main" id="{08845810-A1D7-4D77-8675-9F7FC4801447}"/>
              </a:ext>
            </a:extLst>
          </p:cNvPr>
          <p:cNvSpPr/>
          <p:nvPr/>
        </p:nvSpPr>
        <p:spPr>
          <a:xfrm>
            <a:off x="63360" y="5262479"/>
            <a:ext cx="2098800"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just"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Ajouter le produit à la liste en cours</a:t>
            </a:r>
          </a:p>
        </p:txBody>
      </p:sp>
      <p:sp>
        <p:nvSpPr>
          <p:cNvPr id="12" name="Forme libre : forme 11">
            <a:extLst>
              <a:ext uri="{FF2B5EF4-FFF2-40B4-BE49-F238E27FC236}">
                <a16:creationId xmlns:a16="http://schemas.microsoft.com/office/drawing/2014/main" id="{15397E58-7EE8-428F-ACCF-9F0329C54AE9}"/>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3B15AD4E-9ACB-43D0-A085-0B8ECC5E56D2}" type="slidenum">
              <a:rPr/>
              <a:t>32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FFB7575A-A8BF-4D4F-9530-6A3829963C0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A5A23527-D152-4FE0-80FF-F02D5D7A1305}"/>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AD28F1C5-6A66-A0CA-76CD-E17CEC893A1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4920" y="1318680"/>
            <a:ext cx="9144000" cy="3297835"/>
          </a:xfrm>
          <a:prstGeom prst="rect">
            <a:avLst/>
          </a:prstGeom>
        </p:spPr>
      </p:pic>
      <p:cxnSp>
        <p:nvCxnSpPr>
          <p:cNvPr id="3" name="Connecteur droit avec flèche 2">
            <a:extLst>
              <a:ext uri="{FF2B5EF4-FFF2-40B4-BE49-F238E27FC236}">
                <a16:creationId xmlns:a16="http://schemas.microsoft.com/office/drawing/2014/main" id="{9FE38178-6A3D-4FDC-9B78-37274EF58FC1}"/>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0FC00183-29A0-4DAD-943C-879154B89F1F}"/>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DA5CF89A-088A-4864-80BD-020946A06409}"/>
              </a:ext>
            </a:extLst>
          </p:cNvPr>
          <p:cNvSpPr/>
          <p:nvPr/>
        </p:nvSpPr>
        <p:spPr>
          <a:xfrm>
            <a:off x="1003175" y="133200"/>
            <a:ext cx="522000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1FFBC6ED-D3CC-4666-8D84-F06A2E189273}"/>
              </a:ext>
            </a:extLst>
          </p:cNvPr>
          <p:cNvSpPr/>
          <p:nvPr/>
        </p:nvSpPr>
        <p:spPr>
          <a:xfrm>
            <a:off x="63360" y="2708280"/>
            <a:ext cx="197964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Liste des produits sélectionnés dans le marché.</a:t>
            </a:r>
          </a:p>
        </p:txBody>
      </p:sp>
      <p:sp>
        <p:nvSpPr>
          <p:cNvPr id="7" name="Forme libre : forme 6">
            <a:extLst>
              <a:ext uri="{FF2B5EF4-FFF2-40B4-BE49-F238E27FC236}">
                <a16:creationId xmlns:a16="http://schemas.microsoft.com/office/drawing/2014/main" id="{1E581EFA-B76A-42B8-B988-78CE30FF6209}"/>
              </a:ext>
            </a:extLst>
          </p:cNvPr>
          <p:cNvSpPr/>
          <p:nvPr/>
        </p:nvSpPr>
        <p:spPr>
          <a:xfrm>
            <a:off x="2195640" y="2353890"/>
            <a:ext cx="202327" cy="530286"/>
          </a:xfrm>
          <a:custGeom>
            <a:avLst>
              <a:gd name="f0" fmla="val 233"/>
            </a:avLst>
            <a:gdLst>
              <a:gd name="f1" fmla="val 10800000"/>
              <a:gd name="f2" fmla="val 5400000"/>
              <a:gd name="f3" fmla="val 180"/>
              <a:gd name="f4" fmla="val w"/>
              <a:gd name="f5" fmla="val h"/>
              <a:gd name="f6" fmla="val 0"/>
              <a:gd name="f7" fmla="val 21600"/>
              <a:gd name="f8" fmla="val -2147483647"/>
              <a:gd name="f9" fmla="val 2147483647"/>
              <a:gd name="f10" fmla="val 10800"/>
              <a:gd name="f11" fmla="+- 0 0 0"/>
              <a:gd name="f12" fmla="*/ f4 1 21600"/>
              <a:gd name="f13" fmla="*/ f5 1 21600"/>
              <a:gd name="f14" fmla="pin 0 f0 10800"/>
              <a:gd name="f15" fmla="*/ f11 f1 1"/>
              <a:gd name="f16" fmla="*/ f14 1 2"/>
              <a:gd name="f17" fmla="+- f6 f14 0"/>
              <a:gd name="f18" fmla="+- f7 0 f14"/>
              <a:gd name="f19" fmla="*/ f6 f12 1"/>
              <a:gd name="f20" fmla="*/ f14 f13 1"/>
              <a:gd name="f21" fmla="*/ 6350 f12 1"/>
              <a:gd name="f22" fmla="*/ 21600 f12 1"/>
              <a:gd name="f23" fmla="*/ 0 f13 1"/>
              <a:gd name="f24" fmla="*/ f15 1 f3"/>
              <a:gd name="f25" fmla="*/ 0 f12 1"/>
              <a:gd name="f26" fmla="*/ 10800 f13 1"/>
              <a:gd name="f27" fmla="*/ 21600 f13 1"/>
              <a:gd name="f28" fmla="+- f6 f16 0"/>
              <a:gd name="f29" fmla="+- f7 0 f16"/>
              <a:gd name="f30" fmla="+- f24 0 f2"/>
              <a:gd name="f31" fmla="*/ f29 f13 1"/>
              <a:gd name="f32" fmla="*/ f28 f13 1"/>
            </a:gdLst>
            <a:ahLst>
              <a:ahXY gdRefY="f0" minY="f6" maxY="f10">
                <a:pos x="f19" y="f20"/>
              </a:ahXY>
            </a:ahLst>
            <a:cxnLst>
              <a:cxn ang="3cd4">
                <a:pos x="hc" y="t"/>
              </a:cxn>
              <a:cxn ang="0">
                <a:pos x="r" y="vc"/>
              </a:cxn>
              <a:cxn ang="cd4">
                <a:pos x="hc" y="b"/>
              </a:cxn>
              <a:cxn ang="cd2">
                <a:pos x="l" y="vc"/>
              </a:cxn>
              <a:cxn ang="f30">
                <a:pos x="f22" y="f23"/>
              </a:cxn>
              <a:cxn ang="f30">
                <a:pos x="f25" y="f26"/>
              </a:cxn>
              <a:cxn ang="f30">
                <a:pos x="f22" y="f27"/>
              </a:cxn>
            </a:cxnLst>
            <a:rect l="f21" t="f32" r="f22" b="f31"/>
            <a:pathLst>
              <a:path w="21600" h="21600">
                <a:moveTo>
                  <a:pt x="f7" y="f6"/>
                </a:moveTo>
                <a:cubicBezTo>
                  <a:pt x="f10" y="f6"/>
                  <a:pt x="f6" y="f28"/>
                  <a:pt x="f6" y="f17"/>
                </a:cubicBezTo>
                <a:lnTo>
                  <a:pt x="f6" y="f18"/>
                </a:lnTo>
                <a:cubicBezTo>
                  <a:pt x="f6" y="f29"/>
                  <a:pt x="f10" y="f7"/>
                  <a:pt x="f7" y="f7"/>
                </a:cubicBezTo>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5824C8F8-2823-44F5-B7F9-24DB1190F582}"/>
              </a:ext>
            </a:extLst>
          </p:cNvPr>
          <p:cNvSpPr/>
          <p:nvPr/>
        </p:nvSpPr>
        <p:spPr>
          <a:xfrm>
            <a:off x="5220000" y="4968540"/>
            <a:ext cx="3861859"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pouvez ajouter d’autres produits à la liste. </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Cette étape peut être répétée autant de fois que de produits recherchés.</a:t>
            </a:r>
          </a:p>
        </p:txBody>
      </p:sp>
      <p:cxnSp>
        <p:nvCxnSpPr>
          <p:cNvPr id="9" name="Connecteur droit avec flèche 8">
            <a:extLst>
              <a:ext uri="{FF2B5EF4-FFF2-40B4-BE49-F238E27FC236}">
                <a16:creationId xmlns:a16="http://schemas.microsoft.com/office/drawing/2014/main" id="{4CC34276-F826-4BE6-B695-E5F54E0761B4}"/>
              </a:ext>
            </a:extLst>
          </p:cNvPr>
          <p:cNvCxnSpPr>
            <a:cxnSpLocks/>
            <a:stCxn id="8" idx="0"/>
          </p:cNvCxnSpPr>
          <p:nvPr/>
        </p:nvCxnSpPr>
        <p:spPr>
          <a:xfrm flipV="1">
            <a:off x="7150930" y="3058380"/>
            <a:ext cx="1573192" cy="1910160"/>
          </a:xfrm>
          <a:prstGeom prst="straightConnector1">
            <a:avLst/>
          </a:prstGeom>
          <a:noFill/>
          <a:ln w="25560" cap="sq">
            <a:solidFill>
              <a:srgbClr val="009900"/>
            </a:solidFill>
            <a:prstDash val="solid"/>
            <a:miter/>
            <a:tailEnd type="arrow"/>
          </a:ln>
        </p:spPr>
      </p:cxnSp>
      <p:sp>
        <p:nvSpPr>
          <p:cNvPr id="10" name="Forme libre : forme 9">
            <a:extLst>
              <a:ext uri="{FF2B5EF4-FFF2-40B4-BE49-F238E27FC236}">
                <a16:creationId xmlns:a16="http://schemas.microsoft.com/office/drawing/2014/main" id="{5AA4AB95-A3B3-4D39-92B3-63492496662A}"/>
              </a:ext>
            </a:extLst>
          </p:cNvPr>
          <p:cNvSpPr/>
          <p:nvPr/>
        </p:nvSpPr>
        <p:spPr>
          <a:xfrm>
            <a:off x="50760" y="3628621"/>
            <a:ext cx="1992240" cy="31107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Indication du nombre de fournisseurs trouvés pour chaque produit.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NB : si aucun fournisseur n’apparaît, vous pouvez néanmoins faire le choix de lancer la consultation. Ainsi, les fournisseurs qui  n’enregistrent pas de produits dans leur liste pourront y répondre </a:t>
            </a:r>
            <a:endParaRPr lang="fr-FR" sz="1400" i="1"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1EA4AD3B-09B5-4BF2-9BA7-B31444DD01C7}"/>
              </a:ext>
            </a:extLst>
          </p:cNvPr>
          <p:cNvCxnSpPr>
            <a:cxnSpLocks/>
            <a:stCxn id="10" idx="1"/>
          </p:cNvCxnSpPr>
          <p:nvPr/>
        </p:nvCxnSpPr>
        <p:spPr>
          <a:xfrm flipV="1">
            <a:off x="2043000" y="2887776"/>
            <a:ext cx="2743604" cy="2296207"/>
          </a:xfrm>
          <a:prstGeom prst="straightConnector1">
            <a:avLst/>
          </a:prstGeom>
          <a:noFill/>
          <a:ln w="28440" cap="sq">
            <a:solidFill>
              <a:srgbClr val="0064A0"/>
            </a:solidFill>
            <a:prstDash val="solid"/>
            <a:miter/>
            <a:tailEnd type="arrow"/>
          </a:ln>
        </p:spPr>
      </p:cxnSp>
      <p:sp>
        <p:nvSpPr>
          <p:cNvPr id="12" name="Forme libre : forme 11">
            <a:extLst>
              <a:ext uri="{FF2B5EF4-FFF2-40B4-BE49-F238E27FC236}">
                <a16:creationId xmlns:a16="http://schemas.microsoft.com/office/drawing/2014/main" id="{D6A87378-C76E-40B8-BBBE-9436F2A8CEEF}"/>
              </a:ext>
            </a:extLst>
          </p:cNvPr>
          <p:cNvSpPr/>
          <p:nvPr/>
        </p:nvSpPr>
        <p:spPr>
          <a:xfrm>
            <a:off x="4058280" y="2420999"/>
            <a:ext cx="2440174" cy="36885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9080" cap="sq">
            <a:solidFill>
              <a:srgbClr val="0064A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8F08E35A-76C0-430C-BE32-703C08CC83EA}"/>
              </a:ext>
            </a:extLst>
          </p:cNvPr>
          <p:cNvSpPr/>
          <p:nvPr/>
        </p:nvSpPr>
        <p:spPr>
          <a:xfrm>
            <a:off x="34920" y="6561964"/>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287FD587-2D99-42CB-98B3-7403652E6005}" type="slidenum">
              <a:rPr/>
              <a:t>33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1C76F203-B917-4C9E-AF22-E6087F307021}"/>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88923954-B783-40B6-8CBE-A55A3A966FD6}"/>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0A08A3A-6AAA-5946-6AFF-0A3BB1907E4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463468"/>
            <a:ext cx="9144000" cy="3671572"/>
          </a:xfrm>
          <a:prstGeom prst="rect">
            <a:avLst/>
          </a:prstGeom>
        </p:spPr>
      </p:pic>
      <p:cxnSp>
        <p:nvCxnSpPr>
          <p:cNvPr id="2" name="Connecteur droit avec flèche 1">
            <a:extLst>
              <a:ext uri="{FF2B5EF4-FFF2-40B4-BE49-F238E27FC236}">
                <a16:creationId xmlns:a16="http://schemas.microsoft.com/office/drawing/2014/main" id="{528159B0-8F3D-47B3-8594-E5B9BDFE43DD}"/>
              </a:ext>
            </a:extLst>
          </p:cNvPr>
          <p:cNvCxnSpPr/>
          <p:nvPr/>
        </p:nvCxnSpPr>
        <p:spPr>
          <a:xfrm>
            <a:off x="1863719" y="2041560"/>
            <a:ext cx="2348281" cy="1800"/>
          </a:xfrm>
          <a:prstGeom prst="straightConnector1">
            <a:avLst/>
          </a:prstGeom>
          <a:noFill/>
          <a:ln>
            <a:noFill/>
            <a:prstDash val="solid"/>
          </a:ln>
        </p:spPr>
      </p:cxnSp>
      <p:cxnSp>
        <p:nvCxnSpPr>
          <p:cNvPr id="3" name="Connecteur : en angle 2">
            <a:extLst>
              <a:ext uri="{FF2B5EF4-FFF2-40B4-BE49-F238E27FC236}">
                <a16:creationId xmlns:a16="http://schemas.microsoft.com/office/drawing/2014/main" id="{642E21B7-A298-43BB-9705-2FA054DA7CE0}"/>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FD34F392-9219-4EA3-8677-28EE3165F558}"/>
              </a:ext>
            </a:extLst>
          </p:cNvPr>
          <p:cNvSpPr/>
          <p:nvPr/>
        </p:nvSpPr>
        <p:spPr>
          <a:xfrm>
            <a:off x="994303" y="133200"/>
            <a:ext cx="532660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7" name="Forme libre : forme 6">
            <a:extLst>
              <a:ext uri="{FF2B5EF4-FFF2-40B4-BE49-F238E27FC236}">
                <a16:creationId xmlns:a16="http://schemas.microsoft.com/office/drawing/2014/main" id="{ED603140-DF52-4ECC-B023-287E067F52EB}"/>
              </a:ext>
            </a:extLst>
          </p:cNvPr>
          <p:cNvSpPr/>
          <p:nvPr/>
        </p:nvSpPr>
        <p:spPr>
          <a:xfrm>
            <a:off x="58679" y="4437000"/>
            <a:ext cx="2479247" cy="16949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Date jusqu’à laquelle les fournisseurs peuvent répondre</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i="1" dirty="0">
                <a:solidFill>
                  <a:srgbClr val="FFFFFF"/>
                </a:solidFill>
                <a:latin typeface="Arial" pitchFamily="18"/>
                <a:ea typeface="Arial" pitchFamily="2"/>
                <a:cs typeface="Arial" pitchFamily="2"/>
              </a:rPr>
              <a:t>NB : veiller à assurer un délai suffisant entre la fin de consultation et la livraison pour permettre aux fournisseurs de s’organiser au mieux</a:t>
            </a:r>
            <a:r>
              <a:rPr lang="fr-FR" sz="1400" b="1" i="0" u="none" strike="noStrike" baseline="0" dirty="0">
                <a:ln>
                  <a:noFill/>
                </a:ln>
                <a:solidFill>
                  <a:srgbClr val="FFFFFF"/>
                </a:solidFill>
                <a:latin typeface="Arial" pitchFamily="18"/>
                <a:ea typeface="Arial" pitchFamily="2"/>
                <a:cs typeface="Arial" pitchFamily="2"/>
              </a:rPr>
              <a:t> </a:t>
            </a:r>
          </a:p>
        </p:txBody>
      </p:sp>
      <p:cxnSp>
        <p:nvCxnSpPr>
          <p:cNvPr id="8" name="Connecteur droit avec flèche 7">
            <a:extLst>
              <a:ext uri="{FF2B5EF4-FFF2-40B4-BE49-F238E27FC236}">
                <a16:creationId xmlns:a16="http://schemas.microsoft.com/office/drawing/2014/main" id="{619B6F14-2980-4619-B4F1-0007EC531D83}"/>
              </a:ext>
            </a:extLst>
          </p:cNvPr>
          <p:cNvCxnSpPr>
            <a:cxnSpLocks/>
          </p:cNvCxnSpPr>
          <p:nvPr/>
        </p:nvCxnSpPr>
        <p:spPr>
          <a:xfrm flipV="1">
            <a:off x="2055014" y="4023943"/>
            <a:ext cx="1527941" cy="740845"/>
          </a:xfrm>
          <a:prstGeom prst="straightConnector1">
            <a:avLst/>
          </a:prstGeom>
          <a:noFill/>
          <a:ln w="25560" cap="sq">
            <a:solidFill>
              <a:srgbClr val="0064A0"/>
            </a:solidFill>
            <a:prstDash val="solid"/>
            <a:miter/>
            <a:tailEnd type="arrow"/>
          </a:ln>
        </p:spPr>
      </p:cxnSp>
      <p:cxnSp>
        <p:nvCxnSpPr>
          <p:cNvPr id="9" name="Connecteur droit avec flèche 8">
            <a:extLst>
              <a:ext uri="{FF2B5EF4-FFF2-40B4-BE49-F238E27FC236}">
                <a16:creationId xmlns:a16="http://schemas.microsoft.com/office/drawing/2014/main" id="{AB1BB01F-03A0-49C1-9FE5-F331872103C3}"/>
              </a:ext>
            </a:extLst>
          </p:cNvPr>
          <p:cNvCxnSpPr>
            <a:cxnSpLocks/>
            <a:stCxn id="10" idx="1"/>
          </p:cNvCxnSpPr>
          <p:nvPr/>
        </p:nvCxnSpPr>
        <p:spPr>
          <a:xfrm flipV="1">
            <a:off x="3387012" y="5022866"/>
            <a:ext cx="746449" cy="1436333"/>
          </a:xfrm>
          <a:prstGeom prst="straightConnector1">
            <a:avLst/>
          </a:prstGeom>
          <a:noFill/>
          <a:ln w="25560" cap="sq">
            <a:solidFill>
              <a:srgbClr val="F78E03"/>
            </a:solidFill>
            <a:prstDash val="solid"/>
            <a:miter/>
            <a:tailEnd type="arrow"/>
          </a:ln>
        </p:spPr>
      </p:cxnSp>
      <p:sp>
        <p:nvSpPr>
          <p:cNvPr id="10" name="Forme libre : forme 9">
            <a:extLst>
              <a:ext uri="{FF2B5EF4-FFF2-40B4-BE49-F238E27FC236}">
                <a16:creationId xmlns:a16="http://schemas.microsoft.com/office/drawing/2014/main" id="{39ABCE45-F518-4D9B-8617-1ACEA637B457}"/>
              </a:ext>
            </a:extLst>
          </p:cNvPr>
          <p:cNvSpPr/>
          <p:nvPr/>
        </p:nvSpPr>
        <p:spPr>
          <a:xfrm>
            <a:off x="63360" y="6165720"/>
            <a:ext cx="3323652"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Passer à l’étape suivante de la sélection des fournisseurs</a:t>
            </a:r>
          </a:p>
        </p:txBody>
      </p:sp>
      <p:sp>
        <p:nvSpPr>
          <p:cNvPr id="11" name="Forme libre : forme 10">
            <a:extLst>
              <a:ext uri="{FF2B5EF4-FFF2-40B4-BE49-F238E27FC236}">
                <a16:creationId xmlns:a16="http://schemas.microsoft.com/office/drawing/2014/main" id="{C3176963-76F2-4A4D-A8C1-F4FF8B1A5199}"/>
              </a:ext>
            </a:extLst>
          </p:cNvPr>
          <p:cNvSpPr/>
          <p:nvPr/>
        </p:nvSpPr>
        <p:spPr>
          <a:xfrm>
            <a:off x="58680" y="2777733"/>
            <a:ext cx="19796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Produits </a:t>
            </a:r>
            <a:r>
              <a:rPr lang="fr-FR" sz="1400" b="1" i="0" u="none" strike="noStrike" baseline="0" dirty="0">
                <a:ln>
                  <a:noFill/>
                </a:ln>
                <a:solidFill>
                  <a:srgbClr val="FFFFFF"/>
                </a:solidFill>
                <a:latin typeface="Arial" pitchFamily="18"/>
                <a:ea typeface="Arial" pitchFamily="2"/>
                <a:cs typeface="Arial" pitchFamily="2"/>
              </a:rPr>
              <a:t>recherchés</a:t>
            </a:r>
          </a:p>
        </p:txBody>
      </p:sp>
      <p:sp>
        <p:nvSpPr>
          <p:cNvPr id="12" name="Forme libre : forme 11">
            <a:extLst>
              <a:ext uri="{FF2B5EF4-FFF2-40B4-BE49-F238E27FC236}">
                <a16:creationId xmlns:a16="http://schemas.microsoft.com/office/drawing/2014/main" id="{9775CD7D-A125-47BD-A0BD-2952D13F4AD5}"/>
              </a:ext>
            </a:extLst>
          </p:cNvPr>
          <p:cNvSpPr/>
          <p:nvPr/>
        </p:nvSpPr>
        <p:spPr>
          <a:xfrm>
            <a:off x="2195640" y="2259798"/>
            <a:ext cx="504720" cy="1167402"/>
          </a:xfrm>
          <a:custGeom>
            <a:avLst>
              <a:gd name="f0" fmla="val 212"/>
            </a:avLst>
            <a:gdLst>
              <a:gd name="f1" fmla="val 10800000"/>
              <a:gd name="f2" fmla="val 5400000"/>
              <a:gd name="f3" fmla="val 180"/>
              <a:gd name="f4" fmla="val w"/>
              <a:gd name="f5" fmla="val h"/>
              <a:gd name="f6" fmla="val 0"/>
              <a:gd name="f7" fmla="val 21600"/>
              <a:gd name="f8" fmla="val -2147483647"/>
              <a:gd name="f9" fmla="val 2147483647"/>
              <a:gd name="f10" fmla="val 10800"/>
              <a:gd name="f11" fmla="+- 0 0 0"/>
              <a:gd name="f12" fmla="*/ f4 1 21600"/>
              <a:gd name="f13" fmla="*/ f5 1 21600"/>
              <a:gd name="f14" fmla="pin 0 f0 10800"/>
              <a:gd name="f15" fmla="*/ f11 f1 1"/>
              <a:gd name="f16" fmla="*/ f14 1 2"/>
              <a:gd name="f17" fmla="+- f6 f14 0"/>
              <a:gd name="f18" fmla="+- f7 0 f14"/>
              <a:gd name="f19" fmla="*/ f6 f12 1"/>
              <a:gd name="f20" fmla="*/ f14 f13 1"/>
              <a:gd name="f21" fmla="*/ 6350 f12 1"/>
              <a:gd name="f22" fmla="*/ 21600 f12 1"/>
              <a:gd name="f23" fmla="*/ 0 f13 1"/>
              <a:gd name="f24" fmla="*/ f15 1 f3"/>
              <a:gd name="f25" fmla="*/ 0 f12 1"/>
              <a:gd name="f26" fmla="*/ 10800 f13 1"/>
              <a:gd name="f27" fmla="*/ 21600 f13 1"/>
              <a:gd name="f28" fmla="+- f6 f16 0"/>
              <a:gd name="f29" fmla="+- f7 0 f16"/>
              <a:gd name="f30" fmla="+- f24 0 f2"/>
              <a:gd name="f31" fmla="*/ f29 f13 1"/>
              <a:gd name="f32" fmla="*/ f28 f13 1"/>
            </a:gdLst>
            <a:ahLst>
              <a:ahXY gdRefY="f0" minY="f6" maxY="f10">
                <a:pos x="f19" y="f20"/>
              </a:ahXY>
            </a:ahLst>
            <a:cxnLst>
              <a:cxn ang="3cd4">
                <a:pos x="hc" y="t"/>
              </a:cxn>
              <a:cxn ang="0">
                <a:pos x="r" y="vc"/>
              </a:cxn>
              <a:cxn ang="cd4">
                <a:pos x="hc" y="b"/>
              </a:cxn>
              <a:cxn ang="cd2">
                <a:pos x="l" y="vc"/>
              </a:cxn>
              <a:cxn ang="f30">
                <a:pos x="f22" y="f23"/>
              </a:cxn>
              <a:cxn ang="f30">
                <a:pos x="f25" y="f26"/>
              </a:cxn>
              <a:cxn ang="f30">
                <a:pos x="f22" y="f27"/>
              </a:cxn>
            </a:cxnLst>
            <a:rect l="f21" t="f32" r="f22" b="f31"/>
            <a:pathLst>
              <a:path w="21600" h="21600">
                <a:moveTo>
                  <a:pt x="f7" y="f6"/>
                </a:moveTo>
                <a:cubicBezTo>
                  <a:pt x="f10" y="f6"/>
                  <a:pt x="f6" y="f28"/>
                  <a:pt x="f6" y="f17"/>
                </a:cubicBezTo>
                <a:lnTo>
                  <a:pt x="f6" y="f18"/>
                </a:lnTo>
                <a:cubicBezTo>
                  <a:pt x="f6" y="f29"/>
                  <a:pt x="f10" y="f7"/>
                  <a:pt x="f7" y="f7"/>
                </a:cubicBezTo>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2446C181-3D08-46E4-ABB0-FD17C7F864D5}"/>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BB35BF3-1227-4BBC-B874-5109DA9B2FEA}" type="slidenum">
              <a:rPr/>
              <a:t>34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4D74FC0D-D096-4026-BEC7-390853BFA935}"/>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B29E95B3-0316-4E21-8078-9B4C36586885}"/>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7" name="Connecteur : en angle 26">
            <a:extLst>
              <a:ext uri="{FF2B5EF4-FFF2-40B4-BE49-F238E27FC236}">
                <a16:creationId xmlns:a16="http://schemas.microsoft.com/office/drawing/2014/main" id="{4EF3D0AA-98E8-412A-89D9-C1DA1A6EF585}"/>
              </a:ext>
            </a:extLst>
          </p:cNvPr>
          <p:cNvCxnSpPr>
            <a:cxnSpLocks/>
            <a:stCxn id="4" idx="2"/>
          </p:cNvCxnSpPr>
          <p:nvPr/>
        </p:nvCxnSpPr>
        <p:spPr>
          <a:xfrm rot="10800000">
            <a:off x="5361468" y="4023943"/>
            <a:ext cx="1123275" cy="823581"/>
          </a:xfrm>
          <a:prstGeom prst="bentConnector3">
            <a:avLst/>
          </a:prstGeom>
          <a:ln w="19050">
            <a:solidFill>
              <a:srgbClr val="20B4EE"/>
            </a:solidFill>
            <a:tailEnd type="triangle"/>
          </a:ln>
        </p:spPr>
        <p:style>
          <a:lnRef idx="1">
            <a:schemeClr val="accent6"/>
          </a:lnRef>
          <a:fillRef idx="0">
            <a:schemeClr val="accent6"/>
          </a:fillRef>
          <a:effectRef idx="0">
            <a:schemeClr val="accent6"/>
          </a:effectRef>
          <a:fontRef idx="minor">
            <a:schemeClr val="tx1"/>
          </a:fontRef>
        </p:style>
      </p:cxnSp>
      <p:cxnSp>
        <p:nvCxnSpPr>
          <p:cNvPr id="18" name="Connecteur droit avec flèche 17">
            <a:extLst>
              <a:ext uri="{FF2B5EF4-FFF2-40B4-BE49-F238E27FC236}">
                <a16:creationId xmlns:a16="http://schemas.microsoft.com/office/drawing/2014/main" id="{6A421251-9638-4300-A561-A2B03D84F5D6}"/>
              </a:ext>
            </a:extLst>
          </p:cNvPr>
          <p:cNvCxnSpPr>
            <a:cxnSpLocks/>
          </p:cNvCxnSpPr>
          <p:nvPr/>
        </p:nvCxnSpPr>
        <p:spPr>
          <a:xfrm flipV="1">
            <a:off x="2046239" y="2671021"/>
            <a:ext cx="654121" cy="307214"/>
          </a:xfrm>
          <a:prstGeom prst="straightConnector1">
            <a:avLst/>
          </a:prstGeom>
          <a:noFill/>
          <a:ln w="25560" cap="sq">
            <a:solidFill>
              <a:srgbClr val="FF0000"/>
            </a:solidFill>
            <a:prstDash val="solid"/>
            <a:miter/>
            <a:tailEnd type="arrow"/>
          </a:ln>
        </p:spPr>
      </p:cxnSp>
      <p:sp>
        <p:nvSpPr>
          <p:cNvPr id="4" name="Ellipse 3">
            <a:extLst>
              <a:ext uri="{FF2B5EF4-FFF2-40B4-BE49-F238E27FC236}">
                <a16:creationId xmlns:a16="http://schemas.microsoft.com/office/drawing/2014/main" id="{0D51262E-E6FA-46AC-B6CB-726C14FD38B5}"/>
              </a:ext>
            </a:extLst>
          </p:cNvPr>
          <p:cNvSpPr/>
          <p:nvPr/>
        </p:nvSpPr>
        <p:spPr>
          <a:xfrm>
            <a:off x="6484742" y="3846570"/>
            <a:ext cx="1885610" cy="2001906"/>
          </a:xfrm>
          <a:prstGeom prst="ellipse">
            <a:avLst/>
          </a:prstGeom>
          <a:solidFill>
            <a:srgbClr val="20B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atin typeface="Arial" panose="020B0604020202020204" pitchFamily="34" charset="0"/>
                <a:cs typeface="Arial" panose="020B0604020202020204" pitchFamily="34" charset="0"/>
              </a:rPr>
              <a:t>Le délai de livraison est calculé en fonction de ces dates</a:t>
            </a:r>
          </a:p>
        </p:txBody>
      </p:sp>
      <p:cxnSp>
        <p:nvCxnSpPr>
          <p:cNvPr id="22" name="Connecteur : en angle 21">
            <a:extLst>
              <a:ext uri="{FF2B5EF4-FFF2-40B4-BE49-F238E27FC236}">
                <a16:creationId xmlns:a16="http://schemas.microsoft.com/office/drawing/2014/main" id="{951E971E-6C58-4CCF-90E2-ECB98B0616BF}"/>
              </a:ext>
            </a:extLst>
          </p:cNvPr>
          <p:cNvCxnSpPr>
            <a:cxnSpLocks/>
            <a:stCxn id="4" idx="2"/>
          </p:cNvCxnSpPr>
          <p:nvPr/>
        </p:nvCxnSpPr>
        <p:spPr>
          <a:xfrm rot="10800000">
            <a:off x="5378162" y="4412725"/>
            <a:ext cx="1106581" cy="434799"/>
          </a:xfrm>
          <a:prstGeom prst="bentConnector3">
            <a:avLst/>
          </a:prstGeom>
          <a:ln w="19050">
            <a:solidFill>
              <a:srgbClr val="20B4EE"/>
            </a:solidFill>
            <a:tailEnd type="triangle"/>
          </a:ln>
        </p:spPr>
        <p:style>
          <a:lnRef idx="1">
            <a:schemeClr val="accent6"/>
          </a:lnRef>
          <a:fillRef idx="0">
            <a:schemeClr val="accent6"/>
          </a:fillRef>
          <a:effectRef idx="0">
            <a:schemeClr val="accent6"/>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90505A8-B20C-9613-2E39-7D12D798E20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920" y="1871904"/>
            <a:ext cx="7679094" cy="3845440"/>
          </a:xfrm>
          <a:prstGeom prst="rect">
            <a:avLst/>
          </a:prstGeom>
        </p:spPr>
      </p:pic>
      <p:cxnSp>
        <p:nvCxnSpPr>
          <p:cNvPr id="2" name="Connecteur droit avec flèche 1">
            <a:extLst>
              <a:ext uri="{FF2B5EF4-FFF2-40B4-BE49-F238E27FC236}">
                <a16:creationId xmlns:a16="http://schemas.microsoft.com/office/drawing/2014/main" id="{528159B0-8F3D-47B3-8594-E5B9BDFE43DD}"/>
              </a:ext>
            </a:extLst>
          </p:cNvPr>
          <p:cNvCxnSpPr/>
          <p:nvPr/>
        </p:nvCxnSpPr>
        <p:spPr>
          <a:xfrm>
            <a:off x="1863719" y="2041560"/>
            <a:ext cx="2348281" cy="1800"/>
          </a:xfrm>
          <a:prstGeom prst="straightConnector1">
            <a:avLst/>
          </a:prstGeom>
          <a:noFill/>
          <a:ln>
            <a:noFill/>
            <a:prstDash val="solid"/>
          </a:ln>
        </p:spPr>
      </p:cxnSp>
      <p:cxnSp>
        <p:nvCxnSpPr>
          <p:cNvPr id="3" name="Connecteur : en angle 2">
            <a:extLst>
              <a:ext uri="{FF2B5EF4-FFF2-40B4-BE49-F238E27FC236}">
                <a16:creationId xmlns:a16="http://schemas.microsoft.com/office/drawing/2014/main" id="{642E21B7-A298-43BB-9705-2FA054DA7CE0}"/>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FD34F392-9219-4EA3-8677-28EE3165F558}"/>
              </a:ext>
            </a:extLst>
          </p:cNvPr>
          <p:cNvSpPr/>
          <p:nvPr/>
        </p:nvSpPr>
        <p:spPr>
          <a:xfrm>
            <a:off x="994303" y="133200"/>
            <a:ext cx="532660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PRODUITS</a:t>
            </a:r>
          </a:p>
        </p:txBody>
      </p:sp>
      <p:sp>
        <p:nvSpPr>
          <p:cNvPr id="11" name="Forme libre : forme 10">
            <a:extLst>
              <a:ext uri="{FF2B5EF4-FFF2-40B4-BE49-F238E27FC236}">
                <a16:creationId xmlns:a16="http://schemas.microsoft.com/office/drawing/2014/main" id="{C3176963-76F2-4A4D-A8C1-F4FF8B1A5199}"/>
              </a:ext>
            </a:extLst>
          </p:cNvPr>
          <p:cNvSpPr/>
          <p:nvPr/>
        </p:nvSpPr>
        <p:spPr>
          <a:xfrm>
            <a:off x="165997" y="4543370"/>
            <a:ext cx="224130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Date à partir de laquelle le produit peut être livré</a:t>
            </a:r>
          </a:p>
        </p:txBody>
      </p:sp>
      <p:sp>
        <p:nvSpPr>
          <p:cNvPr id="13" name="Forme libre : forme 12">
            <a:extLst>
              <a:ext uri="{FF2B5EF4-FFF2-40B4-BE49-F238E27FC236}">
                <a16:creationId xmlns:a16="http://schemas.microsoft.com/office/drawing/2014/main" id="{2446C181-3D08-46E4-ABB0-FD17C7F864D5}"/>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BB35BF3-1227-4BBC-B874-5109DA9B2FEA}" type="slidenum">
              <a:rPr/>
              <a:t>35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4D74FC0D-D096-4026-BEC7-390853BFA935}"/>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B29E95B3-0316-4E21-8078-9B4C36586885}"/>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Ellipse 24">
            <a:extLst>
              <a:ext uri="{FF2B5EF4-FFF2-40B4-BE49-F238E27FC236}">
                <a16:creationId xmlns:a16="http://schemas.microsoft.com/office/drawing/2014/main" id="{104CD99B-DB7F-49DD-BE97-85FA3338539D}"/>
              </a:ext>
            </a:extLst>
          </p:cNvPr>
          <p:cNvSpPr/>
          <p:nvPr/>
        </p:nvSpPr>
        <p:spPr>
          <a:xfrm>
            <a:off x="6766977" y="1751736"/>
            <a:ext cx="2377023" cy="2407531"/>
          </a:xfrm>
          <a:prstGeom prst="ellipse">
            <a:avLst/>
          </a:prstGeom>
          <a:solidFill>
            <a:srgbClr val="97C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FFF"/>
                </a:solidFill>
                <a:latin typeface="Arial" pitchFamily="18"/>
                <a:ea typeface="Arial" pitchFamily="2"/>
                <a:cs typeface="Arial" pitchFamily="2"/>
              </a:rPr>
              <a:t>Alerte et blocage lorsque le délai de livraison est trop court pour un fournisseur. </a:t>
            </a:r>
            <a:endParaRPr lang="fr-FR" sz="1200" dirty="0"/>
          </a:p>
        </p:txBody>
      </p:sp>
      <p:cxnSp>
        <p:nvCxnSpPr>
          <p:cNvPr id="30" name="Connecteur : en angle 29">
            <a:extLst>
              <a:ext uri="{FF2B5EF4-FFF2-40B4-BE49-F238E27FC236}">
                <a16:creationId xmlns:a16="http://schemas.microsoft.com/office/drawing/2014/main" id="{3D87DC42-9A99-4D82-B5E2-3EB307D26B05}"/>
              </a:ext>
            </a:extLst>
          </p:cNvPr>
          <p:cNvCxnSpPr>
            <a:cxnSpLocks/>
            <a:stCxn id="25" idx="2"/>
          </p:cNvCxnSpPr>
          <p:nvPr/>
        </p:nvCxnSpPr>
        <p:spPr>
          <a:xfrm rot="10800000" flipV="1">
            <a:off x="6685075" y="2955502"/>
            <a:ext cx="81902" cy="782876"/>
          </a:xfrm>
          <a:prstGeom prst="bentConnector2">
            <a:avLst/>
          </a:prstGeom>
          <a:ln w="19050">
            <a:solidFill>
              <a:srgbClr val="97C00E"/>
            </a:solidFill>
            <a:tailEnd type="triangle"/>
          </a:ln>
        </p:spPr>
        <p:style>
          <a:lnRef idx="1">
            <a:schemeClr val="accent6"/>
          </a:lnRef>
          <a:fillRef idx="0">
            <a:schemeClr val="accent6"/>
          </a:fillRef>
          <a:effectRef idx="0">
            <a:schemeClr val="accent6"/>
          </a:effectRef>
          <a:fontRef idx="minor">
            <a:schemeClr val="tx1"/>
          </a:fontRef>
        </p:style>
      </p:cxnSp>
      <p:cxnSp>
        <p:nvCxnSpPr>
          <p:cNvPr id="18" name="Connecteur droit avec flèche 17">
            <a:extLst>
              <a:ext uri="{FF2B5EF4-FFF2-40B4-BE49-F238E27FC236}">
                <a16:creationId xmlns:a16="http://schemas.microsoft.com/office/drawing/2014/main" id="{6A421251-9638-4300-A561-A2B03D84F5D6}"/>
              </a:ext>
            </a:extLst>
          </p:cNvPr>
          <p:cNvCxnSpPr>
            <a:cxnSpLocks/>
            <a:stCxn id="11" idx="0"/>
          </p:cNvCxnSpPr>
          <p:nvPr/>
        </p:nvCxnSpPr>
        <p:spPr>
          <a:xfrm flipV="1">
            <a:off x="1286648" y="4180116"/>
            <a:ext cx="2744176" cy="363254"/>
          </a:xfrm>
          <a:prstGeom prst="straightConnector1">
            <a:avLst/>
          </a:prstGeom>
          <a:noFill/>
          <a:ln w="25560" cap="sq">
            <a:solidFill>
              <a:srgbClr val="FF0000"/>
            </a:solidFill>
            <a:prstDash val="solid"/>
            <a:miter/>
            <a:tailEnd type="arrow"/>
          </a:ln>
        </p:spPr>
      </p:cxnSp>
      <p:sp>
        <p:nvSpPr>
          <p:cNvPr id="26" name="ZoneTexte 25">
            <a:extLst>
              <a:ext uri="{FF2B5EF4-FFF2-40B4-BE49-F238E27FC236}">
                <a16:creationId xmlns:a16="http://schemas.microsoft.com/office/drawing/2014/main" id="{A12BA91B-F9F3-4B65-8EC0-5B8DCAC195C5}"/>
              </a:ext>
            </a:extLst>
          </p:cNvPr>
          <p:cNvSpPr txBox="1"/>
          <p:nvPr/>
        </p:nvSpPr>
        <p:spPr>
          <a:xfrm>
            <a:off x="58680" y="785597"/>
            <a:ext cx="9085320" cy="830997"/>
          </a:xfrm>
          <a:prstGeom prst="rect">
            <a:avLst/>
          </a:prstGeom>
          <a:noFill/>
        </p:spPr>
        <p:txBody>
          <a:bodyPr wrap="square">
            <a:spAutoFit/>
          </a:bodyPr>
          <a:lstStyle/>
          <a:p>
            <a:pPr marL="0" marR="0" lvl="0" indent="0"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dirty="0">
                <a:solidFill>
                  <a:srgbClr val="005DA2"/>
                </a:solidFill>
                <a:latin typeface="Arial" pitchFamily="18"/>
                <a:ea typeface="ヒラギノ角ゴ Pro W3" pitchFamily="2"/>
                <a:cs typeface="ヒラギノ角ゴ Pro W3" pitchFamily="2"/>
              </a:rPr>
              <a:t>L</a:t>
            </a:r>
            <a:r>
              <a:rPr lang="fr-FR" sz="1600" b="1" i="0" u="none" strike="noStrike" baseline="0" dirty="0">
                <a:ln>
                  <a:noFill/>
                </a:ln>
                <a:solidFill>
                  <a:srgbClr val="005DA2"/>
                </a:solidFill>
                <a:latin typeface="Arial" pitchFamily="18"/>
                <a:ea typeface="ヒラギノ角ゴ Pro W3" pitchFamily="2"/>
                <a:cs typeface="ヒラギノ角ゴ Pro W3" pitchFamily="2"/>
              </a:rPr>
              <a:t>es fournisseurs paramètrent un délai de livraison pour chacun de leurs produits. Si votre délai est trop court entre la fermeture de consultation et la date de livraison, Agrilocal vous le signale. </a:t>
            </a:r>
          </a:p>
        </p:txBody>
      </p:sp>
      <p:pic>
        <p:nvPicPr>
          <p:cNvPr id="16" name="Image 15" descr="Une image contenant capture d’écran&#10;&#10;Description générée automatiquement">
            <a:extLst>
              <a:ext uri="{FF2B5EF4-FFF2-40B4-BE49-F238E27FC236}">
                <a16:creationId xmlns:a16="http://schemas.microsoft.com/office/drawing/2014/main" id="{E9801B68-2B13-47F7-4A23-CE84DA2302A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50498" y="5411880"/>
            <a:ext cx="2113075" cy="324000"/>
          </a:xfrm>
          <a:prstGeom prst="rect">
            <a:avLst/>
          </a:prstGeom>
        </p:spPr>
      </p:pic>
    </p:spTree>
    <p:extLst>
      <p:ext uri="{BB962C8B-B14F-4D97-AF65-F5344CB8AC3E}">
        <p14:creationId xmlns:p14="http://schemas.microsoft.com/office/powerpoint/2010/main" val="231782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804C6DA-E74A-AD6D-EB72-D87079AAB41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600" y="1393041"/>
            <a:ext cx="9144000" cy="4154600"/>
          </a:xfrm>
          <a:prstGeom prst="rect">
            <a:avLst/>
          </a:prstGeom>
        </p:spPr>
      </p:pic>
      <p:cxnSp>
        <p:nvCxnSpPr>
          <p:cNvPr id="6" name="Connecteur : en angle 5">
            <a:extLst>
              <a:ext uri="{FF2B5EF4-FFF2-40B4-BE49-F238E27FC236}">
                <a16:creationId xmlns:a16="http://schemas.microsoft.com/office/drawing/2014/main" id="{D2665E79-2D3B-44C6-A26F-78578BBC27A3}"/>
              </a:ext>
            </a:extLst>
          </p:cNvPr>
          <p:cNvCxnSpPr/>
          <p:nvPr/>
        </p:nvCxnSpPr>
        <p:spPr>
          <a:xfrm flipH="1">
            <a:off x="5838120" y="1122120"/>
            <a:ext cx="3189600" cy="1910160"/>
          </a:xfrm>
          <a:prstGeom prst="bentConnector3">
            <a:avLst/>
          </a:prstGeom>
          <a:noFill/>
          <a:ln>
            <a:noFill/>
            <a:prstDash val="solid"/>
          </a:ln>
        </p:spPr>
      </p:cxnSp>
      <p:sp>
        <p:nvSpPr>
          <p:cNvPr id="8" name="Forme libre : forme 7">
            <a:extLst>
              <a:ext uri="{FF2B5EF4-FFF2-40B4-BE49-F238E27FC236}">
                <a16:creationId xmlns:a16="http://schemas.microsoft.com/office/drawing/2014/main" id="{5E0A388B-3164-467F-932C-039A76D071CD}"/>
              </a:ext>
            </a:extLst>
          </p:cNvPr>
          <p:cNvSpPr/>
          <p:nvPr/>
        </p:nvSpPr>
        <p:spPr>
          <a:xfrm>
            <a:off x="1003175" y="133200"/>
            <a:ext cx="6107837"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FOURNISSEURS</a:t>
            </a:r>
          </a:p>
        </p:txBody>
      </p:sp>
      <p:sp>
        <p:nvSpPr>
          <p:cNvPr id="9" name="Forme libre : forme 8">
            <a:extLst>
              <a:ext uri="{FF2B5EF4-FFF2-40B4-BE49-F238E27FC236}">
                <a16:creationId xmlns:a16="http://schemas.microsoft.com/office/drawing/2014/main" id="{5E5A1281-C1CF-4E54-855F-E4A482915A9E}"/>
              </a:ext>
            </a:extLst>
          </p:cNvPr>
          <p:cNvSpPr/>
          <p:nvPr/>
        </p:nvSpPr>
        <p:spPr>
          <a:xfrm>
            <a:off x="98280" y="782640"/>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Présentation des fournisseurs par ordre de </a:t>
            </a:r>
            <a:r>
              <a:rPr lang="fr-FR" sz="1400" b="1" dirty="0">
                <a:solidFill>
                  <a:srgbClr val="005DA2"/>
                </a:solidFill>
                <a:latin typeface="Arial" pitchFamily="18"/>
                <a:ea typeface="ヒラギノ角ゴ Pro W3" pitchFamily="2"/>
                <a:cs typeface="ヒラギノ角ゴ Pro W3" pitchFamily="2"/>
              </a:rPr>
              <a:t>distance</a:t>
            </a:r>
            <a:r>
              <a:rPr lang="fr-FR" sz="1400" b="1" i="0" u="none" strike="noStrike" baseline="0" dirty="0">
                <a:ln>
                  <a:noFill/>
                </a:ln>
                <a:solidFill>
                  <a:srgbClr val="005DA2"/>
                </a:solidFill>
                <a:latin typeface="Arial" pitchFamily="18"/>
                <a:ea typeface="ヒラギノ角ゴ Pro W3" pitchFamily="2"/>
                <a:cs typeface="ヒラギノ角ゴ Pro W3" pitchFamily="2"/>
              </a:rPr>
              <a:t> de l’établissement. Vous retrouvez ici la liste de l’ensemble des fournisseurs (catégorisés) situés dans le rayon de recherche </a:t>
            </a:r>
            <a:r>
              <a:rPr lang="fr-FR" sz="1400" b="1" dirty="0">
                <a:solidFill>
                  <a:srgbClr val="005DA2"/>
                </a:solidFill>
                <a:latin typeface="Arial" pitchFamily="18"/>
                <a:ea typeface="ヒラギノ角ゴ Pro W3" pitchFamily="2"/>
                <a:cs typeface="ヒラギノ角ゴ Pro W3" pitchFamily="2"/>
              </a:rPr>
              <a:t>établi</a:t>
            </a:r>
            <a:r>
              <a:rPr lang="fr-FR" sz="1400" b="1" i="0" u="none" strike="noStrike" baseline="0" dirty="0">
                <a:ln>
                  <a:noFill/>
                </a:ln>
                <a:solidFill>
                  <a:srgbClr val="005DA2"/>
                </a:solidFill>
                <a:latin typeface="Arial" pitchFamily="18"/>
                <a:ea typeface="ヒラギノ角ゴ Pro W3" pitchFamily="2"/>
                <a:cs typeface="ヒラギノ角ゴ Pro W3" pitchFamily="2"/>
              </a:rPr>
              <a:t>.</a:t>
            </a:r>
          </a:p>
        </p:txBody>
      </p:sp>
      <p:sp>
        <p:nvSpPr>
          <p:cNvPr id="10" name="Forme libre : forme 9">
            <a:extLst>
              <a:ext uri="{FF2B5EF4-FFF2-40B4-BE49-F238E27FC236}">
                <a16:creationId xmlns:a16="http://schemas.microsoft.com/office/drawing/2014/main" id="{68AE87C8-B5A1-4C0C-B1A0-F7296CA0A08B}"/>
              </a:ext>
            </a:extLst>
          </p:cNvPr>
          <p:cNvSpPr/>
          <p:nvPr/>
        </p:nvSpPr>
        <p:spPr>
          <a:xfrm>
            <a:off x="15840" y="2924279"/>
            <a:ext cx="1979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Localisation du fournisseur</a:t>
            </a:r>
          </a:p>
        </p:txBody>
      </p:sp>
      <p:cxnSp>
        <p:nvCxnSpPr>
          <p:cNvPr id="11" name="Connecteur droit avec flèche 10">
            <a:extLst>
              <a:ext uri="{FF2B5EF4-FFF2-40B4-BE49-F238E27FC236}">
                <a16:creationId xmlns:a16="http://schemas.microsoft.com/office/drawing/2014/main" id="{91A42384-2144-449D-83E9-0CC160DE631D}"/>
              </a:ext>
            </a:extLst>
          </p:cNvPr>
          <p:cNvCxnSpPr>
            <a:cxnSpLocks/>
            <a:stCxn id="10" idx="1"/>
          </p:cNvCxnSpPr>
          <p:nvPr/>
        </p:nvCxnSpPr>
        <p:spPr>
          <a:xfrm flipV="1">
            <a:off x="1995480" y="2810920"/>
            <a:ext cx="234536" cy="373459"/>
          </a:xfrm>
          <a:prstGeom prst="straightConnector1">
            <a:avLst/>
          </a:prstGeom>
          <a:noFill/>
          <a:ln w="25560" cap="sq">
            <a:solidFill>
              <a:srgbClr val="FF0000"/>
            </a:solidFill>
            <a:prstDash val="solid"/>
            <a:miter/>
            <a:tailEnd type="arrow"/>
          </a:ln>
        </p:spPr>
      </p:cxnSp>
      <p:pic>
        <p:nvPicPr>
          <p:cNvPr id="12" name="Image 11">
            <a:extLst>
              <a:ext uri="{FF2B5EF4-FFF2-40B4-BE49-F238E27FC236}">
                <a16:creationId xmlns:a16="http://schemas.microsoft.com/office/drawing/2014/main" id="{D27B0551-25D8-458C-8068-1D31D2031CED}"/>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108000" y="4584600"/>
            <a:ext cx="285840" cy="257400"/>
          </a:xfrm>
          <a:prstGeom prst="rect">
            <a:avLst/>
          </a:prstGeom>
          <a:noFill/>
          <a:ln>
            <a:noFill/>
          </a:ln>
        </p:spPr>
      </p:pic>
      <p:pic>
        <p:nvPicPr>
          <p:cNvPr id="13" name="Image 12">
            <a:extLst>
              <a:ext uri="{FF2B5EF4-FFF2-40B4-BE49-F238E27FC236}">
                <a16:creationId xmlns:a16="http://schemas.microsoft.com/office/drawing/2014/main" id="{7C26F470-F0EA-4104-BA4F-85087794BA0B}"/>
              </a:ext>
            </a:extLst>
          </p:cNvPr>
          <p:cNvPicPr>
            <a:picLocks noChangeAspect="1"/>
          </p:cNvPicPr>
          <p:nvPr/>
        </p:nvPicPr>
        <p:blipFill>
          <a:blip r:embed="rId5">
            <a:lum/>
            <a:alphaModFix/>
            <a:extLst>
              <a:ext uri="{28A0092B-C50C-407E-A947-70E740481C1C}">
                <a14:useLocalDpi xmlns:a14="http://schemas.microsoft.com/office/drawing/2010/main" val="0"/>
              </a:ext>
            </a:extLst>
          </a:blip>
          <a:srcRect/>
          <a:stretch>
            <a:fillRect/>
          </a:stretch>
        </p:blipFill>
        <p:spPr>
          <a:xfrm>
            <a:off x="117360" y="5003640"/>
            <a:ext cx="295560" cy="295560"/>
          </a:xfrm>
          <a:prstGeom prst="rect">
            <a:avLst/>
          </a:prstGeom>
          <a:noFill/>
          <a:ln>
            <a:noFill/>
          </a:ln>
        </p:spPr>
      </p:pic>
      <p:pic>
        <p:nvPicPr>
          <p:cNvPr id="14" name="Image 13">
            <a:extLst>
              <a:ext uri="{FF2B5EF4-FFF2-40B4-BE49-F238E27FC236}">
                <a16:creationId xmlns:a16="http://schemas.microsoft.com/office/drawing/2014/main" id="{F66F0B85-BD12-4373-916B-858382A3E79A}"/>
              </a:ext>
            </a:extLst>
          </p:cNvPr>
          <p:cNvPicPr>
            <a:picLocks noChangeAspect="1"/>
          </p:cNvPicPr>
          <p:nvPr/>
        </p:nvPicPr>
        <p:blipFill>
          <a:blip r:embed="rId6">
            <a:lum/>
            <a:alphaModFix/>
            <a:extLst>
              <a:ext uri="{28A0092B-C50C-407E-A947-70E740481C1C}">
                <a14:useLocalDpi xmlns:a14="http://schemas.microsoft.com/office/drawing/2010/main" val="0"/>
              </a:ext>
            </a:extLst>
          </a:blip>
          <a:srcRect/>
          <a:stretch>
            <a:fillRect/>
          </a:stretch>
        </p:blipFill>
        <p:spPr>
          <a:xfrm>
            <a:off x="98280" y="5851440"/>
            <a:ext cx="352440" cy="295200"/>
          </a:xfrm>
          <a:prstGeom prst="rect">
            <a:avLst/>
          </a:prstGeom>
          <a:noFill/>
          <a:ln>
            <a:noFill/>
          </a:ln>
        </p:spPr>
      </p:pic>
      <p:sp>
        <p:nvSpPr>
          <p:cNvPr id="15" name="Forme libre : forme 14">
            <a:extLst>
              <a:ext uri="{FF2B5EF4-FFF2-40B4-BE49-F238E27FC236}">
                <a16:creationId xmlns:a16="http://schemas.microsoft.com/office/drawing/2014/main" id="{C4A9EFF7-D4C3-42EA-8420-9037BB12D593}"/>
              </a:ext>
            </a:extLst>
          </p:cNvPr>
          <p:cNvSpPr/>
          <p:nvPr/>
        </p:nvSpPr>
        <p:spPr>
          <a:xfrm>
            <a:off x="6608881" y="1553933"/>
            <a:ext cx="239076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993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Pour un aperçu des activités du fournisseur, cliquer sur son nom pour ouvrir sa</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f</a:t>
            </a:r>
            <a:r>
              <a:rPr lang="fr-FR" sz="1400" b="1" i="0" u="none" strike="noStrike" baseline="0" dirty="0">
                <a:ln>
                  <a:noFill/>
                </a:ln>
                <a:solidFill>
                  <a:srgbClr val="FFFFFF"/>
                </a:solidFill>
                <a:latin typeface="Arial" pitchFamily="18"/>
                <a:ea typeface="Arial" pitchFamily="2"/>
                <a:cs typeface="Arial" pitchFamily="2"/>
              </a:rPr>
              <a:t>iche publique</a:t>
            </a:r>
          </a:p>
        </p:txBody>
      </p:sp>
      <p:cxnSp>
        <p:nvCxnSpPr>
          <p:cNvPr id="16" name="Connecteur droit avec flèche 15">
            <a:extLst>
              <a:ext uri="{FF2B5EF4-FFF2-40B4-BE49-F238E27FC236}">
                <a16:creationId xmlns:a16="http://schemas.microsoft.com/office/drawing/2014/main" id="{EF308A10-D121-4E21-9818-BD7FD4A794E0}"/>
              </a:ext>
            </a:extLst>
          </p:cNvPr>
          <p:cNvCxnSpPr>
            <a:cxnSpLocks/>
            <a:stCxn id="15" idx="3"/>
          </p:cNvCxnSpPr>
          <p:nvPr/>
        </p:nvCxnSpPr>
        <p:spPr>
          <a:xfrm flipH="1" flipV="1">
            <a:off x="3489649" y="1939842"/>
            <a:ext cx="3119232" cy="199957"/>
          </a:xfrm>
          <a:prstGeom prst="straightConnector1">
            <a:avLst/>
          </a:prstGeom>
          <a:noFill/>
          <a:ln w="25560" cap="sq">
            <a:solidFill>
              <a:srgbClr val="FF9933"/>
            </a:solidFill>
            <a:prstDash val="solid"/>
            <a:miter/>
            <a:tailEnd type="arrow"/>
          </a:ln>
        </p:spPr>
      </p:cxnSp>
      <p:sp>
        <p:nvSpPr>
          <p:cNvPr id="17" name="Forme libre : forme 16">
            <a:extLst>
              <a:ext uri="{FF2B5EF4-FFF2-40B4-BE49-F238E27FC236}">
                <a16:creationId xmlns:a16="http://schemas.microsoft.com/office/drawing/2014/main" id="{906A0EC5-4801-4212-9F83-96F3A962003E}"/>
              </a:ext>
            </a:extLst>
          </p:cNvPr>
          <p:cNvSpPr/>
          <p:nvPr/>
        </p:nvSpPr>
        <p:spPr>
          <a:xfrm>
            <a:off x="126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954E15D2-612C-460C-A3C2-68AB6DA16831}" type="slidenum">
              <a:rPr/>
              <a:t>36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8" name="Forme libre : forme 17">
            <a:extLst>
              <a:ext uri="{FF2B5EF4-FFF2-40B4-BE49-F238E27FC236}">
                <a16:creationId xmlns:a16="http://schemas.microsoft.com/office/drawing/2014/main" id="{82425C2A-E4DF-4656-8389-EF183CBEB228}"/>
              </a:ext>
            </a:extLst>
          </p:cNvPr>
          <p:cNvSpPr/>
          <p:nvPr/>
        </p:nvSpPr>
        <p:spPr>
          <a:xfrm>
            <a:off x="12600" y="3476517"/>
            <a:ext cx="1955576" cy="294480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57240" cap="sq">
            <a:solidFill>
              <a:srgbClr val="AAD11D"/>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30262CDC-B609-4D06-A707-CCE886066DA6}"/>
              </a:ext>
            </a:extLst>
          </p:cNvPr>
          <p:cNvSpPr/>
          <p:nvPr/>
        </p:nvSpPr>
        <p:spPr>
          <a:xfrm>
            <a:off x="669960" y="3614759"/>
            <a:ext cx="1070063" cy="396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Agriculteur</a:t>
            </a:r>
          </a:p>
        </p:txBody>
      </p:sp>
      <p:sp>
        <p:nvSpPr>
          <p:cNvPr id="20" name="Forme libre : forme 19">
            <a:extLst>
              <a:ext uri="{FF2B5EF4-FFF2-40B4-BE49-F238E27FC236}">
                <a16:creationId xmlns:a16="http://schemas.microsoft.com/office/drawing/2014/main" id="{B0758089-672D-4AD3-BBB6-96CAD45614AD}"/>
              </a:ext>
            </a:extLst>
          </p:cNvPr>
          <p:cNvSpPr/>
          <p:nvPr/>
        </p:nvSpPr>
        <p:spPr>
          <a:xfrm>
            <a:off x="755639" y="4156200"/>
            <a:ext cx="913363" cy="396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Artisan</a:t>
            </a:r>
          </a:p>
        </p:txBody>
      </p:sp>
      <p:sp>
        <p:nvSpPr>
          <p:cNvPr id="21" name="Forme libre : forme 20">
            <a:extLst>
              <a:ext uri="{FF2B5EF4-FFF2-40B4-BE49-F238E27FC236}">
                <a16:creationId xmlns:a16="http://schemas.microsoft.com/office/drawing/2014/main" id="{3EED2D48-BD0F-4D3C-9DA7-DB9A5131D76C}"/>
              </a:ext>
            </a:extLst>
          </p:cNvPr>
          <p:cNvSpPr/>
          <p:nvPr/>
        </p:nvSpPr>
        <p:spPr>
          <a:xfrm>
            <a:off x="733320" y="4713120"/>
            <a:ext cx="1044720" cy="39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Entreprise locale</a:t>
            </a:r>
          </a:p>
        </p:txBody>
      </p:sp>
      <p:sp>
        <p:nvSpPr>
          <p:cNvPr id="22" name="Forme libre : forme 21">
            <a:extLst>
              <a:ext uri="{FF2B5EF4-FFF2-40B4-BE49-F238E27FC236}">
                <a16:creationId xmlns:a16="http://schemas.microsoft.com/office/drawing/2014/main" id="{C73FD3C1-85A7-4ED7-BE38-0789D24AEA16}"/>
              </a:ext>
            </a:extLst>
          </p:cNvPr>
          <p:cNvSpPr/>
          <p:nvPr/>
        </p:nvSpPr>
        <p:spPr>
          <a:xfrm>
            <a:off x="733320" y="5264280"/>
            <a:ext cx="1044720" cy="396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Autre</a:t>
            </a:r>
          </a:p>
        </p:txBody>
      </p:sp>
      <p:pic>
        <p:nvPicPr>
          <p:cNvPr id="24" name="Image 23">
            <a:extLst>
              <a:ext uri="{FF2B5EF4-FFF2-40B4-BE49-F238E27FC236}">
                <a16:creationId xmlns:a16="http://schemas.microsoft.com/office/drawing/2014/main" id="{F5BDF837-A59C-42DE-8CB9-C18688A22B10}"/>
              </a:ext>
            </a:extLst>
          </p:cNvPr>
          <p:cNvPicPr>
            <a:picLocks noChangeAspect="1"/>
          </p:cNvPicPr>
          <p:nvPr/>
        </p:nvPicPr>
        <p:blipFill>
          <a:blip r:embed="rId7">
            <a:lum/>
            <a:alphaModFix/>
            <a:extLst>
              <a:ext uri="{28A0092B-C50C-407E-A947-70E740481C1C}">
                <a14:useLocalDpi xmlns:a14="http://schemas.microsoft.com/office/drawing/2010/main" val="0"/>
              </a:ext>
            </a:extLst>
          </a:blip>
          <a:srcRect/>
          <a:stretch>
            <a:fillRect/>
          </a:stretch>
        </p:blipFill>
        <p:spPr>
          <a:xfrm>
            <a:off x="150840" y="4210200"/>
            <a:ext cx="409680" cy="342720"/>
          </a:xfrm>
          <a:prstGeom prst="rect">
            <a:avLst/>
          </a:prstGeom>
          <a:noFill/>
          <a:ln>
            <a:noFill/>
          </a:ln>
        </p:spPr>
      </p:pic>
      <p:pic>
        <p:nvPicPr>
          <p:cNvPr id="25" name="Image 24">
            <a:extLst>
              <a:ext uri="{FF2B5EF4-FFF2-40B4-BE49-F238E27FC236}">
                <a16:creationId xmlns:a16="http://schemas.microsoft.com/office/drawing/2014/main" id="{A88527DA-4345-459F-BE31-33C6B8894756}"/>
              </a:ext>
            </a:extLst>
          </p:cNvPr>
          <p:cNvPicPr>
            <a:picLocks noChangeAspect="1"/>
          </p:cNvPicPr>
          <p:nvPr/>
        </p:nvPicPr>
        <p:blipFill>
          <a:blip r:embed="rId8">
            <a:lum/>
            <a:alphaModFix/>
            <a:extLst>
              <a:ext uri="{28A0092B-C50C-407E-A947-70E740481C1C}">
                <a14:useLocalDpi xmlns:a14="http://schemas.microsoft.com/office/drawing/2010/main" val="0"/>
              </a:ext>
            </a:extLst>
          </a:blip>
          <a:srcRect/>
          <a:stretch>
            <a:fillRect/>
          </a:stretch>
        </p:blipFill>
        <p:spPr>
          <a:xfrm>
            <a:off x="160200" y="5280120"/>
            <a:ext cx="400320" cy="380880"/>
          </a:xfrm>
          <a:prstGeom prst="rect">
            <a:avLst/>
          </a:prstGeom>
          <a:noFill/>
          <a:ln>
            <a:noFill/>
          </a:ln>
        </p:spPr>
      </p:pic>
      <p:pic>
        <p:nvPicPr>
          <p:cNvPr id="26" name="Image 25">
            <a:extLst>
              <a:ext uri="{FF2B5EF4-FFF2-40B4-BE49-F238E27FC236}">
                <a16:creationId xmlns:a16="http://schemas.microsoft.com/office/drawing/2014/main" id="{4900CD34-9117-43F8-85C8-0E73DCC1F951}"/>
              </a:ext>
            </a:extLst>
          </p:cNvPr>
          <p:cNvPicPr>
            <a:picLocks noChangeAspect="1"/>
          </p:cNvPicPr>
          <p:nvPr/>
        </p:nvPicPr>
        <p:blipFill>
          <a:blip r:embed="rId9">
            <a:lum/>
            <a:alphaModFix/>
            <a:extLst>
              <a:ext uri="{28A0092B-C50C-407E-A947-70E740481C1C}">
                <a14:useLocalDpi xmlns:a14="http://schemas.microsoft.com/office/drawing/2010/main" val="0"/>
              </a:ext>
            </a:extLst>
          </a:blip>
          <a:srcRect/>
          <a:stretch>
            <a:fillRect/>
          </a:stretch>
        </p:blipFill>
        <p:spPr>
          <a:xfrm>
            <a:off x="155520" y="4782960"/>
            <a:ext cx="409680" cy="257400"/>
          </a:xfrm>
          <a:prstGeom prst="rect">
            <a:avLst/>
          </a:prstGeom>
          <a:noFill/>
          <a:ln>
            <a:noFill/>
          </a:ln>
        </p:spPr>
      </p:pic>
      <p:pic>
        <p:nvPicPr>
          <p:cNvPr id="28" name="Image 27">
            <a:extLst>
              <a:ext uri="{FF2B5EF4-FFF2-40B4-BE49-F238E27FC236}">
                <a16:creationId xmlns:a16="http://schemas.microsoft.com/office/drawing/2014/main" id="{06B7EB37-002C-4E58-A0E1-97B95AFC395E}"/>
              </a:ext>
            </a:extLst>
          </p:cNvPr>
          <p:cNvPicPr>
            <a:picLocks noChangeAspect="1"/>
          </p:cNvPicPr>
          <p:nvPr/>
        </p:nvPicPr>
        <p:blipFill>
          <a:blip r:embed="rId10">
            <a:lum/>
            <a:alphaModFix/>
            <a:extLst>
              <a:ext uri="{28A0092B-C50C-407E-A947-70E740481C1C}">
                <a14:useLocalDpi xmlns:a14="http://schemas.microsoft.com/office/drawing/2010/main" val="0"/>
              </a:ext>
            </a:extLst>
          </a:blip>
          <a:srcRect/>
          <a:stretch>
            <a:fillRect/>
          </a:stretch>
        </p:blipFill>
        <p:spPr>
          <a:xfrm>
            <a:off x="187200" y="3656160"/>
            <a:ext cx="390600" cy="314280"/>
          </a:xfrm>
          <a:prstGeom prst="rect">
            <a:avLst/>
          </a:prstGeom>
          <a:noFill/>
          <a:ln>
            <a:noFill/>
          </a:ln>
        </p:spPr>
      </p:pic>
      <p:sp>
        <p:nvSpPr>
          <p:cNvPr id="29" name="Forme libre : forme 28">
            <a:extLst>
              <a:ext uri="{FF2B5EF4-FFF2-40B4-BE49-F238E27FC236}">
                <a16:creationId xmlns:a16="http://schemas.microsoft.com/office/drawing/2014/main" id="{5FF0AD19-4FEE-4762-BEAB-78E2598CCB10}"/>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0" name="Forme libre : forme 29">
            <a:extLst>
              <a:ext uri="{FF2B5EF4-FFF2-40B4-BE49-F238E27FC236}">
                <a16:creationId xmlns:a16="http://schemas.microsoft.com/office/drawing/2014/main" id="{70C20354-C056-4D1D-9578-1C8040234446}"/>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1" name="Forme libre : forme 30">
            <a:extLst>
              <a:ext uri="{FF2B5EF4-FFF2-40B4-BE49-F238E27FC236}">
                <a16:creationId xmlns:a16="http://schemas.microsoft.com/office/drawing/2014/main" id="{20D89B40-3407-42B9-9227-4A09D220A431}"/>
              </a:ext>
            </a:extLst>
          </p:cNvPr>
          <p:cNvSpPr/>
          <p:nvPr/>
        </p:nvSpPr>
        <p:spPr>
          <a:xfrm>
            <a:off x="735119" y="5780284"/>
            <a:ext cx="1195201" cy="571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no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Localisé</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006600"/>
                </a:solidFill>
                <a:latin typeface="Arial" pitchFamily="18"/>
                <a:ea typeface="Arial" pitchFamily="2"/>
                <a:cs typeface="Arial" pitchFamily="2"/>
              </a:rPr>
              <a:t>sur votre département</a:t>
            </a:r>
          </a:p>
        </p:txBody>
      </p:sp>
      <p:pic>
        <p:nvPicPr>
          <p:cNvPr id="32" name="Image 31">
            <a:extLst>
              <a:ext uri="{FF2B5EF4-FFF2-40B4-BE49-F238E27FC236}">
                <a16:creationId xmlns:a16="http://schemas.microsoft.com/office/drawing/2014/main" id="{FE17C8AB-A46B-4557-A217-86430988A5EE}"/>
              </a:ext>
            </a:extLst>
          </p:cNvPr>
          <p:cNvPicPr>
            <a:picLocks noChangeAspect="1"/>
          </p:cNvPicPr>
          <p:nvPr/>
        </p:nvPicPr>
        <p:blipFill>
          <a:blip r:embed="rId11">
            <a:lum/>
            <a:alphaModFix/>
            <a:extLst>
              <a:ext uri="{28A0092B-C50C-407E-A947-70E740481C1C}">
                <a14:useLocalDpi xmlns:a14="http://schemas.microsoft.com/office/drawing/2010/main" val="0"/>
              </a:ext>
            </a:extLst>
          </a:blip>
          <a:srcRect/>
          <a:stretch>
            <a:fillRect/>
          </a:stretch>
        </p:blipFill>
        <p:spPr>
          <a:xfrm>
            <a:off x="196920" y="5903765"/>
            <a:ext cx="371520" cy="324000"/>
          </a:xfrm>
          <a:prstGeom prst="rect">
            <a:avLst/>
          </a:prstGeom>
          <a:noFill/>
          <a:ln>
            <a:noFill/>
          </a:ln>
        </p:spPr>
      </p:pic>
      <p:cxnSp>
        <p:nvCxnSpPr>
          <p:cNvPr id="34" name="Connecteur droit avec flèche 33">
            <a:extLst>
              <a:ext uri="{FF2B5EF4-FFF2-40B4-BE49-F238E27FC236}">
                <a16:creationId xmlns:a16="http://schemas.microsoft.com/office/drawing/2014/main" id="{63A2951C-F2B8-4BAA-B687-48AE321F85A0}"/>
              </a:ext>
            </a:extLst>
          </p:cNvPr>
          <p:cNvCxnSpPr>
            <a:cxnSpLocks/>
          </p:cNvCxnSpPr>
          <p:nvPr/>
        </p:nvCxnSpPr>
        <p:spPr>
          <a:xfrm flipH="1" flipV="1">
            <a:off x="2860720" y="4604590"/>
            <a:ext cx="3582920" cy="800708"/>
          </a:xfrm>
          <a:prstGeom prst="straightConnector1">
            <a:avLst/>
          </a:prstGeom>
          <a:noFill/>
          <a:ln w="25560" cap="sq">
            <a:solidFill>
              <a:srgbClr val="009900"/>
            </a:solidFill>
            <a:prstDash val="solid"/>
            <a:miter/>
            <a:tailEnd type="arrow"/>
          </a:ln>
        </p:spPr>
      </p:cxnSp>
      <p:cxnSp>
        <p:nvCxnSpPr>
          <p:cNvPr id="41" name="Connecteur droit avec flèche 40">
            <a:extLst>
              <a:ext uri="{FF2B5EF4-FFF2-40B4-BE49-F238E27FC236}">
                <a16:creationId xmlns:a16="http://schemas.microsoft.com/office/drawing/2014/main" id="{67ABB0CE-B222-4EE2-A726-AD14F4739348}"/>
              </a:ext>
            </a:extLst>
          </p:cNvPr>
          <p:cNvCxnSpPr>
            <a:cxnSpLocks/>
          </p:cNvCxnSpPr>
          <p:nvPr/>
        </p:nvCxnSpPr>
        <p:spPr>
          <a:xfrm>
            <a:off x="1603719" y="3813119"/>
            <a:ext cx="903236" cy="674201"/>
          </a:xfrm>
          <a:prstGeom prst="straightConnector1">
            <a:avLst/>
          </a:prstGeom>
          <a:ln w="28575">
            <a:solidFill>
              <a:srgbClr val="97C00E"/>
            </a:solidFill>
            <a:tailEnd type="triangle"/>
          </a:ln>
        </p:spPr>
        <p:style>
          <a:lnRef idx="1">
            <a:schemeClr val="accent1"/>
          </a:lnRef>
          <a:fillRef idx="0">
            <a:schemeClr val="accent1"/>
          </a:fillRef>
          <a:effectRef idx="0">
            <a:schemeClr val="accent1"/>
          </a:effectRef>
          <a:fontRef idx="minor">
            <a:schemeClr val="tx1"/>
          </a:fontRef>
        </p:style>
      </p:cxnSp>
      <p:sp>
        <p:nvSpPr>
          <p:cNvPr id="51" name="Forme libre : forme 50">
            <a:extLst>
              <a:ext uri="{FF2B5EF4-FFF2-40B4-BE49-F238E27FC236}">
                <a16:creationId xmlns:a16="http://schemas.microsoft.com/office/drawing/2014/main" id="{FFEA2C8C-A2C8-4BE4-A37E-F872E61F45F6}"/>
              </a:ext>
            </a:extLst>
          </p:cNvPr>
          <p:cNvSpPr/>
          <p:nvPr/>
        </p:nvSpPr>
        <p:spPr>
          <a:xfrm>
            <a:off x="6513889" y="3247147"/>
            <a:ext cx="244291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Info sur les signes de qualités du produit</a:t>
            </a:r>
          </a:p>
        </p:txBody>
      </p:sp>
      <p:cxnSp>
        <p:nvCxnSpPr>
          <p:cNvPr id="52" name="Connecteur droit avec flèche 51">
            <a:extLst>
              <a:ext uri="{FF2B5EF4-FFF2-40B4-BE49-F238E27FC236}">
                <a16:creationId xmlns:a16="http://schemas.microsoft.com/office/drawing/2014/main" id="{123E7A9A-ED5C-4EC4-8FE8-6C57263D69AA}"/>
              </a:ext>
            </a:extLst>
          </p:cNvPr>
          <p:cNvCxnSpPr>
            <a:cxnSpLocks/>
          </p:cNvCxnSpPr>
          <p:nvPr/>
        </p:nvCxnSpPr>
        <p:spPr>
          <a:xfrm flipH="1">
            <a:off x="5999584" y="3489879"/>
            <a:ext cx="514305" cy="537064"/>
          </a:xfrm>
          <a:prstGeom prst="straightConnector1">
            <a:avLst/>
          </a:prstGeom>
          <a:noFill/>
          <a:ln w="25560" cap="sq">
            <a:solidFill>
              <a:srgbClr val="FF0000"/>
            </a:solidFill>
            <a:prstDash val="solid"/>
            <a:miter/>
            <a:tailEnd type="arrow"/>
          </a:ln>
        </p:spPr>
      </p:cxnSp>
      <p:pic>
        <p:nvPicPr>
          <p:cNvPr id="35" name="Image 34" descr="Une image contenant capture d’écran&#10;&#10;Description générée automatiquement">
            <a:extLst>
              <a:ext uri="{FF2B5EF4-FFF2-40B4-BE49-F238E27FC236}">
                <a16:creationId xmlns:a16="http://schemas.microsoft.com/office/drawing/2014/main" id="{3502B89A-7CB2-E2D8-99BA-2B1F65BF085C}"/>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358936" y="5698126"/>
            <a:ext cx="2113075" cy="324000"/>
          </a:xfrm>
          <a:prstGeom prst="rect">
            <a:avLst/>
          </a:prstGeom>
        </p:spPr>
      </p:pic>
      <p:sp>
        <p:nvSpPr>
          <p:cNvPr id="33" name="Forme libre : forme 32">
            <a:extLst>
              <a:ext uri="{FF2B5EF4-FFF2-40B4-BE49-F238E27FC236}">
                <a16:creationId xmlns:a16="http://schemas.microsoft.com/office/drawing/2014/main" id="{FB8A9A60-A5F8-4854-9574-A7BEADFBF072}"/>
              </a:ext>
            </a:extLst>
          </p:cNvPr>
          <p:cNvSpPr/>
          <p:nvPr/>
        </p:nvSpPr>
        <p:spPr>
          <a:xfrm>
            <a:off x="6452971" y="4919424"/>
            <a:ext cx="239076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Télécharger ici les documents techniques (Agrément sanitaire, certification bio, etc…)</a:t>
            </a:r>
          </a:p>
        </p:txBody>
      </p:sp>
      <p:sp>
        <p:nvSpPr>
          <p:cNvPr id="3" name="Rectangle 2">
            <a:extLst>
              <a:ext uri="{FF2B5EF4-FFF2-40B4-BE49-F238E27FC236}">
                <a16:creationId xmlns:a16="http://schemas.microsoft.com/office/drawing/2014/main" id="{CF2E973C-8870-DC03-5322-97C52493C70A}"/>
              </a:ext>
            </a:extLst>
          </p:cNvPr>
          <p:cNvSpPr/>
          <p:nvPr/>
        </p:nvSpPr>
        <p:spPr>
          <a:xfrm>
            <a:off x="2308194" y="5661000"/>
            <a:ext cx="2012886" cy="3112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a:extLst>
              <a:ext uri="{FF2B5EF4-FFF2-40B4-BE49-F238E27FC236}">
                <a16:creationId xmlns:a16="http://schemas.microsoft.com/office/drawing/2014/main" id="{1900551E-AED4-91E9-99C2-2E1D127C01E0}"/>
              </a:ext>
            </a:extLst>
          </p:cNvPr>
          <p:cNvCxnSpPr>
            <a:cxnSpLocks/>
          </p:cNvCxnSpPr>
          <p:nvPr/>
        </p:nvCxnSpPr>
        <p:spPr>
          <a:xfrm flipV="1">
            <a:off x="1721361" y="5561361"/>
            <a:ext cx="931478" cy="325965"/>
          </a:xfrm>
          <a:prstGeom prst="straightConnector1">
            <a:avLst/>
          </a:prstGeom>
          <a:ln w="28575">
            <a:solidFill>
              <a:srgbClr val="97C00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32BD48-28CF-1FB4-1769-13E5BB4EC0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1417" y="2101680"/>
            <a:ext cx="8894476" cy="4040156"/>
          </a:xfrm>
          <a:prstGeom prst="rect">
            <a:avLst/>
          </a:prstGeom>
        </p:spPr>
      </p:pic>
      <p:cxnSp>
        <p:nvCxnSpPr>
          <p:cNvPr id="3" name="Connecteur : en angle 2">
            <a:extLst>
              <a:ext uri="{FF2B5EF4-FFF2-40B4-BE49-F238E27FC236}">
                <a16:creationId xmlns:a16="http://schemas.microsoft.com/office/drawing/2014/main" id="{FD5D2FB7-C383-409A-B903-B5023A602C3D}"/>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F9CEA4AB-434A-4750-B0FF-40F6B41F511F}"/>
              </a:ext>
            </a:extLst>
          </p:cNvPr>
          <p:cNvSpPr/>
          <p:nvPr/>
        </p:nvSpPr>
        <p:spPr>
          <a:xfrm>
            <a:off x="1003175" y="133200"/>
            <a:ext cx="65073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FOURNISSEURS</a:t>
            </a:r>
          </a:p>
        </p:txBody>
      </p:sp>
      <p:sp>
        <p:nvSpPr>
          <p:cNvPr id="7" name="Forme libre : forme 6">
            <a:extLst>
              <a:ext uri="{FF2B5EF4-FFF2-40B4-BE49-F238E27FC236}">
                <a16:creationId xmlns:a16="http://schemas.microsoft.com/office/drawing/2014/main" id="{24C72C81-DF31-4F04-85F2-267D145F1555}"/>
              </a:ext>
            </a:extLst>
          </p:cNvPr>
          <p:cNvSpPr/>
          <p:nvPr/>
        </p:nvSpPr>
        <p:spPr>
          <a:xfrm>
            <a:off x="0" y="4756320"/>
            <a:ext cx="21034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Filtre sur les produits </a:t>
            </a:r>
            <a:r>
              <a:rPr lang="fr-FR" sz="1400" b="1" dirty="0">
                <a:solidFill>
                  <a:srgbClr val="FFFFFF"/>
                </a:solidFill>
                <a:latin typeface="Arial" pitchFamily="18"/>
                <a:ea typeface="Arial" pitchFamily="2"/>
                <a:cs typeface="Arial" pitchFamily="2"/>
              </a:rPr>
              <a:t>recherchés</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024BDE53-6918-49A9-ABE6-B9756639208C}"/>
              </a:ext>
            </a:extLst>
          </p:cNvPr>
          <p:cNvSpPr/>
          <p:nvPr/>
        </p:nvSpPr>
        <p:spPr>
          <a:xfrm>
            <a:off x="0" y="1712828"/>
            <a:ext cx="21034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Filtre par catégories de fournisseurs</a:t>
            </a:r>
          </a:p>
        </p:txBody>
      </p:sp>
      <p:cxnSp>
        <p:nvCxnSpPr>
          <p:cNvPr id="9" name="Connecteur droit avec flèche 8">
            <a:extLst>
              <a:ext uri="{FF2B5EF4-FFF2-40B4-BE49-F238E27FC236}">
                <a16:creationId xmlns:a16="http://schemas.microsoft.com/office/drawing/2014/main" id="{471FD72F-9D11-424F-AD97-4F509D97A717}"/>
              </a:ext>
            </a:extLst>
          </p:cNvPr>
          <p:cNvCxnSpPr>
            <a:cxnSpLocks/>
            <a:stCxn id="7" idx="1"/>
          </p:cNvCxnSpPr>
          <p:nvPr/>
        </p:nvCxnSpPr>
        <p:spPr>
          <a:xfrm flipV="1">
            <a:off x="2103480" y="2607792"/>
            <a:ext cx="3662838" cy="2411229"/>
          </a:xfrm>
          <a:prstGeom prst="straightConnector1">
            <a:avLst/>
          </a:prstGeom>
          <a:noFill/>
          <a:ln w="28440" cap="sq">
            <a:solidFill>
              <a:srgbClr val="97C00E"/>
            </a:solidFill>
            <a:prstDash val="solid"/>
            <a:miter/>
            <a:tailEnd type="arrow"/>
          </a:ln>
        </p:spPr>
      </p:cxnSp>
      <p:cxnSp>
        <p:nvCxnSpPr>
          <p:cNvPr id="10" name="Connecteur droit avec flèche 9">
            <a:extLst>
              <a:ext uri="{FF2B5EF4-FFF2-40B4-BE49-F238E27FC236}">
                <a16:creationId xmlns:a16="http://schemas.microsoft.com/office/drawing/2014/main" id="{F939A878-C20D-43C5-9F5E-0E1272A539F4}"/>
              </a:ext>
            </a:extLst>
          </p:cNvPr>
          <p:cNvCxnSpPr>
            <a:cxnSpLocks/>
            <a:stCxn id="8" idx="1"/>
          </p:cNvCxnSpPr>
          <p:nvPr/>
        </p:nvCxnSpPr>
        <p:spPr>
          <a:xfrm>
            <a:off x="2103480" y="1975529"/>
            <a:ext cx="685440" cy="365827"/>
          </a:xfrm>
          <a:prstGeom prst="straightConnector1">
            <a:avLst/>
          </a:prstGeom>
          <a:noFill/>
          <a:ln w="25560" cap="sq">
            <a:solidFill>
              <a:srgbClr val="0064A0"/>
            </a:solidFill>
            <a:prstDash val="solid"/>
            <a:miter/>
            <a:tailEnd type="arrow"/>
          </a:ln>
        </p:spPr>
      </p:cxnSp>
      <p:cxnSp>
        <p:nvCxnSpPr>
          <p:cNvPr id="11" name="Connecteur droit avec flèche 10">
            <a:extLst>
              <a:ext uri="{FF2B5EF4-FFF2-40B4-BE49-F238E27FC236}">
                <a16:creationId xmlns:a16="http://schemas.microsoft.com/office/drawing/2014/main" id="{59696E3C-AB87-44C6-9D56-39B2DB943B58}"/>
              </a:ext>
            </a:extLst>
          </p:cNvPr>
          <p:cNvCxnSpPr>
            <a:cxnSpLocks/>
            <a:stCxn id="12" idx="1"/>
          </p:cNvCxnSpPr>
          <p:nvPr/>
        </p:nvCxnSpPr>
        <p:spPr>
          <a:xfrm flipV="1">
            <a:off x="2103480" y="2621033"/>
            <a:ext cx="5286365" cy="3508387"/>
          </a:xfrm>
          <a:prstGeom prst="straightConnector1">
            <a:avLst/>
          </a:prstGeom>
          <a:noFill/>
          <a:ln w="25560" cap="sq">
            <a:solidFill>
              <a:srgbClr val="F78E03"/>
            </a:solidFill>
            <a:prstDash val="solid"/>
            <a:miter/>
            <a:tailEnd type="arrow"/>
          </a:ln>
        </p:spPr>
      </p:cxnSp>
      <p:sp>
        <p:nvSpPr>
          <p:cNvPr id="12" name="Forme libre : forme 11">
            <a:extLst>
              <a:ext uri="{FF2B5EF4-FFF2-40B4-BE49-F238E27FC236}">
                <a16:creationId xmlns:a16="http://schemas.microsoft.com/office/drawing/2014/main" id="{B10D210E-2C44-4DA5-893D-E361204DBEEE}"/>
              </a:ext>
            </a:extLst>
          </p:cNvPr>
          <p:cNvSpPr/>
          <p:nvPr/>
        </p:nvSpPr>
        <p:spPr>
          <a:xfrm>
            <a:off x="0" y="5589720"/>
            <a:ext cx="2103480" cy="1079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Possibilité de sélectionner ou</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désélectionner des fournisseurs en masse.</a:t>
            </a:r>
          </a:p>
        </p:txBody>
      </p:sp>
      <p:sp>
        <p:nvSpPr>
          <p:cNvPr id="13" name="Forme libre : forme 12">
            <a:extLst>
              <a:ext uri="{FF2B5EF4-FFF2-40B4-BE49-F238E27FC236}">
                <a16:creationId xmlns:a16="http://schemas.microsoft.com/office/drawing/2014/main" id="{433CFDE4-AC6E-4306-A68A-E1F2D7E7C222}"/>
              </a:ext>
            </a:extLst>
          </p:cNvPr>
          <p:cNvSpPr/>
          <p:nvPr/>
        </p:nvSpPr>
        <p:spPr>
          <a:xfrm>
            <a:off x="7829063" y="2710919"/>
            <a:ext cx="574560" cy="265418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FF9933"/>
            </a:solidFill>
            <a:custDash>
              <a:ds d="400000" sp="100000"/>
            </a:custDash>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D075DC8F-7A62-460A-80DD-E46CBCFBD4A4}"/>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3DC54577-D6F7-43ED-B104-ECF233AA3B4C}" type="slidenum">
              <a:rPr/>
              <a:t>37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5" name="Forme libre : forme 14">
            <a:extLst>
              <a:ext uri="{FF2B5EF4-FFF2-40B4-BE49-F238E27FC236}">
                <a16:creationId xmlns:a16="http://schemas.microsoft.com/office/drawing/2014/main" id="{00FC4A7C-1716-4127-A6A1-F8F1CB984C4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D0D66443-C7A0-4F9F-8C1B-FDFE54342F47}"/>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3AB371B9-E0C0-4F0F-A12E-90B62A700266}"/>
              </a:ext>
            </a:extLst>
          </p:cNvPr>
          <p:cNvSpPr/>
          <p:nvPr/>
        </p:nvSpPr>
        <p:spPr>
          <a:xfrm>
            <a:off x="98280" y="782640"/>
            <a:ext cx="91440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Des filtres vous permettent d’opérer des choix dans les types de fournisseurs et par produit.</a:t>
            </a:r>
          </a:p>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Attention, </a:t>
            </a:r>
            <a:r>
              <a:rPr lang="fr-FR" sz="1400" b="1" dirty="0">
                <a:solidFill>
                  <a:srgbClr val="FF0000"/>
                </a:solidFill>
                <a:latin typeface="Arial" pitchFamily="18"/>
                <a:ea typeface="ヒラギノ角ゴ Pro W3" pitchFamily="2"/>
                <a:cs typeface="ヒラギノ角ゴ Pro W3" pitchFamily="2"/>
              </a:rPr>
              <a:t>le code des marchés publics recommande une mise en concurrence</a:t>
            </a:r>
            <a:r>
              <a:rPr lang="fr-FR" sz="1400" b="1" dirty="0">
                <a:solidFill>
                  <a:srgbClr val="005DA2"/>
                </a:solidFill>
                <a:latin typeface="Arial" pitchFamily="18"/>
                <a:ea typeface="ヒラギノ角ゴ Pro W3" pitchFamily="2"/>
                <a:cs typeface="ヒラギノ角ゴ Pro W3" pitchFamily="2"/>
              </a:rPr>
              <a:t> </a:t>
            </a:r>
            <a:r>
              <a:rPr lang="fr-FR" sz="1400" b="1" dirty="0">
                <a:solidFill>
                  <a:srgbClr val="FF0000"/>
                </a:solidFill>
                <a:latin typeface="Arial" pitchFamily="18"/>
                <a:ea typeface="ヒラギノ角ゴ Pro W3" pitchFamily="2"/>
                <a:cs typeface="ヒラギノ角ゴ Pro W3" pitchFamily="2"/>
              </a:rPr>
              <a:t>des fournisseurs </a:t>
            </a:r>
            <a:r>
              <a:rPr lang="fr-FR" sz="1400" b="1" dirty="0">
                <a:solidFill>
                  <a:srgbClr val="005DA2"/>
                </a:solidFill>
                <a:latin typeface="Arial" pitchFamily="18"/>
                <a:ea typeface="ヒラギノ角ゴ Pro W3" pitchFamily="2"/>
                <a:cs typeface="ヒラギノ角ゴ Pro W3" pitchFamily="2"/>
              </a:rPr>
              <a:t>potentiels. Veillez à sélectionner plusieurs fournisseurs.</a:t>
            </a: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ACE2CA08-B7A3-43B3-80F0-E535EDC52E2D}"/>
              </a:ext>
            </a:extLst>
          </p:cNvPr>
          <p:cNvSpPr/>
          <p:nvPr/>
        </p:nvSpPr>
        <p:spPr>
          <a:xfrm>
            <a:off x="15840" y="2710919"/>
            <a:ext cx="2087640" cy="203350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le département a mis en place une charte pour ses fournisseurs, </a:t>
            </a:r>
            <a:r>
              <a:rPr lang="fr-FR" sz="1400" b="1" dirty="0">
                <a:solidFill>
                  <a:srgbClr val="FFFFFF"/>
                </a:solidFill>
                <a:latin typeface="Arial" pitchFamily="18"/>
                <a:ea typeface="Arial" pitchFamily="2"/>
                <a:cs typeface="Arial" pitchFamily="2"/>
              </a:rPr>
              <a:t>un</a:t>
            </a:r>
            <a:r>
              <a:rPr lang="fr-FR" sz="1400" b="1" i="0" u="none" strike="noStrike" baseline="0" dirty="0">
                <a:ln>
                  <a:noFill/>
                </a:ln>
                <a:solidFill>
                  <a:srgbClr val="FFFFFF"/>
                </a:solidFill>
                <a:latin typeface="Arial" pitchFamily="18"/>
                <a:ea typeface="Arial" pitchFamily="2"/>
                <a:cs typeface="Arial" pitchFamily="2"/>
              </a:rPr>
              <a:t> filtre supplémentaire permet de sélectionner les fournisseurs </a:t>
            </a:r>
            <a:r>
              <a:rPr lang="fr-FR" sz="1400" b="1" dirty="0">
                <a:solidFill>
                  <a:srgbClr val="FFFFFF"/>
                </a:solidFill>
                <a:latin typeface="Arial" pitchFamily="18"/>
                <a:ea typeface="Arial" pitchFamily="2"/>
                <a:cs typeface="Arial" pitchFamily="2"/>
              </a:rPr>
              <a:t>ayant signé</a:t>
            </a:r>
            <a:r>
              <a:rPr lang="fr-FR" sz="1400" b="1" i="0" u="none" strike="noStrike" baseline="0" dirty="0">
                <a:ln>
                  <a:noFill/>
                </a:ln>
                <a:solidFill>
                  <a:srgbClr val="FFFFFF"/>
                </a:solidFill>
                <a:latin typeface="Arial" pitchFamily="18"/>
                <a:ea typeface="Arial" pitchFamily="2"/>
                <a:cs typeface="Arial" pitchFamily="2"/>
              </a:rPr>
              <a:t> la charte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CC581F-7431-A74D-FD87-F4315F6B02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666829"/>
            <a:ext cx="9144000" cy="4096140"/>
          </a:xfrm>
          <a:prstGeom prst="rect">
            <a:avLst/>
          </a:prstGeom>
        </p:spPr>
      </p:pic>
      <p:sp>
        <p:nvSpPr>
          <p:cNvPr id="5" name="Forme libre : forme 4">
            <a:extLst>
              <a:ext uri="{FF2B5EF4-FFF2-40B4-BE49-F238E27FC236}">
                <a16:creationId xmlns:a16="http://schemas.microsoft.com/office/drawing/2014/main" id="{85CFD68A-F22E-4DB9-8C6D-AD7ADB0225A6}"/>
              </a:ext>
            </a:extLst>
          </p:cNvPr>
          <p:cNvSpPr/>
          <p:nvPr/>
        </p:nvSpPr>
        <p:spPr>
          <a:xfrm>
            <a:off x="994303" y="133200"/>
            <a:ext cx="628539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SELECTION DES FOURNISSEURS</a:t>
            </a:r>
          </a:p>
        </p:txBody>
      </p:sp>
      <p:sp>
        <p:nvSpPr>
          <p:cNvPr id="6" name="Forme libre : forme 5">
            <a:extLst>
              <a:ext uri="{FF2B5EF4-FFF2-40B4-BE49-F238E27FC236}">
                <a16:creationId xmlns:a16="http://schemas.microsoft.com/office/drawing/2014/main" id="{F6EA267C-05DD-4D62-946F-734C9EF4F356}"/>
              </a:ext>
            </a:extLst>
          </p:cNvPr>
          <p:cNvSpPr/>
          <p:nvPr/>
        </p:nvSpPr>
        <p:spPr>
          <a:xfrm>
            <a:off x="0" y="6497413"/>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DB41C95-B679-4E38-89F2-7C2CB3953DF3}" type="slidenum">
              <a:rPr/>
              <a:t>38</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7" name="Forme libre : forme 6">
            <a:extLst>
              <a:ext uri="{FF2B5EF4-FFF2-40B4-BE49-F238E27FC236}">
                <a16:creationId xmlns:a16="http://schemas.microsoft.com/office/drawing/2014/main" id="{C31983E0-5070-4879-952B-BABBC0E83961}"/>
              </a:ext>
            </a:extLst>
          </p:cNvPr>
          <p:cNvSpPr/>
          <p:nvPr/>
        </p:nvSpPr>
        <p:spPr>
          <a:xfrm>
            <a:off x="71022" y="2831707"/>
            <a:ext cx="1979640" cy="1602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Une fois la sélection des fournisseurs effectuée, cliquer en bas de page pour valider et passer à l’étape du choix des critères.</a:t>
            </a:r>
          </a:p>
        </p:txBody>
      </p:sp>
      <p:cxnSp>
        <p:nvCxnSpPr>
          <p:cNvPr id="8" name="Connecteur droit avec flèche 7">
            <a:extLst>
              <a:ext uri="{FF2B5EF4-FFF2-40B4-BE49-F238E27FC236}">
                <a16:creationId xmlns:a16="http://schemas.microsoft.com/office/drawing/2014/main" id="{7A9371CE-9E33-4E8B-9D01-55B4E320280F}"/>
              </a:ext>
            </a:extLst>
          </p:cNvPr>
          <p:cNvCxnSpPr>
            <a:cxnSpLocks/>
            <a:stCxn id="7" idx="1"/>
          </p:cNvCxnSpPr>
          <p:nvPr/>
        </p:nvCxnSpPr>
        <p:spPr>
          <a:xfrm>
            <a:off x="2050662" y="3633017"/>
            <a:ext cx="5229031" cy="1757718"/>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3336DA68-ED50-4EE8-BA04-8B547D19808B}"/>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F093BD7F-88C9-4D42-8531-D6D6D09F4EC2}"/>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36C1465-E1A8-5C22-74A7-20CB500F43A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550485"/>
            <a:ext cx="9144000" cy="4185396"/>
          </a:xfrm>
          <a:prstGeom prst="rect">
            <a:avLst/>
          </a:prstGeom>
        </p:spPr>
      </p:pic>
      <p:cxnSp>
        <p:nvCxnSpPr>
          <p:cNvPr id="3" name="Connecteur : en angle 2">
            <a:extLst>
              <a:ext uri="{FF2B5EF4-FFF2-40B4-BE49-F238E27FC236}">
                <a16:creationId xmlns:a16="http://schemas.microsoft.com/office/drawing/2014/main" id="{95B69F1D-9482-403B-A159-361FD5C3A2DE}"/>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B86EA63-73CF-4E3E-8B7D-7064C75B1883}"/>
              </a:ext>
            </a:extLst>
          </p:cNvPr>
          <p:cNvSpPr/>
          <p:nvPr/>
        </p:nvSpPr>
        <p:spPr>
          <a:xfrm>
            <a:off x="1003175" y="133200"/>
            <a:ext cx="639192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6" name="Forme libre : forme 5">
            <a:extLst>
              <a:ext uri="{FF2B5EF4-FFF2-40B4-BE49-F238E27FC236}">
                <a16:creationId xmlns:a16="http://schemas.microsoft.com/office/drawing/2014/main" id="{5777DF03-1C40-4649-9414-60438FDD0978}"/>
              </a:ext>
            </a:extLst>
          </p:cNvPr>
          <p:cNvSpPr/>
          <p:nvPr/>
        </p:nvSpPr>
        <p:spPr>
          <a:xfrm>
            <a:off x="-5046" y="2404263"/>
            <a:ext cx="3426976"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Renseigner les critères d’analyse des offres parmi la liste de critères proposés.</a:t>
            </a:r>
          </a:p>
        </p:txBody>
      </p:sp>
      <p:cxnSp>
        <p:nvCxnSpPr>
          <p:cNvPr id="7" name="Connecteur droit avec flèche 6">
            <a:extLst>
              <a:ext uri="{FF2B5EF4-FFF2-40B4-BE49-F238E27FC236}">
                <a16:creationId xmlns:a16="http://schemas.microsoft.com/office/drawing/2014/main" id="{989FDA2D-D398-403E-B262-16BE3CB122BD}"/>
              </a:ext>
            </a:extLst>
          </p:cNvPr>
          <p:cNvCxnSpPr>
            <a:cxnSpLocks/>
            <a:stCxn id="6" idx="2"/>
          </p:cNvCxnSpPr>
          <p:nvPr/>
        </p:nvCxnSpPr>
        <p:spPr>
          <a:xfrm>
            <a:off x="1708442" y="3145108"/>
            <a:ext cx="773501" cy="1501537"/>
          </a:xfrm>
          <a:prstGeom prst="straightConnector1">
            <a:avLst/>
          </a:prstGeom>
          <a:noFill/>
          <a:ln w="25560" cap="sq">
            <a:solidFill>
              <a:srgbClr val="FF0000"/>
            </a:solidFill>
            <a:prstDash val="solid"/>
            <a:miter/>
            <a:tailEnd type="arrow"/>
          </a:ln>
        </p:spPr>
      </p:cxnSp>
      <p:pic>
        <p:nvPicPr>
          <p:cNvPr id="8" name="Image 7">
            <a:extLst>
              <a:ext uri="{FF2B5EF4-FFF2-40B4-BE49-F238E27FC236}">
                <a16:creationId xmlns:a16="http://schemas.microsoft.com/office/drawing/2014/main" id="{94F741BE-04B6-4422-8C4E-DA3A55D27736}"/>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7524719" y="6583320"/>
            <a:ext cx="1620720" cy="295200"/>
          </a:xfrm>
          <a:prstGeom prst="rect">
            <a:avLst/>
          </a:prstGeom>
          <a:noFill/>
          <a:ln>
            <a:noFill/>
          </a:ln>
        </p:spPr>
      </p:pic>
      <p:sp>
        <p:nvSpPr>
          <p:cNvPr id="9" name="Forme libre : forme 8">
            <a:extLst>
              <a:ext uri="{FF2B5EF4-FFF2-40B4-BE49-F238E27FC236}">
                <a16:creationId xmlns:a16="http://schemas.microsoft.com/office/drawing/2014/main" id="{69905471-0403-400F-83F9-52254B769C30}"/>
              </a:ext>
            </a:extLst>
          </p:cNvPr>
          <p:cNvSpPr/>
          <p:nvPr/>
        </p:nvSpPr>
        <p:spPr>
          <a:xfrm>
            <a:off x="15840" y="6437666"/>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8CB6087-065A-41A3-B53C-42BFA0692F83}" type="slidenum">
              <a:rPr/>
              <a:t>39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CDB59B95-79A6-4953-AF58-78DBEBE9D5FC}"/>
              </a:ext>
            </a:extLst>
          </p:cNvPr>
          <p:cNvSpPr/>
          <p:nvPr/>
        </p:nvSpPr>
        <p:spPr>
          <a:xfrm>
            <a:off x="38160" y="809640"/>
            <a:ext cx="91440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 règlement de consultation est constitué des différents critères (</a:t>
            </a:r>
            <a:r>
              <a:rPr lang="fr-FR" sz="1400" b="1" dirty="0">
                <a:solidFill>
                  <a:srgbClr val="005DA2"/>
                </a:solidFill>
                <a:latin typeface="Arial" pitchFamily="18"/>
                <a:ea typeface="ヒラギノ角ゴ Pro W3" pitchFamily="2"/>
                <a:cs typeface="ヒラギノ角ゴ Pro W3" pitchFamily="2"/>
              </a:rPr>
              <a:t>et</a:t>
            </a:r>
            <a:r>
              <a:rPr lang="fr-FR" sz="1400" b="1" i="0" u="none" strike="noStrike" baseline="0" dirty="0">
                <a:ln>
                  <a:noFill/>
                </a:ln>
                <a:solidFill>
                  <a:srgbClr val="005DA2"/>
                </a:solidFill>
                <a:latin typeface="Arial" pitchFamily="18"/>
                <a:ea typeface="ヒラギノ角ゴ Pro W3" pitchFamily="2"/>
                <a:cs typeface="ヒラギノ角ゴ Pro W3" pitchFamily="2"/>
              </a:rPr>
              <a:t> leurs précisions) que vous définissez pour sélectionner les candidatures des fournisseurs et complété par des conditions de marchés que vous définissez.</a:t>
            </a:r>
          </a:p>
        </p:txBody>
      </p:sp>
      <p:sp>
        <p:nvSpPr>
          <p:cNvPr id="11" name="Forme libre : forme 10">
            <a:extLst>
              <a:ext uri="{FF2B5EF4-FFF2-40B4-BE49-F238E27FC236}">
                <a16:creationId xmlns:a16="http://schemas.microsoft.com/office/drawing/2014/main" id="{5266E4B9-84B8-453A-BFD4-7012A7709275}"/>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DEC87011-922E-4A92-99EE-C0620353E79A}"/>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7" name="Connecteur droit avec flèche 16">
            <a:extLst>
              <a:ext uri="{FF2B5EF4-FFF2-40B4-BE49-F238E27FC236}">
                <a16:creationId xmlns:a16="http://schemas.microsoft.com/office/drawing/2014/main" id="{B06074B3-94EC-4E84-B445-01E29B8B7C49}"/>
              </a:ext>
            </a:extLst>
          </p:cNvPr>
          <p:cNvCxnSpPr>
            <a:cxnSpLocks/>
          </p:cNvCxnSpPr>
          <p:nvPr/>
        </p:nvCxnSpPr>
        <p:spPr>
          <a:xfrm flipH="1">
            <a:off x="6904653" y="2755215"/>
            <a:ext cx="490444" cy="777135"/>
          </a:xfrm>
          <a:prstGeom prst="straightConnector1">
            <a:avLst/>
          </a:prstGeom>
          <a:ln>
            <a:solidFill>
              <a:srgbClr val="00B0F0"/>
            </a:solidFill>
            <a:tailEnd type="triangle"/>
          </a:ln>
        </p:spPr>
        <p:style>
          <a:lnRef idx="3">
            <a:schemeClr val="accent6"/>
          </a:lnRef>
          <a:fillRef idx="0">
            <a:schemeClr val="accent6"/>
          </a:fillRef>
          <a:effectRef idx="2">
            <a:schemeClr val="accent6"/>
          </a:effectRef>
          <a:fontRef idx="minor">
            <a:schemeClr val="tx1"/>
          </a:fontRef>
        </p:style>
      </p:cxnSp>
      <p:sp>
        <p:nvSpPr>
          <p:cNvPr id="21" name="Forme libre : forme 20">
            <a:extLst>
              <a:ext uri="{FF2B5EF4-FFF2-40B4-BE49-F238E27FC236}">
                <a16:creationId xmlns:a16="http://schemas.microsoft.com/office/drawing/2014/main" id="{95FEB305-B853-4A2A-B679-5CE12F6577A0}"/>
              </a:ext>
            </a:extLst>
          </p:cNvPr>
          <p:cNvSpPr/>
          <p:nvPr/>
        </p:nvSpPr>
        <p:spPr>
          <a:xfrm>
            <a:off x="3895519" y="2458125"/>
            <a:ext cx="2576967"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2 - Saisir la précision proposée ou votre propre commentaire</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2" name="Connecteur droit avec flèche 21">
            <a:extLst>
              <a:ext uri="{FF2B5EF4-FFF2-40B4-BE49-F238E27FC236}">
                <a16:creationId xmlns:a16="http://schemas.microsoft.com/office/drawing/2014/main" id="{BB4B9F2B-871C-4FC0-B974-E615C3C559E8}"/>
              </a:ext>
            </a:extLst>
          </p:cNvPr>
          <p:cNvCxnSpPr>
            <a:cxnSpLocks/>
            <a:stCxn id="21" idx="2"/>
          </p:cNvCxnSpPr>
          <p:nvPr/>
        </p:nvCxnSpPr>
        <p:spPr>
          <a:xfrm>
            <a:off x="5184003" y="3198970"/>
            <a:ext cx="562187" cy="897028"/>
          </a:xfrm>
          <a:prstGeom prst="straightConnector1">
            <a:avLst/>
          </a:prstGeom>
          <a:noFill/>
          <a:ln w="25560" cap="sq">
            <a:solidFill>
              <a:srgbClr val="009900"/>
            </a:solidFill>
            <a:prstDash val="solid"/>
            <a:miter/>
            <a:tailEnd type="arrow"/>
          </a:ln>
        </p:spPr>
      </p:cxnSp>
      <p:sp>
        <p:nvSpPr>
          <p:cNvPr id="20" name="Ellipse 19">
            <a:extLst>
              <a:ext uri="{FF2B5EF4-FFF2-40B4-BE49-F238E27FC236}">
                <a16:creationId xmlns:a16="http://schemas.microsoft.com/office/drawing/2014/main" id="{02916B0B-F657-4369-AD25-C7EA4E46CC4B}"/>
              </a:ext>
            </a:extLst>
          </p:cNvPr>
          <p:cNvSpPr/>
          <p:nvPr/>
        </p:nvSpPr>
        <p:spPr>
          <a:xfrm>
            <a:off x="7291954" y="1513388"/>
            <a:ext cx="1828800" cy="1852272"/>
          </a:xfrm>
          <a:prstGeom prst="ellipse">
            <a:avLst/>
          </a:prstGeom>
          <a:solidFill>
            <a:srgbClr val="20B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FFFFFF"/>
                </a:solidFill>
                <a:latin typeface="Arial" pitchFamily="18"/>
                <a:ea typeface="Arial" pitchFamily="2"/>
                <a:cs typeface="Arial" pitchFamily="2"/>
              </a:rPr>
              <a:t>Le critère prix est obligatoire</a:t>
            </a:r>
            <a:endParaRPr lang="fr-FR" sz="1200" dirty="0"/>
          </a:p>
        </p:txBody>
      </p:sp>
      <p:cxnSp>
        <p:nvCxnSpPr>
          <p:cNvPr id="24" name="Connecteur droit avec flèche 23">
            <a:extLst>
              <a:ext uri="{FF2B5EF4-FFF2-40B4-BE49-F238E27FC236}">
                <a16:creationId xmlns:a16="http://schemas.microsoft.com/office/drawing/2014/main" id="{D990FAF9-221B-4764-B67B-3463AC8BDCD1}"/>
              </a:ext>
            </a:extLst>
          </p:cNvPr>
          <p:cNvCxnSpPr>
            <a:cxnSpLocks/>
          </p:cNvCxnSpPr>
          <p:nvPr/>
        </p:nvCxnSpPr>
        <p:spPr>
          <a:xfrm>
            <a:off x="1708442" y="3198970"/>
            <a:ext cx="6978358" cy="1727593"/>
          </a:xfrm>
          <a:prstGeom prst="straightConnector1">
            <a:avLst/>
          </a:prstGeom>
          <a:noFill/>
          <a:ln w="25560" cap="sq">
            <a:solidFill>
              <a:srgbClr val="FF0000"/>
            </a:solidFill>
            <a:prstDash val="solid"/>
            <a:miter/>
            <a:tailEnd type="arrow"/>
          </a:ln>
        </p:spPr>
      </p:cxnSp>
      <p:sp>
        <p:nvSpPr>
          <p:cNvPr id="18" name="Forme libre : forme 17">
            <a:extLst>
              <a:ext uri="{FF2B5EF4-FFF2-40B4-BE49-F238E27FC236}">
                <a16:creationId xmlns:a16="http://schemas.microsoft.com/office/drawing/2014/main" id="{3D248565-A8C9-B9DC-C2FB-B931C1BEC992}"/>
              </a:ext>
            </a:extLst>
          </p:cNvPr>
          <p:cNvSpPr/>
          <p:nvPr/>
        </p:nvSpPr>
        <p:spPr>
          <a:xfrm>
            <a:off x="5219199" y="4962198"/>
            <a:ext cx="2576967"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3 – Indiquer la pondération</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d</a:t>
            </a:r>
            <a:r>
              <a:rPr lang="fr-FR" sz="1400" b="1" i="0" u="none" strike="noStrike" baseline="0" dirty="0">
                <a:ln>
                  <a:noFill/>
                </a:ln>
                <a:solidFill>
                  <a:srgbClr val="FFFFFF"/>
                </a:solidFill>
                <a:latin typeface="Arial" pitchFamily="18"/>
                <a:ea typeface="Arial" pitchFamily="2"/>
                <a:cs typeface="Arial" pitchFamily="2"/>
              </a:rPr>
              <a:t>e chacun des critères</a:t>
            </a:r>
          </a:p>
        </p:txBody>
      </p:sp>
      <p:cxnSp>
        <p:nvCxnSpPr>
          <p:cNvPr id="19" name="Connecteur droit avec flèche 18">
            <a:extLst>
              <a:ext uri="{FF2B5EF4-FFF2-40B4-BE49-F238E27FC236}">
                <a16:creationId xmlns:a16="http://schemas.microsoft.com/office/drawing/2014/main" id="{B1E49167-004D-ADB4-FDE1-D7E7B2A007A1}"/>
              </a:ext>
            </a:extLst>
          </p:cNvPr>
          <p:cNvCxnSpPr>
            <a:cxnSpLocks/>
          </p:cNvCxnSpPr>
          <p:nvPr/>
        </p:nvCxnSpPr>
        <p:spPr>
          <a:xfrm flipV="1">
            <a:off x="6371307" y="4031297"/>
            <a:ext cx="360430" cy="930901"/>
          </a:xfrm>
          <a:prstGeom prst="straightConnector1">
            <a:avLst/>
          </a:prstGeom>
          <a:noFill/>
          <a:ln w="25560" cap="sq">
            <a:solidFill>
              <a:srgbClr val="0070C0"/>
            </a:solidFill>
            <a:prstDash val="solid"/>
            <a:miter/>
            <a:tailEnd type="arrow"/>
          </a:ln>
        </p:spPr>
      </p:cxnSp>
      <p:sp>
        <p:nvSpPr>
          <p:cNvPr id="28" name="Forme libre : forme 27">
            <a:extLst>
              <a:ext uri="{FF2B5EF4-FFF2-40B4-BE49-F238E27FC236}">
                <a16:creationId xmlns:a16="http://schemas.microsoft.com/office/drawing/2014/main" id="{46DD524F-8B11-F9C6-46C2-C3EB703E152D}"/>
              </a:ext>
            </a:extLst>
          </p:cNvPr>
          <p:cNvSpPr/>
          <p:nvPr/>
        </p:nvSpPr>
        <p:spPr>
          <a:xfrm>
            <a:off x="1126168" y="6127708"/>
            <a:ext cx="4210942"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B0F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4 – Indiquer les spécificités de votre marché </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9" name="Connecteur droit avec flèche 28">
            <a:extLst>
              <a:ext uri="{FF2B5EF4-FFF2-40B4-BE49-F238E27FC236}">
                <a16:creationId xmlns:a16="http://schemas.microsoft.com/office/drawing/2014/main" id="{10A84E19-03A6-86FD-247E-FC6123CDA2E6}"/>
              </a:ext>
            </a:extLst>
          </p:cNvPr>
          <p:cNvCxnSpPr>
            <a:cxnSpLocks/>
          </p:cNvCxnSpPr>
          <p:nvPr/>
        </p:nvCxnSpPr>
        <p:spPr>
          <a:xfrm flipV="1">
            <a:off x="2950083" y="5667408"/>
            <a:ext cx="471847" cy="452168"/>
          </a:xfrm>
          <a:prstGeom prst="straightConnector1">
            <a:avLst/>
          </a:prstGeom>
          <a:noFill/>
          <a:ln w="25560" cap="sq">
            <a:solidFill>
              <a:srgbClr val="0070C0"/>
            </a:solidFill>
            <a:prstDash val="solid"/>
            <a:miter/>
            <a:tailEnd type="arrow"/>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0A50B6DF-54C0-4E3C-9C7E-5E88DCF16071}"/>
              </a:ext>
            </a:extLst>
          </p:cNvPr>
          <p:cNvSpPr/>
          <p:nvPr/>
        </p:nvSpPr>
        <p:spPr>
          <a:xfrm>
            <a:off x="395280" y="1111320"/>
            <a:ext cx="3997439" cy="505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0000">
              <a:alpha val="17000"/>
            </a:srgbClr>
          </a:solidFill>
          <a:ln w="25560" cap="sq">
            <a:solidFill>
              <a:srgbClr val="FF0000"/>
            </a:solidFill>
            <a:prstDash val="solid"/>
            <a:miter/>
          </a:ln>
        </p:spPr>
        <p:txBody>
          <a:bodyPr vert="horz" wrap="square" lIns="90000" tIns="46800" rIns="90000" bIns="46800" anchor="ctr"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C00000"/>
                </a:solidFill>
                <a:latin typeface="Arial" pitchFamily="18"/>
                <a:ea typeface="Arial" pitchFamily="2"/>
                <a:cs typeface="Arial" pitchFamily="2"/>
              </a:rPr>
              <a:t>Les Acheteurs:</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0" i="0" u="none" strike="noStrike" baseline="0" dirty="0">
              <a:ln>
                <a:noFill/>
              </a:ln>
              <a:solidFill>
                <a:srgbClr val="C00000"/>
              </a:solidFill>
              <a:latin typeface="Arial" pitchFamily="18"/>
              <a:ea typeface="Arial" pitchFamily="2"/>
              <a:cs typeface="Arial" pitchFamily="2"/>
            </a:endParaRPr>
          </a:p>
          <a:p>
            <a:pPr marL="0" marR="0" lvl="0" indent="0" algn="just" rtl="0" hangingPunct="0">
              <a:lnSpc>
                <a:spcPct val="100000"/>
              </a:lnSpc>
              <a:spcBef>
                <a:spcPts val="0"/>
              </a:spcBef>
              <a:spcAft>
                <a:spcPts val="0"/>
              </a:spcAft>
              <a:buClr>
                <a:srgbClr val="FF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FF0000"/>
                </a:solidFill>
                <a:uFillTx/>
                <a:latin typeface="Arial" pitchFamily="18"/>
                <a:ea typeface="Arial" pitchFamily="2"/>
                <a:cs typeface="Arial" pitchFamily="2"/>
              </a:rPr>
              <a:t>Acheteurs Publics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Concerne les acheteurs de la restauration collective publique localisés dans le département : -     Collèges</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Maisons de retraite</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Lycées agricoles</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Services à la personne</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Cantines scolaires (Communautés de communes, communes, associations)</a:t>
            </a:r>
          </a:p>
          <a:p>
            <a:pPr marL="0" marR="0" lvl="0" indent="0" algn="just"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Etc.</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FF0000"/>
              </a:solidFill>
              <a:latin typeface="Arial" pitchFamily="18"/>
              <a:ea typeface="Arial" pitchFamily="2"/>
              <a:cs typeface="Arial" pitchFamily="2"/>
            </a:endParaRPr>
          </a:p>
          <a:p>
            <a:pPr marL="0" marR="0" lvl="0" indent="0" algn="just" rtl="0" hangingPunct="0">
              <a:lnSpc>
                <a:spcPct val="100000"/>
              </a:lnSpc>
              <a:spcBef>
                <a:spcPts val="0"/>
              </a:spcBef>
              <a:spcAft>
                <a:spcPts val="0"/>
              </a:spcAft>
              <a:buClr>
                <a:srgbClr val="FF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FF0000"/>
                </a:solidFill>
                <a:uFillTx/>
                <a:latin typeface="Arial" pitchFamily="18"/>
                <a:ea typeface="Arial" pitchFamily="2"/>
                <a:cs typeface="Arial" pitchFamily="2"/>
              </a:rPr>
              <a:t>Restaurants Privés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0" i="0" u="none" strike="noStrike" baseline="0" dirty="0">
                <a:ln>
                  <a:noFill/>
                </a:ln>
                <a:solidFill>
                  <a:srgbClr val="000000"/>
                </a:solidFill>
                <a:latin typeface="Arial Narrow" pitchFamily="34"/>
                <a:ea typeface="ヒラギノ角ゴ Pro W3" pitchFamily="2"/>
                <a:cs typeface="ヒラギノ角ゴ Pro W3" pitchFamily="2"/>
              </a:rPr>
              <a:t>Concerne la commande privée des établissements du secteur touristique qui sont déjà engagés dans des démarches de qualité du type Logis de France, Maître Restaurateur, Tourisme et Terroir, Fait maison, etc.</a:t>
            </a:r>
          </a:p>
          <a:p>
            <a:pPr marL="0" marR="0" lvl="0" indent="0" algn="just" rtl="0" hangingPunct="0">
              <a:lnSpc>
                <a:spcPct val="100000"/>
              </a:lnSpc>
              <a:spcBef>
                <a:spcPts val="0"/>
              </a:spcBef>
              <a:spcAft>
                <a:spcPts val="0"/>
              </a:spcAft>
              <a:buClr>
                <a:srgbClr val="000000"/>
              </a:buClr>
              <a:buSzPct val="100000"/>
              <a:buFont typeface="Arial Narrow"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0" i="0" u="none" strike="noStrike" baseline="0" dirty="0">
                <a:ln>
                  <a:noFill/>
                </a:ln>
                <a:solidFill>
                  <a:srgbClr val="000000"/>
                </a:solidFill>
                <a:latin typeface="Arial Narrow" pitchFamily="34"/>
                <a:ea typeface="ヒラギノ角ゴ Pro W3" pitchFamily="2"/>
                <a:cs typeface="ヒラギノ角ゴ Pro W3" pitchFamily="2"/>
              </a:rPr>
              <a:t>Hôtels</a:t>
            </a:r>
          </a:p>
          <a:p>
            <a:pPr marL="0" marR="0" lvl="0" indent="0" algn="just" rtl="0" hangingPunct="0">
              <a:lnSpc>
                <a:spcPct val="100000"/>
              </a:lnSpc>
              <a:spcBef>
                <a:spcPts val="0"/>
              </a:spcBef>
              <a:spcAft>
                <a:spcPts val="0"/>
              </a:spcAft>
              <a:buClr>
                <a:srgbClr val="000000"/>
              </a:buClr>
              <a:buSzPct val="100000"/>
              <a:buFont typeface="Arial Narrow"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0" i="0" u="none" strike="noStrike" baseline="0" dirty="0">
                <a:ln>
                  <a:noFill/>
                </a:ln>
                <a:solidFill>
                  <a:srgbClr val="000000"/>
                </a:solidFill>
                <a:latin typeface="Arial Narrow" pitchFamily="34"/>
                <a:ea typeface="ヒラギノ角ゴ Pro W3" pitchFamily="2"/>
                <a:cs typeface="ヒラギノ角ゴ Pro W3" pitchFamily="2"/>
              </a:rPr>
              <a:t>Restaurants</a:t>
            </a:r>
          </a:p>
          <a:p>
            <a:pPr marL="0" marR="0" lvl="0" indent="0" algn="just" rtl="0" hangingPunct="0">
              <a:lnSpc>
                <a:spcPct val="100000"/>
              </a:lnSpc>
              <a:spcBef>
                <a:spcPts val="0"/>
              </a:spcBef>
              <a:spcAft>
                <a:spcPts val="0"/>
              </a:spcAft>
              <a:buClr>
                <a:srgbClr val="000000"/>
              </a:buClr>
              <a:buSzPct val="100000"/>
              <a:buFont typeface="Arial Narrow"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0" i="0" u="none" strike="noStrike" baseline="0" dirty="0">
                <a:ln>
                  <a:noFill/>
                </a:ln>
                <a:solidFill>
                  <a:srgbClr val="000000"/>
                </a:solidFill>
                <a:latin typeface="Arial Narrow" pitchFamily="34"/>
                <a:ea typeface="ヒラギノ角ゴ Pro W3" pitchFamily="2"/>
                <a:cs typeface="ヒラギノ角ゴ Pro W3" pitchFamily="2"/>
              </a:rPr>
              <a:t>Villages vacances</a:t>
            </a:r>
          </a:p>
        </p:txBody>
      </p:sp>
      <p:sp>
        <p:nvSpPr>
          <p:cNvPr id="3" name="Forme libre : forme 2">
            <a:extLst>
              <a:ext uri="{FF2B5EF4-FFF2-40B4-BE49-F238E27FC236}">
                <a16:creationId xmlns:a16="http://schemas.microsoft.com/office/drawing/2014/main" id="{736B9226-66C4-4132-902F-541E60589FB1}"/>
              </a:ext>
            </a:extLst>
          </p:cNvPr>
          <p:cNvSpPr/>
          <p:nvPr/>
        </p:nvSpPr>
        <p:spPr>
          <a:xfrm>
            <a:off x="4616280" y="1111320"/>
            <a:ext cx="4104000" cy="50544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733C">
              <a:alpha val="7000"/>
            </a:srgbClr>
          </a:solidFill>
          <a:ln w="25560" cap="sq">
            <a:solidFill>
              <a:srgbClr val="008000"/>
            </a:solidFill>
            <a:prstDash val="solid"/>
            <a:miter/>
          </a:ln>
        </p:spPr>
        <p:txBody>
          <a:bodyPr vert="horz" wrap="square" lIns="90000" tIns="46800" rIns="90000" bIns="46800" anchor="ctr"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33C"/>
                </a:solidFill>
                <a:latin typeface="Arial" pitchFamily="18"/>
                <a:ea typeface="Arial" pitchFamily="2"/>
                <a:cs typeface="Arial" pitchFamily="2"/>
              </a:rPr>
              <a:t>Les Fournisseurs:</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100" b="0" i="0" u="none" strike="noStrike" baseline="0" dirty="0">
              <a:ln>
                <a:noFill/>
              </a:ln>
              <a:solidFill>
                <a:srgbClr val="CC3300"/>
              </a:solidFill>
              <a:latin typeface="Arial" pitchFamily="18"/>
              <a:ea typeface="Arial" pitchFamily="2"/>
              <a:cs typeface="Arial" pitchFamily="2"/>
            </a:endParaRPr>
          </a:p>
          <a:p>
            <a:pPr marL="0" marR="0" lvl="0" indent="0" algn="l" rtl="0" hangingPunct="0">
              <a:lnSpc>
                <a:spcPct val="100000"/>
              </a:lnSpc>
              <a:spcBef>
                <a:spcPts val="0"/>
              </a:spcBef>
              <a:spcAft>
                <a:spcPts val="0"/>
              </a:spcAft>
              <a:buClr>
                <a:srgbClr val="00B05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00B050"/>
                </a:solidFill>
                <a:uFillTx/>
                <a:latin typeface="Arial" pitchFamily="18"/>
                <a:ea typeface="Arial" pitchFamily="2"/>
                <a:cs typeface="Arial" pitchFamily="2"/>
              </a:rPr>
              <a:t>Producteurs</a:t>
            </a:r>
            <a:r>
              <a:rPr lang="fr-FR" sz="1200" b="0" i="0" u="none" strike="noStrike" baseline="0" dirty="0">
                <a:ln>
                  <a:noFill/>
                </a:ln>
                <a:solidFill>
                  <a:srgbClr val="00B050"/>
                </a:solidFill>
                <a:latin typeface="Arial" pitchFamily="18"/>
                <a:ea typeface="Arial" pitchFamily="2"/>
                <a:cs typeface="Arial" pitchFamily="2"/>
              </a:rPr>
              <a:t>:</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Concerne tous les producteurs agricoles géolocalisés dans la base de données gérée par le Département</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000000"/>
              </a:solidFill>
              <a:latin typeface="Arial" pitchFamily="18"/>
              <a:ea typeface="Arial" pitchFamily="2"/>
              <a:cs typeface="Arial" pitchFamily="2"/>
            </a:endParaRPr>
          </a:p>
          <a:p>
            <a:pPr marL="0" marR="0" lvl="0" indent="0" algn="l" rtl="0" hangingPunct="0">
              <a:lnSpc>
                <a:spcPct val="100000"/>
              </a:lnSpc>
              <a:spcBef>
                <a:spcPts val="0"/>
              </a:spcBef>
              <a:spcAft>
                <a:spcPts val="0"/>
              </a:spcAft>
              <a:buClr>
                <a:srgbClr val="00B05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00B050"/>
                </a:solidFill>
                <a:uFillTx/>
                <a:latin typeface="Arial" pitchFamily="18"/>
                <a:ea typeface="Arial" pitchFamily="2"/>
                <a:cs typeface="Arial" pitchFamily="2"/>
              </a:rPr>
              <a:t>Artisans :</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Artisans bouchers et boulangers… en mesure de présenter une garantie  au niveau de la traçabilité des produits</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1" u="sng" strike="noStrike" baseline="0" dirty="0">
              <a:ln>
                <a:noFill/>
              </a:ln>
              <a:solidFill>
                <a:srgbClr val="00B050"/>
              </a:solidFill>
              <a:uFillTx/>
              <a:latin typeface="Arial" pitchFamily="18"/>
              <a:ea typeface="Arial" pitchFamily="2"/>
              <a:cs typeface="Arial" pitchFamily="2"/>
            </a:endParaRPr>
          </a:p>
          <a:p>
            <a:pPr marL="0" marR="0" lvl="0" indent="0" algn="l" rtl="0" hangingPunct="0">
              <a:lnSpc>
                <a:spcPct val="100000"/>
              </a:lnSpc>
              <a:spcBef>
                <a:spcPts val="0"/>
              </a:spcBef>
              <a:spcAft>
                <a:spcPts val="0"/>
              </a:spcAft>
              <a:buClr>
                <a:srgbClr val="00B05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00B050"/>
                </a:solidFill>
                <a:uFillTx/>
                <a:latin typeface="Arial" pitchFamily="18"/>
                <a:ea typeface="Arial" pitchFamily="2"/>
                <a:cs typeface="Arial" pitchFamily="2"/>
              </a:rPr>
              <a:t>Entreprises Locales: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Agrilocal est ouvert aux Entreprises du département en mesure de présenter une garantie  au niveau de la traçabilité des produits.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Parmi ces entreprises,  on compte notamment les coopératives, grossistes et autres entreprises agro-alimentaires.</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000000"/>
              </a:solidFill>
              <a:latin typeface="Arial" pitchFamily="18"/>
              <a:ea typeface="Arial" pitchFamily="2"/>
              <a:cs typeface="Arial" pitchFamily="2"/>
            </a:endParaRPr>
          </a:p>
          <a:p>
            <a:pPr marL="0" marR="0" lvl="0" indent="0" algn="l" rtl="0" hangingPunct="0">
              <a:lnSpc>
                <a:spcPct val="100000"/>
              </a:lnSpc>
              <a:spcBef>
                <a:spcPts val="0"/>
              </a:spcBef>
              <a:spcAft>
                <a:spcPts val="0"/>
              </a:spcAft>
              <a:buClr>
                <a:srgbClr val="00B05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1" u="sng" strike="noStrike" baseline="0" dirty="0">
                <a:ln>
                  <a:noFill/>
                </a:ln>
                <a:solidFill>
                  <a:srgbClr val="00B050"/>
                </a:solidFill>
                <a:uFillTx/>
                <a:latin typeface="Arial" pitchFamily="18"/>
                <a:ea typeface="Arial" pitchFamily="2"/>
                <a:cs typeface="Arial" pitchFamily="2"/>
              </a:rPr>
              <a:t>Autres:</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000000"/>
                </a:solidFill>
                <a:latin typeface="Arial" pitchFamily="18"/>
                <a:ea typeface="Arial" pitchFamily="2"/>
                <a:cs typeface="Arial" pitchFamily="2"/>
              </a:rPr>
              <a:t>Concerne tous les établissements non inscrits dans une des 3 catégories précédentes ou en attente de catégorisation.</a:t>
            </a:r>
          </a:p>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000000"/>
              </a:solidFill>
              <a:latin typeface="Arial" pitchFamily="18"/>
              <a:ea typeface="Arial" pitchFamily="2"/>
              <a:cs typeface="Arial" pitchFamily="2"/>
            </a:endParaRPr>
          </a:p>
        </p:txBody>
      </p:sp>
      <p:sp>
        <p:nvSpPr>
          <p:cNvPr id="4" name="Forme libre : forme 3">
            <a:extLst>
              <a:ext uri="{FF2B5EF4-FFF2-40B4-BE49-F238E27FC236}">
                <a16:creationId xmlns:a16="http://schemas.microsoft.com/office/drawing/2014/main" id="{F9CB389D-2D65-4A6C-8CAE-B5E13729140A}"/>
              </a:ext>
            </a:extLst>
          </p:cNvPr>
          <p:cNvSpPr/>
          <p:nvPr/>
        </p:nvSpPr>
        <p:spPr>
          <a:xfrm>
            <a:off x="994302" y="133200"/>
            <a:ext cx="3098307"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Les utilisateurs</a:t>
            </a:r>
          </a:p>
        </p:txBody>
      </p:sp>
      <p:sp>
        <p:nvSpPr>
          <p:cNvPr id="5" name="Forme libre : forme 4">
            <a:extLst>
              <a:ext uri="{FF2B5EF4-FFF2-40B4-BE49-F238E27FC236}">
                <a16:creationId xmlns:a16="http://schemas.microsoft.com/office/drawing/2014/main" id="{388DAE69-A071-4698-A73E-E694DA41523F}"/>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6C9F6F8-4B42-44E7-BBAC-0846E58BC77B}" type="slidenum">
              <a:rPr/>
              <a:t>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968A8242-24E7-49D8-9E98-C3E2D5E6EC0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629CBDF-F77A-425A-B57F-E4924EF6C2FA}"/>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DC5AC79-5C2C-1410-D57F-DC1C35E149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1589078"/>
            <a:ext cx="8836090" cy="4058818"/>
          </a:xfrm>
          <a:prstGeom prst="rect">
            <a:avLst/>
          </a:prstGeom>
        </p:spPr>
      </p:pic>
      <p:cxnSp>
        <p:nvCxnSpPr>
          <p:cNvPr id="3" name="Connecteur : en angle 2">
            <a:extLst>
              <a:ext uri="{FF2B5EF4-FFF2-40B4-BE49-F238E27FC236}">
                <a16:creationId xmlns:a16="http://schemas.microsoft.com/office/drawing/2014/main" id="{983EA8AF-22B0-4625-A4CE-E82414303A6B}"/>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379115EA-1033-4D0F-B22A-5FBD3E6EA4B9}"/>
              </a:ext>
            </a:extLst>
          </p:cNvPr>
          <p:cNvSpPr/>
          <p:nvPr/>
        </p:nvSpPr>
        <p:spPr>
          <a:xfrm>
            <a:off x="0" y="6421320"/>
            <a:ext cx="9144000" cy="436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16D59A3-A4CA-4753-9BBC-72ECCE20A3F5}" type="slidenum">
              <a:rPr/>
              <a:t>40</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24ED68FB-7922-4548-BA5A-D82CA2552674}"/>
              </a:ext>
            </a:extLst>
          </p:cNvPr>
          <p:cNvSpPr/>
          <p:nvPr/>
        </p:nvSpPr>
        <p:spPr>
          <a:xfrm>
            <a:off x="994305" y="133200"/>
            <a:ext cx="65073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6" name="Forme libre : forme 5">
            <a:extLst>
              <a:ext uri="{FF2B5EF4-FFF2-40B4-BE49-F238E27FC236}">
                <a16:creationId xmlns:a16="http://schemas.microsoft.com/office/drawing/2014/main" id="{29DD0003-C55E-4847-8548-8DFCF817D9F0}"/>
              </a:ext>
            </a:extLst>
          </p:cNvPr>
          <p:cNvSpPr/>
          <p:nvPr/>
        </p:nvSpPr>
        <p:spPr>
          <a:xfrm>
            <a:off x="0" y="3495599"/>
            <a:ext cx="2103480" cy="111017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Choisir dans la liste existante validée juridiquement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(Ou créer un critère personnalisé)</a:t>
            </a:r>
          </a:p>
        </p:txBody>
      </p:sp>
      <p:cxnSp>
        <p:nvCxnSpPr>
          <p:cNvPr id="7" name="Connecteur droit avec flèche 6">
            <a:extLst>
              <a:ext uri="{FF2B5EF4-FFF2-40B4-BE49-F238E27FC236}">
                <a16:creationId xmlns:a16="http://schemas.microsoft.com/office/drawing/2014/main" id="{7F73823F-FB24-43EA-AF6A-71FC1C203642}"/>
              </a:ext>
            </a:extLst>
          </p:cNvPr>
          <p:cNvCxnSpPr>
            <a:cxnSpLocks/>
            <a:stCxn id="6" idx="1"/>
          </p:cNvCxnSpPr>
          <p:nvPr/>
        </p:nvCxnSpPr>
        <p:spPr>
          <a:xfrm flipV="1">
            <a:off x="2103480" y="4042800"/>
            <a:ext cx="639720" cy="7888"/>
          </a:xfrm>
          <a:prstGeom prst="straightConnector1">
            <a:avLst/>
          </a:prstGeom>
          <a:noFill/>
          <a:ln w="25560" cap="sq">
            <a:solidFill>
              <a:srgbClr val="0064A0"/>
            </a:solidFill>
            <a:prstDash val="solid"/>
            <a:miter/>
            <a:tailEnd type="arrow"/>
          </a:ln>
        </p:spPr>
      </p:cxnSp>
      <p:sp>
        <p:nvSpPr>
          <p:cNvPr id="8" name="Forme libre : forme 7">
            <a:extLst>
              <a:ext uri="{FF2B5EF4-FFF2-40B4-BE49-F238E27FC236}">
                <a16:creationId xmlns:a16="http://schemas.microsoft.com/office/drawing/2014/main" id="{32EFD77B-4455-4ECC-BAD1-2FA78A115B62}"/>
              </a:ext>
            </a:extLst>
          </p:cNvPr>
          <p:cNvSpPr/>
          <p:nvPr/>
        </p:nvSpPr>
        <p:spPr>
          <a:xfrm>
            <a:off x="-33479" y="2116080"/>
            <a:ext cx="1959934"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Ajouter un nouveau critère</a:t>
            </a:r>
          </a:p>
        </p:txBody>
      </p:sp>
      <p:cxnSp>
        <p:nvCxnSpPr>
          <p:cNvPr id="9" name="Connecteur droit avec flèche 8">
            <a:extLst>
              <a:ext uri="{FF2B5EF4-FFF2-40B4-BE49-F238E27FC236}">
                <a16:creationId xmlns:a16="http://schemas.microsoft.com/office/drawing/2014/main" id="{AC923725-1A64-40FF-9335-8526B126D7C0}"/>
              </a:ext>
            </a:extLst>
          </p:cNvPr>
          <p:cNvCxnSpPr>
            <a:cxnSpLocks/>
            <a:stCxn id="8" idx="1"/>
          </p:cNvCxnSpPr>
          <p:nvPr/>
        </p:nvCxnSpPr>
        <p:spPr>
          <a:xfrm>
            <a:off x="1926455" y="2378781"/>
            <a:ext cx="6831401" cy="2122277"/>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208945A9-A3E0-4FBB-B3FE-C88B2480CBC8}"/>
              </a:ext>
            </a:extLst>
          </p:cNvPr>
          <p:cNvSpPr/>
          <p:nvPr/>
        </p:nvSpPr>
        <p:spPr>
          <a:xfrm>
            <a:off x="5724360" y="754199"/>
            <a:ext cx="2046599"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3 - Pondérer les critères jusqu’à arriver à un total de 100%</a:t>
            </a:r>
          </a:p>
        </p:txBody>
      </p:sp>
      <p:cxnSp>
        <p:nvCxnSpPr>
          <p:cNvPr id="11" name="Connecteur droit avec flèche 10">
            <a:extLst>
              <a:ext uri="{FF2B5EF4-FFF2-40B4-BE49-F238E27FC236}">
                <a16:creationId xmlns:a16="http://schemas.microsoft.com/office/drawing/2014/main" id="{CAF9D37B-F2BF-4C6F-9831-667BA527DC3A}"/>
              </a:ext>
            </a:extLst>
          </p:cNvPr>
          <p:cNvCxnSpPr>
            <a:cxnSpLocks/>
          </p:cNvCxnSpPr>
          <p:nvPr/>
        </p:nvCxnSpPr>
        <p:spPr>
          <a:xfrm>
            <a:off x="6830008" y="1710487"/>
            <a:ext cx="177282" cy="1908000"/>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EDFD7157-222A-42CA-AC2D-6188C9F60087}"/>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C3E8B30-5851-4267-9240-DE3DE9ED9ECF}" type="slidenum">
              <a:rPr/>
              <a:t>40</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8BCCABFB-149C-4F02-9DC3-1057F5309A3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CAB0BEA9-80EB-483F-8796-D5B41BDC8EB4}"/>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2" name="Connecteur droit avec flèche 21">
            <a:extLst>
              <a:ext uri="{FF2B5EF4-FFF2-40B4-BE49-F238E27FC236}">
                <a16:creationId xmlns:a16="http://schemas.microsoft.com/office/drawing/2014/main" id="{8B18A216-C1F6-4D73-8194-8013EADC71DC}"/>
              </a:ext>
            </a:extLst>
          </p:cNvPr>
          <p:cNvCxnSpPr>
            <a:cxnSpLocks/>
          </p:cNvCxnSpPr>
          <p:nvPr/>
        </p:nvCxnSpPr>
        <p:spPr>
          <a:xfrm>
            <a:off x="990720" y="4593959"/>
            <a:ext cx="1015633" cy="317076"/>
          </a:xfrm>
          <a:prstGeom prst="straightConnector1">
            <a:avLst/>
          </a:prstGeom>
          <a:noFill/>
          <a:ln w="25560" cap="sq">
            <a:solidFill>
              <a:srgbClr val="0064A0"/>
            </a:solidFill>
            <a:prstDash val="solid"/>
            <a:miter/>
            <a:tailEnd type="arrow"/>
          </a:ln>
        </p:spPr>
      </p:cxnSp>
      <p:sp>
        <p:nvSpPr>
          <p:cNvPr id="16" name="Forme libre : forme 15">
            <a:extLst>
              <a:ext uri="{FF2B5EF4-FFF2-40B4-BE49-F238E27FC236}">
                <a16:creationId xmlns:a16="http://schemas.microsoft.com/office/drawing/2014/main" id="{E119D746-74D5-4C44-BAC3-DD624646F651}"/>
              </a:ext>
            </a:extLst>
          </p:cNvPr>
          <p:cNvSpPr/>
          <p:nvPr/>
        </p:nvSpPr>
        <p:spPr>
          <a:xfrm>
            <a:off x="38160" y="809640"/>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1 – Choix et ajout des critères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C4FFC2F-147D-9794-682C-F0122D5AF4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558212"/>
            <a:ext cx="8761445" cy="4177668"/>
          </a:xfrm>
          <a:prstGeom prst="rect">
            <a:avLst/>
          </a:prstGeom>
        </p:spPr>
      </p:pic>
      <p:cxnSp>
        <p:nvCxnSpPr>
          <p:cNvPr id="3" name="Connecteur : en angle 2">
            <a:extLst>
              <a:ext uri="{FF2B5EF4-FFF2-40B4-BE49-F238E27FC236}">
                <a16:creationId xmlns:a16="http://schemas.microsoft.com/office/drawing/2014/main" id="{983EA8AF-22B0-4625-A4CE-E82414303A6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24ED68FB-7922-4548-BA5A-D82CA2552674}"/>
              </a:ext>
            </a:extLst>
          </p:cNvPr>
          <p:cNvSpPr/>
          <p:nvPr/>
        </p:nvSpPr>
        <p:spPr>
          <a:xfrm>
            <a:off x="994305" y="133200"/>
            <a:ext cx="65073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8" name="Forme libre : forme 7">
            <a:extLst>
              <a:ext uri="{FF2B5EF4-FFF2-40B4-BE49-F238E27FC236}">
                <a16:creationId xmlns:a16="http://schemas.microsoft.com/office/drawing/2014/main" id="{32EFD77B-4455-4ECC-BAD1-2FA78A115B62}"/>
              </a:ext>
            </a:extLst>
          </p:cNvPr>
          <p:cNvSpPr/>
          <p:nvPr/>
        </p:nvSpPr>
        <p:spPr>
          <a:xfrm>
            <a:off x="-33480" y="2116080"/>
            <a:ext cx="272587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Choisir parmi les précisions préenregistrées ou saisir un texte personnalisé</a:t>
            </a:r>
          </a:p>
        </p:txBody>
      </p:sp>
      <p:cxnSp>
        <p:nvCxnSpPr>
          <p:cNvPr id="9" name="Connecteur droit avec flèche 8">
            <a:extLst>
              <a:ext uri="{FF2B5EF4-FFF2-40B4-BE49-F238E27FC236}">
                <a16:creationId xmlns:a16="http://schemas.microsoft.com/office/drawing/2014/main" id="{AC923725-1A64-40FF-9335-8526B126D7C0}"/>
              </a:ext>
            </a:extLst>
          </p:cNvPr>
          <p:cNvCxnSpPr>
            <a:cxnSpLocks/>
            <a:stCxn id="8" idx="1"/>
          </p:cNvCxnSpPr>
          <p:nvPr/>
        </p:nvCxnSpPr>
        <p:spPr>
          <a:xfrm>
            <a:off x="2692399" y="2486503"/>
            <a:ext cx="1555572" cy="1730017"/>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EDFD7157-222A-42CA-AC2D-6188C9F60087}"/>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C3E8B30-5851-4267-9240-DE3DE9ED9ECF}" type="slidenum">
              <a:rPr/>
              <a:t>41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8BCCABFB-149C-4F02-9DC3-1057F5309A3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CAB0BEA9-80EB-483F-8796-D5B41BDC8EB4}"/>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BFA0172D-A126-476F-BC14-49756F5740EE}"/>
              </a:ext>
            </a:extLst>
          </p:cNvPr>
          <p:cNvSpPr/>
          <p:nvPr/>
        </p:nvSpPr>
        <p:spPr>
          <a:xfrm>
            <a:off x="38160" y="809640"/>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2 – Choix et ajout des précisions pour chaque critère</a:t>
            </a:r>
          </a:p>
        </p:txBody>
      </p:sp>
    </p:spTree>
    <p:extLst>
      <p:ext uri="{BB962C8B-B14F-4D97-AF65-F5344CB8AC3E}">
        <p14:creationId xmlns:p14="http://schemas.microsoft.com/office/powerpoint/2010/main" val="716041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4E319CD7-B92C-0118-1EA6-2C63808D83A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81678"/>
            <a:ext cx="9144000" cy="4029122"/>
          </a:xfrm>
          <a:prstGeom prst="rect">
            <a:avLst/>
          </a:prstGeom>
        </p:spPr>
      </p:pic>
      <p:cxnSp>
        <p:nvCxnSpPr>
          <p:cNvPr id="3" name="Connecteur : en angle 2">
            <a:extLst>
              <a:ext uri="{FF2B5EF4-FFF2-40B4-BE49-F238E27FC236}">
                <a16:creationId xmlns:a16="http://schemas.microsoft.com/office/drawing/2014/main" id="{983EA8AF-22B0-4625-A4CE-E82414303A6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24ED68FB-7922-4548-BA5A-D82CA2552674}"/>
              </a:ext>
            </a:extLst>
          </p:cNvPr>
          <p:cNvSpPr/>
          <p:nvPr/>
        </p:nvSpPr>
        <p:spPr>
          <a:xfrm>
            <a:off x="994305" y="133200"/>
            <a:ext cx="65073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8" name="Forme libre : forme 7">
            <a:extLst>
              <a:ext uri="{FF2B5EF4-FFF2-40B4-BE49-F238E27FC236}">
                <a16:creationId xmlns:a16="http://schemas.microsoft.com/office/drawing/2014/main" id="{32EFD77B-4455-4ECC-BAD1-2FA78A115B62}"/>
              </a:ext>
            </a:extLst>
          </p:cNvPr>
          <p:cNvSpPr/>
          <p:nvPr/>
        </p:nvSpPr>
        <p:spPr>
          <a:xfrm>
            <a:off x="304920" y="3640080"/>
            <a:ext cx="2725879"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Ajoutez des précisions sur le marché dans les spécifications complémentaires (3000 caractères max.)</a:t>
            </a:r>
          </a:p>
        </p:txBody>
      </p:sp>
      <p:cxnSp>
        <p:nvCxnSpPr>
          <p:cNvPr id="9" name="Connecteur droit avec flèche 8">
            <a:extLst>
              <a:ext uri="{FF2B5EF4-FFF2-40B4-BE49-F238E27FC236}">
                <a16:creationId xmlns:a16="http://schemas.microsoft.com/office/drawing/2014/main" id="{AC923725-1A64-40FF-9335-8526B126D7C0}"/>
              </a:ext>
            </a:extLst>
          </p:cNvPr>
          <p:cNvCxnSpPr>
            <a:cxnSpLocks/>
          </p:cNvCxnSpPr>
          <p:nvPr/>
        </p:nvCxnSpPr>
        <p:spPr>
          <a:xfrm flipV="1">
            <a:off x="3030799" y="2753745"/>
            <a:ext cx="860066" cy="1392375"/>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EDFD7157-222A-42CA-AC2D-6188C9F60087}"/>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C3E8B30-5851-4267-9240-DE3DE9ED9ECF}" type="slidenum">
              <a:rPr/>
              <a:t>42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8BCCABFB-149C-4F02-9DC3-1057F5309A3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CAB0BEA9-80EB-483F-8796-D5B41BDC8EB4}"/>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BFA0172D-A126-476F-BC14-49756F5740EE}"/>
              </a:ext>
            </a:extLst>
          </p:cNvPr>
          <p:cNvSpPr/>
          <p:nvPr/>
        </p:nvSpPr>
        <p:spPr>
          <a:xfrm>
            <a:off x="38160" y="809640"/>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2 – Choix et ajout des </a:t>
            </a:r>
            <a:r>
              <a:rPr lang="fr-FR" sz="1400" b="1" dirty="0">
                <a:solidFill>
                  <a:srgbClr val="005DA2"/>
                </a:solidFill>
                <a:latin typeface="Arial" pitchFamily="18"/>
                <a:ea typeface="ヒラギノ角ゴ Pro W3" pitchFamily="2"/>
                <a:cs typeface="ヒラギノ角ゴ Pro W3" pitchFamily="2"/>
              </a:rPr>
              <a:t>spécifications complémentaires de marché et des modalités de livraison</a:t>
            </a: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6" name="Rectangle 5">
            <a:extLst>
              <a:ext uri="{FF2B5EF4-FFF2-40B4-BE49-F238E27FC236}">
                <a16:creationId xmlns:a16="http://schemas.microsoft.com/office/drawing/2014/main" id="{E9A199E7-5823-1285-EE9A-C6C5CADF3713}"/>
              </a:ext>
            </a:extLst>
          </p:cNvPr>
          <p:cNvSpPr/>
          <p:nvPr/>
        </p:nvSpPr>
        <p:spPr>
          <a:xfrm>
            <a:off x="6609787" y="1548717"/>
            <a:ext cx="2503503" cy="1009439"/>
          </a:xfrm>
          <a:prstGeom prst="rect">
            <a:avLst/>
          </a:prstGeom>
          <a:solidFill>
            <a:srgbClr val="97C0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t>Vous pouvez définir ici les modalités de livraison. Celles-ci sont mémorisées pour toutes vos consultations ultérieures.</a:t>
            </a:r>
          </a:p>
        </p:txBody>
      </p:sp>
      <p:cxnSp>
        <p:nvCxnSpPr>
          <p:cNvPr id="7" name="Connecteur droit avec flèche 6">
            <a:extLst>
              <a:ext uri="{FF2B5EF4-FFF2-40B4-BE49-F238E27FC236}">
                <a16:creationId xmlns:a16="http://schemas.microsoft.com/office/drawing/2014/main" id="{C79F81BE-3937-F3B8-004F-62506EE1C9FD}"/>
              </a:ext>
            </a:extLst>
          </p:cNvPr>
          <p:cNvCxnSpPr>
            <a:cxnSpLocks/>
          </p:cNvCxnSpPr>
          <p:nvPr/>
        </p:nvCxnSpPr>
        <p:spPr>
          <a:xfrm flipH="1">
            <a:off x="4366727" y="2006600"/>
            <a:ext cx="2262673" cy="70600"/>
          </a:xfrm>
          <a:prstGeom prst="straightConnector1">
            <a:avLst/>
          </a:prstGeom>
          <a:ln>
            <a:solidFill>
              <a:srgbClr val="97C00E"/>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53449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A3CBC648-890A-EACD-B306-65693D44ED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386523"/>
            <a:ext cx="9144000" cy="4054158"/>
          </a:xfrm>
          <a:prstGeom prst="rect">
            <a:avLst/>
          </a:prstGeom>
        </p:spPr>
      </p:pic>
      <p:cxnSp>
        <p:nvCxnSpPr>
          <p:cNvPr id="3" name="Connecteur : en angle 2">
            <a:extLst>
              <a:ext uri="{FF2B5EF4-FFF2-40B4-BE49-F238E27FC236}">
                <a16:creationId xmlns:a16="http://schemas.microsoft.com/office/drawing/2014/main" id="{E9B438C5-556C-4C59-ABA0-1C12180B41F4}"/>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959C5D6D-A24A-4FE4-A288-EFB66E2EA1B8}"/>
              </a:ext>
            </a:extLst>
          </p:cNvPr>
          <p:cNvSpPr/>
          <p:nvPr/>
        </p:nvSpPr>
        <p:spPr>
          <a:xfrm>
            <a:off x="994304" y="133200"/>
            <a:ext cx="604569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FDDA5279-13C0-47FF-BE9A-D2B5A537A8C5}"/>
              </a:ext>
            </a:extLst>
          </p:cNvPr>
          <p:cNvSpPr/>
          <p:nvPr/>
        </p:nvSpPr>
        <p:spPr>
          <a:xfrm>
            <a:off x="4268923" y="1591099"/>
            <a:ext cx="4303066"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Rappel des coordonnées du responsable achat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(modifiable également sur le compte  de l’établissement)</a:t>
            </a:r>
          </a:p>
        </p:txBody>
      </p:sp>
      <p:cxnSp>
        <p:nvCxnSpPr>
          <p:cNvPr id="6" name="Connecteur droit avec flèche 5">
            <a:extLst>
              <a:ext uri="{FF2B5EF4-FFF2-40B4-BE49-F238E27FC236}">
                <a16:creationId xmlns:a16="http://schemas.microsoft.com/office/drawing/2014/main" id="{644A6D65-99B2-42CE-975B-E0054661E593}"/>
              </a:ext>
            </a:extLst>
          </p:cNvPr>
          <p:cNvCxnSpPr>
            <a:cxnSpLocks/>
          </p:cNvCxnSpPr>
          <p:nvPr/>
        </p:nvCxnSpPr>
        <p:spPr>
          <a:xfrm flipH="1">
            <a:off x="6111551" y="2547387"/>
            <a:ext cx="308905" cy="1122119"/>
          </a:xfrm>
          <a:prstGeom prst="straightConnector1">
            <a:avLst/>
          </a:prstGeom>
          <a:noFill/>
          <a:ln w="25560" cap="sq">
            <a:solidFill>
              <a:srgbClr val="0064A0"/>
            </a:solidFill>
            <a:prstDash val="solid"/>
            <a:miter/>
            <a:tailEnd type="arrow"/>
          </a:ln>
        </p:spPr>
      </p:cxnSp>
      <p:sp>
        <p:nvSpPr>
          <p:cNvPr id="7" name="Forme libre : forme 6">
            <a:extLst>
              <a:ext uri="{FF2B5EF4-FFF2-40B4-BE49-F238E27FC236}">
                <a16:creationId xmlns:a16="http://schemas.microsoft.com/office/drawing/2014/main" id="{F2A86A86-AD3E-4CB4-8731-259501273A41}"/>
              </a:ext>
            </a:extLst>
          </p:cNvPr>
          <p:cNvSpPr/>
          <p:nvPr/>
        </p:nvSpPr>
        <p:spPr>
          <a:xfrm>
            <a:off x="147313" y="1591099"/>
            <a:ext cx="206063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Rappel des coordonnées du pouvoir adjudicateur</a:t>
            </a:r>
          </a:p>
        </p:txBody>
      </p:sp>
      <p:cxnSp>
        <p:nvCxnSpPr>
          <p:cNvPr id="8" name="Connecteur droit avec flèche 7">
            <a:extLst>
              <a:ext uri="{FF2B5EF4-FFF2-40B4-BE49-F238E27FC236}">
                <a16:creationId xmlns:a16="http://schemas.microsoft.com/office/drawing/2014/main" id="{54AF92B9-A64F-4FAA-8304-C60BDA992795}"/>
              </a:ext>
            </a:extLst>
          </p:cNvPr>
          <p:cNvCxnSpPr>
            <a:cxnSpLocks/>
          </p:cNvCxnSpPr>
          <p:nvPr/>
        </p:nvCxnSpPr>
        <p:spPr>
          <a:xfrm>
            <a:off x="1177632" y="2294751"/>
            <a:ext cx="632507" cy="1094969"/>
          </a:xfrm>
          <a:prstGeom prst="straightConnector1">
            <a:avLst/>
          </a:prstGeom>
          <a:noFill/>
          <a:ln w="25560" cap="sq">
            <a:solidFill>
              <a:srgbClr val="FF0000"/>
            </a:solidFill>
            <a:prstDash val="solid"/>
            <a:miter/>
            <a:tailEnd type="arrow"/>
          </a:ln>
        </p:spPr>
      </p:cxnSp>
      <p:sp>
        <p:nvSpPr>
          <p:cNvPr id="11" name="Forme libre : forme 10">
            <a:extLst>
              <a:ext uri="{FF2B5EF4-FFF2-40B4-BE49-F238E27FC236}">
                <a16:creationId xmlns:a16="http://schemas.microsoft.com/office/drawing/2014/main" id="{13E36E34-057D-49A3-8688-B28BB15AD75F}"/>
              </a:ext>
            </a:extLst>
          </p:cNvPr>
          <p:cNvSpPr/>
          <p:nvPr/>
        </p:nvSpPr>
        <p:spPr>
          <a:xfrm>
            <a:off x="81000" y="656280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B9965EC-2571-4924-9F03-AE62CCF5220F}" type="slidenum">
              <a:rPr/>
              <a:t>43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7F03BF56-2744-4B49-A0F1-11FAC40AEF9B}"/>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DA4A8620-C4DC-4DB2-8E58-B922B23A9E4A}"/>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591377A-76F4-22A7-7385-CE0EF959F0DC}"/>
              </a:ext>
            </a:extLst>
          </p:cNvPr>
          <p:cNvPicPr>
            <a:picLocks noChangeAspect="1"/>
          </p:cNvPicPr>
          <p:nvPr/>
        </p:nvPicPr>
        <p:blipFill>
          <a:blip r:embed="rId3"/>
          <a:srcRect t="11200" b="5150"/>
          <a:stretch/>
        </p:blipFill>
        <p:spPr>
          <a:xfrm>
            <a:off x="12600" y="1403737"/>
            <a:ext cx="9144000" cy="4302586"/>
          </a:xfrm>
          <a:prstGeom prst="rect">
            <a:avLst/>
          </a:prstGeom>
        </p:spPr>
      </p:pic>
      <p:cxnSp>
        <p:nvCxnSpPr>
          <p:cNvPr id="3" name="Connecteur : en angle 2">
            <a:extLst>
              <a:ext uri="{FF2B5EF4-FFF2-40B4-BE49-F238E27FC236}">
                <a16:creationId xmlns:a16="http://schemas.microsoft.com/office/drawing/2014/main" id="{A5FCC4BE-EC1C-4EDD-8BFD-749778A0BD3E}"/>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3CF57D53-E48C-478C-B0DE-F28DEA543F11}"/>
              </a:ext>
            </a:extLst>
          </p:cNvPr>
          <p:cNvSpPr/>
          <p:nvPr/>
        </p:nvSpPr>
        <p:spPr>
          <a:xfrm>
            <a:off x="994303" y="133200"/>
            <a:ext cx="498037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PUBLICATION DU MARCHE</a:t>
            </a:r>
          </a:p>
        </p:txBody>
      </p:sp>
      <p:sp>
        <p:nvSpPr>
          <p:cNvPr id="6" name="Forme libre : forme 5">
            <a:extLst>
              <a:ext uri="{FF2B5EF4-FFF2-40B4-BE49-F238E27FC236}">
                <a16:creationId xmlns:a16="http://schemas.microsoft.com/office/drawing/2014/main" id="{FFA5112A-36A8-4C36-886A-FB9F6781E2B2}"/>
              </a:ext>
            </a:extLst>
          </p:cNvPr>
          <p:cNvSpPr/>
          <p:nvPr/>
        </p:nvSpPr>
        <p:spPr>
          <a:xfrm>
            <a:off x="5128260" y="2584575"/>
            <a:ext cx="38994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Prévisualiser le règlement de consultation envoyé aux fournisseurs</a:t>
            </a:r>
          </a:p>
        </p:txBody>
      </p:sp>
      <p:cxnSp>
        <p:nvCxnSpPr>
          <p:cNvPr id="7" name="Connecteur droit avec flèche 6">
            <a:extLst>
              <a:ext uri="{FF2B5EF4-FFF2-40B4-BE49-F238E27FC236}">
                <a16:creationId xmlns:a16="http://schemas.microsoft.com/office/drawing/2014/main" id="{343E0C4E-99E3-4D86-89C0-5CEF0921BE47}"/>
              </a:ext>
            </a:extLst>
          </p:cNvPr>
          <p:cNvCxnSpPr>
            <a:cxnSpLocks/>
          </p:cNvCxnSpPr>
          <p:nvPr/>
        </p:nvCxnSpPr>
        <p:spPr>
          <a:xfrm>
            <a:off x="7199957" y="3109976"/>
            <a:ext cx="367170" cy="638049"/>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5178CBE2-FF47-40A8-8A40-BA391F15CA20}"/>
              </a:ext>
            </a:extLst>
          </p:cNvPr>
          <p:cNvSpPr/>
          <p:nvPr/>
        </p:nvSpPr>
        <p:spPr>
          <a:xfrm>
            <a:off x="5313431" y="4133327"/>
            <a:ext cx="3830569"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Aperç</a:t>
            </a:r>
            <a:r>
              <a:rPr lang="fr-FR" sz="1400" b="1" i="0" u="none" strike="noStrike" baseline="0" dirty="0">
                <a:ln>
                  <a:noFill/>
                </a:ln>
                <a:solidFill>
                  <a:srgbClr val="FFFFFF"/>
                </a:solidFill>
                <a:latin typeface="Arial" pitchFamily="18"/>
                <a:ea typeface="Arial" pitchFamily="2"/>
                <a:cs typeface="Arial" pitchFamily="2"/>
              </a:rPr>
              <a:t>u du SMS envoyé aux fournisseurs</a:t>
            </a:r>
          </a:p>
        </p:txBody>
      </p:sp>
      <p:cxnSp>
        <p:nvCxnSpPr>
          <p:cNvPr id="9" name="Connecteur droit avec flèche 8">
            <a:extLst>
              <a:ext uri="{FF2B5EF4-FFF2-40B4-BE49-F238E27FC236}">
                <a16:creationId xmlns:a16="http://schemas.microsoft.com/office/drawing/2014/main" id="{58EAF246-6672-41AA-9350-4AA0ABEE920C}"/>
              </a:ext>
            </a:extLst>
          </p:cNvPr>
          <p:cNvCxnSpPr>
            <a:cxnSpLocks/>
          </p:cNvCxnSpPr>
          <p:nvPr/>
        </p:nvCxnSpPr>
        <p:spPr>
          <a:xfrm flipH="1">
            <a:off x="3956180" y="4288306"/>
            <a:ext cx="1357251" cy="0"/>
          </a:xfrm>
          <a:prstGeom prst="straightConnector1">
            <a:avLst/>
          </a:prstGeom>
          <a:noFill/>
          <a:ln w="25560" cap="sq">
            <a:solidFill>
              <a:srgbClr val="009900"/>
            </a:solidFill>
            <a:prstDash val="solid"/>
            <a:miter/>
            <a:tailEnd type="arrow"/>
          </a:ln>
        </p:spPr>
      </p:cxnSp>
      <p:sp>
        <p:nvSpPr>
          <p:cNvPr id="10" name="Forme libre : forme 9">
            <a:extLst>
              <a:ext uri="{FF2B5EF4-FFF2-40B4-BE49-F238E27FC236}">
                <a16:creationId xmlns:a16="http://schemas.microsoft.com/office/drawing/2014/main" id="{2AFC4945-A454-4A10-8AB5-2EE868AF8CC4}"/>
              </a:ext>
            </a:extLst>
          </p:cNvPr>
          <p:cNvSpPr/>
          <p:nvPr/>
        </p:nvSpPr>
        <p:spPr>
          <a:xfrm>
            <a:off x="149280" y="5882112"/>
            <a:ext cx="323462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Nombre de fournisseurs que vous allez notifier</a:t>
            </a:r>
          </a:p>
        </p:txBody>
      </p:sp>
      <p:cxnSp>
        <p:nvCxnSpPr>
          <p:cNvPr id="11" name="Connecteur droit avec flèche 10">
            <a:extLst>
              <a:ext uri="{FF2B5EF4-FFF2-40B4-BE49-F238E27FC236}">
                <a16:creationId xmlns:a16="http://schemas.microsoft.com/office/drawing/2014/main" id="{4B213DF5-4994-4337-B4D2-D01DA53861F1}"/>
              </a:ext>
            </a:extLst>
          </p:cNvPr>
          <p:cNvCxnSpPr>
            <a:cxnSpLocks/>
            <a:stCxn id="10" idx="0"/>
          </p:cNvCxnSpPr>
          <p:nvPr/>
        </p:nvCxnSpPr>
        <p:spPr>
          <a:xfrm flipH="1" flipV="1">
            <a:off x="1312836" y="5263288"/>
            <a:ext cx="453755" cy="618824"/>
          </a:xfrm>
          <a:prstGeom prst="straightConnector1">
            <a:avLst/>
          </a:prstGeom>
          <a:noFill/>
          <a:ln w="25560" cap="sq">
            <a:solidFill>
              <a:srgbClr val="0064A0"/>
            </a:solidFill>
            <a:prstDash val="solid"/>
            <a:miter/>
            <a:tailEnd type="arrow"/>
          </a:ln>
        </p:spPr>
      </p:cxnSp>
      <p:sp>
        <p:nvSpPr>
          <p:cNvPr id="12" name="Forme libre : forme 11">
            <a:extLst>
              <a:ext uri="{FF2B5EF4-FFF2-40B4-BE49-F238E27FC236}">
                <a16:creationId xmlns:a16="http://schemas.microsoft.com/office/drawing/2014/main" id="{14C4BCF9-81DE-42D1-B2ED-A604B324399D}"/>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8049C1-21F1-4335-89D0-799DB9091D7E}" type="slidenum">
              <a:rPr/>
              <a:t>44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E3988930-B521-4F35-96F2-B4048CFDDDF6}"/>
              </a:ext>
            </a:extLst>
          </p:cNvPr>
          <p:cNvSpPr/>
          <p:nvPr/>
        </p:nvSpPr>
        <p:spPr>
          <a:xfrm>
            <a:off x="12600" y="809640"/>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Votre consultation est presque terminée, il ne reste qu’à vérifier </a:t>
            </a:r>
            <a:r>
              <a:rPr lang="fr-FR" sz="1400" b="1" dirty="0">
                <a:solidFill>
                  <a:srgbClr val="005DA2"/>
                </a:solidFill>
                <a:latin typeface="Arial" pitchFamily="18"/>
                <a:ea typeface="ヒラギノ角ゴ Pro W3" pitchFamily="2"/>
                <a:cs typeface="ヒラギノ角ゴ Pro W3" pitchFamily="2"/>
              </a:rPr>
              <a:t>vos données de consultation, </a:t>
            </a:r>
            <a:r>
              <a:rPr lang="fr-FR" sz="1400" b="1" i="0" u="none" strike="noStrike" baseline="0" dirty="0">
                <a:ln>
                  <a:noFill/>
                </a:ln>
                <a:solidFill>
                  <a:srgbClr val="005DA2"/>
                </a:solidFill>
                <a:latin typeface="Arial" pitchFamily="18"/>
                <a:ea typeface="ヒラギノ角ゴ Pro W3" pitchFamily="2"/>
                <a:cs typeface="ヒラギノ角ゴ Pro W3" pitchFamily="2"/>
              </a:rPr>
              <a:t>et valider l’envoi et la publication de la consultation</a:t>
            </a:r>
          </a:p>
        </p:txBody>
      </p:sp>
      <p:cxnSp>
        <p:nvCxnSpPr>
          <p:cNvPr id="14" name="Connecteur droit avec flèche 13">
            <a:extLst>
              <a:ext uri="{FF2B5EF4-FFF2-40B4-BE49-F238E27FC236}">
                <a16:creationId xmlns:a16="http://schemas.microsoft.com/office/drawing/2014/main" id="{48EA4598-F325-4FB6-A933-B1DFB0CB22AA}"/>
              </a:ext>
            </a:extLst>
          </p:cNvPr>
          <p:cNvCxnSpPr>
            <a:cxnSpLocks/>
          </p:cNvCxnSpPr>
          <p:nvPr/>
        </p:nvCxnSpPr>
        <p:spPr>
          <a:xfrm flipV="1">
            <a:off x="2444115" y="3416813"/>
            <a:ext cx="499878" cy="127080"/>
          </a:xfrm>
          <a:prstGeom prst="straightConnector1">
            <a:avLst/>
          </a:prstGeom>
          <a:noFill/>
          <a:ln w="25560" cap="sq">
            <a:solidFill>
              <a:srgbClr val="F78E03"/>
            </a:solidFill>
            <a:prstDash val="solid"/>
            <a:miter/>
            <a:tailEnd type="arrow"/>
          </a:ln>
        </p:spPr>
      </p:cxnSp>
      <p:sp>
        <p:nvSpPr>
          <p:cNvPr id="15" name="Forme libre : forme 14">
            <a:extLst>
              <a:ext uri="{FF2B5EF4-FFF2-40B4-BE49-F238E27FC236}">
                <a16:creationId xmlns:a16="http://schemas.microsoft.com/office/drawing/2014/main" id="{EEA09C2B-A36B-45E9-96C2-B4048F560C1E}"/>
              </a:ext>
            </a:extLst>
          </p:cNvPr>
          <p:cNvSpPr/>
          <p:nvPr/>
        </p:nvSpPr>
        <p:spPr>
          <a:xfrm>
            <a:off x="34920" y="3202478"/>
            <a:ext cx="240970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Ajouter des informations supplémentaires </a:t>
            </a:r>
            <a:r>
              <a:rPr lang="fr-FR" sz="1200" b="1" i="1" dirty="0">
                <a:solidFill>
                  <a:srgbClr val="FFFFFF"/>
                </a:solidFill>
                <a:latin typeface="Arial" pitchFamily="18"/>
                <a:ea typeface="Arial" pitchFamily="2"/>
                <a:cs typeface="Arial" pitchFamily="2"/>
              </a:rPr>
              <a:t>dans</a:t>
            </a:r>
            <a:r>
              <a:rPr lang="fr-FR" sz="1200" b="1" i="1" u="none" strike="noStrike" baseline="0" dirty="0">
                <a:ln>
                  <a:noFill/>
                </a:ln>
                <a:solidFill>
                  <a:srgbClr val="FFFFFF"/>
                </a:solidFill>
                <a:latin typeface="Arial" pitchFamily="18"/>
                <a:ea typeface="Arial" pitchFamily="2"/>
                <a:cs typeface="Arial" pitchFamily="2"/>
              </a:rPr>
              <a:t> le mail de consultation si besoin</a:t>
            </a:r>
          </a:p>
        </p:txBody>
      </p:sp>
      <p:sp>
        <p:nvSpPr>
          <p:cNvPr id="16" name="Forme libre : forme 15">
            <a:extLst>
              <a:ext uri="{FF2B5EF4-FFF2-40B4-BE49-F238E27FC236}">
                <a16:creationId xmlns:a16="http://schemas.microsoft.com/office/drawing/2014/main" id="{87B1E63D-C968-4EC0-87CC-21077158F0C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F92CB86B-42CB-4376-B96C-676F9DF42125}"/>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F421B2BC-C5A6-45DF-A82A-EB8862DEAC0F}"/>
              </a:ext>
            </a:extLst>
          </p:cNvPr>
          <p:cNvSpPr/>
          <p:nvPr/>
        </p:nvSpPr>
        <p:spPr>
          <a:xfrm>
            <a:off x="2957221" y="4785144"/>
            <a:ext cx="6193079"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Pour les marchés annuels de moins de 40 000 euros HT, on peut choisir de ne faire pas de publicité. Si la case est décochée, la consultation n’apparaît pas sur le site </a:t>
            </a:r>
            <a:r>
              <a:rPr lang="fr-FR" sz="1400" b="1" i="0" u="none" strike="noStrike" baseline="0" dirty="0" err="1">
                <a:ln>
                  <a:noFill/>
                </a:ln>
                <a:solidFill>
                  <a:srgbClr val="FFFFFF"/>
                </a:solidFill>
                <a:latin typeface="Arial" pitchFamily="18"/>
                <a:ea typeface="Arial" pitchFamily="2"/>
                <a:cs typeface="Arial" pitchFamily="2"/>
              </a:rPr>
              <a:t>Agrilocal</a:t>
            </a:r>
            <a:r>
              <a:rPr lang="fr-FR" sz="1400" b="1" dirty="0">
                <a:solidFill>
                  <a:srgbClr val="FFFFFF"/>
                </a:solidFill>
                <a:latin typeface="Arial" pitchFamily="18"/>
                <a:ea typeface="Arial" pitchFamily="2"/>
                <a:cs typeface="Arial" pitchFamily="2"/>
              </a:rPr>
              <a:t> et s</a:t>
            </a:r>
            <a:r>
              <a:rPr lang="fr-FR" sz="1400" b="1" i="0" u="none" strike="noStrike" baseline="0" dirty="0">
                <a:ln>
                  <a:noFill/>
                </a:ln>
                <a:solidFill>
                  <a:srgbClr val="FFFFFF"/>
                </a:solidFill>
                <a:latin typeface="Arial" pitchFamily="18"/>
                <a:ea typeface="Arial" pitchFamily="2"/>
                <a:cs typeface="Arial" pitchFamily="2"/>
              </a:rPr>
              <a:t>euls les fournisseurs contactés peuvent y répondre.</a:t>
            </a:r>
          </a:p>
        </p:txBody>
      </p:sp>
      <p:cxnSp>
        <p:nvCxnSpPr>
          <p:cNvPr id="23" name="Connecteur droit avec flèche 22">
            <a:extLst>
              <a:ext uri="{FF2B5EF4-FFF2-40B4-BE49-F238E27FC236}">
                <a16:creationId xmlns:a16="http://schemas.microsoft.com/office/drawing/2014/main" id="{1F3D0238-BA5B-42F7-81FB-54366769D1AD}"/>
              </a:ext>
            </a:extLst>
          </p:cNvPr>
          <p:cNvCxnSpPr>
            <a:cxnSpLocks/>
          </p:cNvCxnSpPr>
          <p:nvPr/>
        </p:nvCxnSpPr>
        <p:spPr>
          <a:xfrm flipH="1" flipV="1">
            <a:off x="1944238" y="4901589"/>
            <a:ext cx="999755" cy="285506"/>
          </a:xfrm>
          <a:prstGeom prst="straightConnector1">
            <a:avLst/>
          </a:prstGeom>
          <a:noFill/>
          <a:ln w="25560" cap="sq">
            <a:solidFill>
              <a:srgbClr val="97C00E"/>
            </a:solidFill>
            <a:prstDash val="solid"/>
            <a:miter/>
            <a:tailEnd type="arrow"/>
          </a:ln>
        </p:spPr>
      </p:cxnSp>
      <p:sp>
        <p:nvSpPr>
          <p:cNvPr id="27" name="Ellipse 26">
            <a:extLst>
              <a:ext uri="{FF2B5EF4-FFF2-40B4-BE49-F238E27FC236}">
                <a16:creationId xmlns:a16="http://schemas.microsoft.com/office/drawing/2014/main" id="{10CE3EAA-CA37-4993-9A82-B82B109D5721}"/>
              </a:ext>
            </a:extLst>
          </p:cNvPr>
          <p:cNvSpPr/>
          <p:nvPr/>
        </p:nvSpPr>
        <p:spPr>
          <a:xfrm>
            <a:off x="7452360" y="1607159"/>
            <a:ext cx="775620" cy="74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4833CC2E-2ACD-4BDD-A2AC-94F83282C5E9}"/>
              </a:ext>
            </a:extLst>
          </p:cNvPr>
          <p:cNvSpPr/>
          <p:nvPr/>
        </p:nvSpPr>
        <p:spPr>
          <a:xfrm>
            <a:off x="1182915" y="2086565"/>
            <a:ext cx="1732989" cy="6474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A50375E9-C94C-D3F9-CE90-EC4B6C1479D9}"/>
              </a:ext>
            </a:extLst>
          </p:cNvPr>
          <p:cNvPicPr>
            <a:picLocks noChangeAspect="1"/>
          </p:cNvPicPr>
          <p:nvPr/>
        </p:nvPicPr>
        <p:blipFill>
          <a:blip r:embed="rId3"/>
          <a:srcRect t="61877" b="4647"/>
          <a:stretch/>
        </p:blipFill>
        <p:spPr>
          <a:xfrm>
            <a:off x="34920" y="2237823"/>
            <a:ext cx="9144000" cy="1721822"/>
          </a:xfrm>
          <a:prstGeom prst="rect">
            <a:avLst/>
          </a:prstGeom>
        </p:spPr>
      </p:pic>
      <p:cxnSp>
        <p:nvCxnSpPr>
          <p:cNvPr id="3" name="Connecteur : en angle 2">
            <a:extLst>
              <a:ext uri="{FF2B5EF4-FFF2-40B4-BE49-F238E27FC236}">
                <a16:creationId xmlns:a16="http://schemas.microsoft.com/office/drawing/2014/main" id="{A9899B51-9CDE-46D0-B2D1-C025E9B72424}"/>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90B456F7-6CEC-4F35-B749-A0F56C1C74F7}"/>
              </a:ext>
            </a:extLst>
          </p:cNvPr>
          <p:cNvSpPr/>
          <p:nvPr/>
        </p:nvSpPr>
        <p:spPr>
          <a:xfrm>
            <a:off x="994303" y="133200"/>
            <a:ext cx="5211192"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PUBLICATION DU MARCHE</a:t>
            </a:r>
          </a:p>
        </p:txBody>
      </p:sp>
      <p:sp>
        <p:nvSpPr>
          <p:cNvPr id="6" name="Forme libre : forme 5">
            <a:extLst>
              <a:ext uri="{FF2B5EF4-FFF2-40B4-BE49-F238E27FC236}">
                <a16:creationId xmlns:a16="http://schemas.microsoft.com/office/drawing/2014/main" id="{6BEA7AE4-FEA2-4454-9AA9-ADB36DBE4B07}"/>
              </a:ext>
            </a:extLst>
          </p:cNvPr>
          <p:cNvSpPr/>
          <p:nvPr/>
        </p:nvSpPr>
        <p:spPr>
          <a:xfrm>
            <a:off x="1445718" y="4443437"/>
            <a:ext cx="6322404"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Une fois validée, une notification est envoyée par mail et SMS aux fournisseurs, et la consultation est publiée sur le site </a:t>
            </a:r>
            <a:r>
              <a:rPr lang="fr-FR" sz="1400" b="1" i="0" u="none" strike="noStrike" baseline="0" dirty="0" err="1">
                <a:ln>
                  <a:noFill/>
                </a:ln>
                <a:solidFill>
                  <a:srgbClr val="FFFFFF"/>
                </a:solidFill>
                <a:latin typeface="Arial" pitchFamily="18"/>
                <a:ea typeface="Arial" pitchFamily="2"/>
                <a:cs typeface="Arial" pitchFamily="2"/>
              </a:rPr>
              <a:t>Agrilocal</a:t>
            </a:r>
            <a:r>
              <a:rPr lang="fr-FR" sz="1400" b="1" i="0" u="none" strike="noStrike" baseline="0" dirty="0">
                <a:ln>
                  <a:noFill/>
                </a:ln>
                <a:solidFill>
                  <a:srgbClr val="FFFFFF"/>
                </a:solidFill>
                <a:latin typeface="Arial" pitchFamily="18"/>
                <a:ea typeface="Arial" pitchFamily="2"/>
                <a:cs typeface="Arial" pitchFamily="2"/>
              </a:rPr>
              <a:t> si la case de l’avis de publicité est cochée</a:t>
            </a:r>
          </a:p>
        </p:txBody>
      </p:sp>
      <p:cxnSp>
        <p:nvCxnSpPr>
          <p:cNvPr id="7" name="Connecteur droit avec flèche 6">
            <a:extLst>
              <a:ext uri="{FF2B5EF4-FFF2-40B4-BE49-F238E27FC236}">
                <a16:creationId xmlns:a16="http://schemas.microsoft.com/office/drawing/2014/main" id="{470213DE-61C7-4E0A-92B2-916551654C24}"/>
              </a:ext>
            </a:extLst>
          </p:cNvPr>
          <p:cNvCxnSpPr>
            <a:cxnSpLocks/>
            <a:stCxn id="6" idx="0"/>
          </p:cNvCxnSpPr>
          <p:nvPr/>
        </p:nvCxnSpPr>
        <p:spPr>
          <a:xfrm flipV="1">
            <a:off x="4606920" y="3802380"/>
            <a:ext cx="445140" cy="641057"/>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AE81F66A-1902-4AAF-8857-96D5B1E3050F}"/>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86EBB03-489E-4B8A-A591-43C92D1DBD34}" type="slidenum">
              <a:rPr/>
              <a:t>45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9" name="Forme libre : forme 8">
            <a:extLst>
              <a:ext uri="{FF2B5EF4-FFF2-40B4-BE49-F238E27FC236}">
                <a16:creationId xmlns:a16="http://schemas.microsoft.com/office/drawing/2014/main" id="{64E89A87-8341-4C77-95BF-F8A4ED5DF02A}"/>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BC49C47D-B5DB-4BA5-A8A7-02FEA55DAB52}"/>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4" name="Connecteur droit avec flèche 13">
            <a:extLst>
              <a:ext uri="{FF2B5EF4-FFF2-40B4-BE49-F238E27FC236}">
                <a16:creationId xmlns:a16="http://schemas.microsoft.com/office/drawing/2014/main" id="{16937ACF-1234-8358-D808-978897F113B2}"/>
              </a:ext>
            </a:extLst>
          </p:cNvPr>
          <p:cNvCxnSpPr>
            <a:cxnSpLocks/>
          </p:cNvCxnSpPr>
          <p:nvPr/>
        </p:nvCxnSpPr>
        <p:spPr>
          <a:xfrm>
            <a:off x="7490460" y="1715067"/>
            <a:ext cx="1272540" cy="1584919"/>
          </a:xfrm>
          <a:prstGeom prst="straightConnector1">
            <a:avLst/>
          </a:prstGeom>
          <a:noFill/>
          <a:ln w="25560" cap="sq">
            <a:solidFill>
              <a:srgbClr val="0064A0"/>
            </a:solidFill>
            <a:prstDash val="solid"/>
            <a:miter/>
            <a:tailEnd type="arrow"/>
          </a:ln>
        </p:spPr>
      </p:cxnSp>
      <p:sp>
        <p:nvSpPr>
          <p:cNvPr id="13" name="Forme libre : forme 12">
            <a:extLst>
              <a:ext uri="{FF2B5EF4-FFF2-40B4-BE49-F238E27FC236}">
                <a16:creationId xmlns:a16="http://schemas.microsoft.com/office/drawing/2014/main" id="{0F1C08B6-A36A-2307-1980-0CF08C5AAC61}"/>
              </a:ext>
            </a:extLst>
          </p:cNvPr>
          <p:cNvSpPr/>
          <p:nvPr/>
        </p:nvSpPr>
        <p:spPr>
          <a:xfrm>
            <a:off x="5455920" y="1188574"/>
            <a:ext cx="33788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Pour voir la liste des fournisseurs qui seront notifiés, cliquez sur Afficher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cxnSp>
        <p:nvCxnSpPr>
          <p:cNvPr id="2" name="Connecteur : en angle 1">
            <a:extLst>
              <a:ext uri="{FF2B5EF4-FFF2-40B4-BE49-F238E27FC236}">
                <a16:creationId xmlns:a16="http://schemas.microsoft.com/office/drawing/2014/main" id="{5E0D0CA5-6CE8-4F4B-B22F-E9C1F8056626}"/>
              </a:ext>
            </a:extLst>
          </p:cNvPr>
          <p:cNvCxnSpPr/>
          <p:nvPr/>
        </p:nvCxnSpPr>
        <p:spPr>
          <a:xfrm flipH="1">
            <a:off x="5838120" y="1122120"/>
            <a:ext cx="3189600" cy="1910160"/>
          </a:xfrm>
          <a:prstGeom prst="bentConnector3">
            <a:avLst/>
          </a:prstGeom>
          <a:noFill/>
          <a:ln>
            <a:noFill/>
            <a:prstDash val="solid"/>
          </a:ln>
        </p:spPr>
      </p:cxnSp>
      <p:sp>
        <p:nvSpPr>
          <p:cNvPr id="3" name="Forme libre : forme 2">
            <a:extLst>
              <a:ext uri="{FF2B5EF4-FFF2-40B4-BE49-F238E27FC236}">
                <a16:creationId xmlns:a16="http://schemas.microsoft.com/office/drawing/2014/main" id="{833B7F8A-10ED-4A50-BB21-FA006AABFEA3}"/>
              </a:ext>
            </a:extLst>
          </p:cNvPr>
          <p:cNvSpPr/>
          <p:nvPr/>
        </p:nvSpPr>
        <p:spPr>
          <a:xfrm>
            <a:off x="1003173" y="133200"/>
            <a:ext cx="5397623"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NOTIFI</a:t>
            </a:r>
            <a:r>
              <a:rPr lang="fr-FR" sz="2800" b="1" i="0" u="none" strike="noStrike" baseline="0" dirty="0">
                <a:ln>
                  <a:noFill/>
                </a:ln>
                <a:solidFill>
                  <a:srgbClr val="00733C"/>
                </a:solidFill>
                <a:latin typeface="Arial" pitchFamily="18"/>
                <a:ea typeface="Arial" pitchFamily="2"/>
                <a:cs typeface="Arial" pitchFamily="2"/>
              </a:rPr>
              <a:t>CATION DU MARCHE</a:t>
            </a:r>
          </a:p>
        </p:txBody>
      </p:sp>
      <p:sp>
        <p:nvSpPr>
          <p:cNvPr id="4" name="Forme libre : forme 3">
            <a:extLst>
              <a:ext uri="{FF2B5EF4-FFF2-40B4-BE49-F238E27FC236}">
                <a16:creationId xmlns:a16="http://schemas.microsoft.com/office/drawing/2014/main" id="{EDBC8688-B34C-419B-BFC8-C509272B226E}"/>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9B9DAC69-AB17-4F9E-A63D-B4A0C660C950}" type="slidenum">
              <a:rPr/>
              <a:t>46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23D9D7FE-D8C0-4382-8464-072ED20AF379}"/>
              </a:ext>
            </a:extLst>
          </p:cNvPr>
          <p:cNvSpPr/>
          <p:nvPr/>
        </p:nvSpPr>
        <p:spPr>
          <a:xfrm>
            <a:off x="-11160" y="657360"/>
            <a:ext cx="9144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Toutes les informations </a:t>
            </a:r>
            <a:r>
              <a:rPr lang="fr-FR" sz="1400" b="1" dirty="0">
                <a:solidFill>
                  <a:srgbClr val="005DA2"/>
                </a:solidFill>
                <a:latin typeface="Arial" pitchFamily="18"/>
                <a:ea typeface="ヒラギノ角ゴ Pro W3" pitchFamily="2"/>
                <a:cs typeface="ヒラギノ角ゴ Pro W3" pitchFamily="2"/>
              </a:rPr>
              <a:t>du marché</a:t>
            </a:r>
            <a:r>
              <a:rPr lang="fr-FR" sz="1400" b="1" i="0" u="none" strike="noStrike" baseline="0" dirty="0">
                <a:ln>
                  <a:noFill/>
                </a:ln>
                <a:solidFill>
                  <a:srgbClr val="005DA2"/>
                </a:solidFill>
                <a:latin typeface="Arial" pitchFamily="18"/>
                <a:ea typeface="ヒラギノ角ゴ Pro W3" pitchFamily="2"/>
                <a:cs typeface="ヒラギノ角ゴ Pro W3" pitchFamily="2"/>
              </a:rPr>
              <a:t> sont reprises dans le mail adressé au fournisseur</a:t>
            </a:r>
            <a:r>
              <a:rPr lang="fr-FR" sz="1400" b="1" i="0" u="none" strike="noStrike" baseline="0" dirty="0">
                <a:ln>
                  <a:noFill/>
                </a:ln>
                <a:solidFill>
                  <a:srgbClr val="0000CC"/>
                </a:solidFill>
                <a:latin typeface="Arial" pitchFamily="18"/>
                <a:ea typeface="Arial" pitchFamily="2"/>
                <a:cs typeface="Arial" pitchFamily="2"/>
              </a:rPr>
              <a:t>.</a:t>
            </a:r>
          </a:p>
        </p:txBody>
      </p:sp>
      <p:sp>
        <p:nvSpPr>
          <p:cNvPr id="7" name="Forme libre : forme 6">
            <a:extLst>
              <a:ext uri="{FF2B5EF4-FFF2-40B4-BE49-F238E27FC236}">
                <a16:creationId xmlns:a16="http://schemas.microsoft.com/office/drawing/2014/main" id="{896FF9B5-52FB-45FC-9135-BBF199CDC28B}"/>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034599FB-4251-48ED-BBDA-9A4DF6C2A7C0}"/>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9" name="Image 8">
            <a:extLst>
              <a:ext uri="{FF2B5EF4-FFF2-40B4-BE49-F238E27FC236}">
                <a16:creationId xmlns:a16="http://schemas.microsoft.com/office/drawing/2014/main" id="{016088F1-730F-AF58-BAA8-AAEE381E0F6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2931" y="1077118"/>
            <a:ext cx="7494255" cy="513396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4C31206-6BD6-D133-0F4C-91468C03CE6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4125" y="2208941"/>
            <a:ext cx="8911440" cy="3820830"/>
          </a:xfrm>
          <a:prstGeom prst="rect">
            <a:avLst/>
          </a:prstGeom>
        </p:spPr>
      </p:pic>
      <p:cxnSp>
        <p:nvCxnSpPr>
          <p:cNvPr id="3" name="Connecteur : en angle 2">
            <a:extLst>
              <a:ext uri="{FF2B5EF4-FFF2-40B4-BE49-F238E27FC236}">
                <a16:creationId xmlns:a16="http://schemas.microsoft.com/office/drawing/2014/main" id="{D85ABBA6-74D2-44B6-BF18-7CC763A7A3EA}"/>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1F415B8A-B568-4580-8056-5D3A576B6475}"/>
              </a:ext>
            </a:extLst>
          </p:cNvPr>
          <p:cNvSpPr/>
          <p:nvPr/>
        </p:nvSpPr>
        <p:spPr>
          <a:xfrm>
            <a:off x="986820" y="133200"/>
            <a:ext cx="7760015"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RECAPITULATIF DE LA CONSULTATION</a:t>
            </a:r>
          </a:p>
        </p:txBody>
      </p:sp>
      <p:sp>
        <p:nvSpPr>
          <p:cNvPr id="6" name="Forme libre : forme 5">
            <a:extLst>
              <a:ext uri="{FF2B5EF4-FFF2-40B4-BE49-F238E27FC236}">
                <a16:creationId xmlns:a16="http://schemas.microsoft.com/office/drawing/2014/main" id="{216590AC-74DF-47AA-B714-298C7EF496C1}"/>
              </a:ext>
            </a:extLst>
          </p:cNvPr>
          <p:cNvSpPr/>
          <p:nvPr/>
        </p:nvSpPr>
        <p:spPr>
          <a:xfrm>
            <a:off x="2343752" y="5988267"/>
            <a:ext cx="19940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Numéro de marché</a:t>
            </a:r>
          </a:p>
        </p:txBody>
      </p:sp>
      <p:cxnSp>
        <p:nvCxnSpPr>
          <p:cNvPr id="7" name="Connecteur droit avec flèche 6">
            <a:extLst>
              <a:ext uri="{FF2B5EF4-FFF2-40B4-BE49-F238E27FC236}">
                <a16:creationId xmlns:a16="http://schemas.microsoft.com/office/drawing/2014/main" id="{3A038FB0-579E-4263-BE4C-FFFA16BEBE6A}"/>
              </a:ext>
            </a:extLst>
          </p:cNvPr>
          <p:cNvCxnSpPr>
            <a:cxnSpLocks/>
            <a:stCxn id="6" idx="1"/>
          </p:cNvCxnSpPr>
          <p:nvPr/>
        </p:nvCxnSpPr>
        <p:spPr>
          <a:xfrm flipV="1">
            <a:off x="4337792" y="5735880"/>
            <a:ext cx="1796344" cy="407366"/>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EFAA6C6A-52AE-4972-BBAA-AF221834A2F7}"/>
              </a:ext>
            </a:extLst>
          </p:cNvPr>
          <p:cNvSpPr/>
          <p:nvPr/>
        </p:nvSpPr>
        <p:spPr>
          <a:xfrm>
            <a:off x="2011746" y="5289262"/>
            <a:ext cx="7132254" cy="6681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908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CDA4CFDA-DA3C-4FFA-BD01-15E2EAAFB3F2}"/>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CBC8071-696D-46B0-BA8B-898CF26BE7E0}" type="slidenum">
              <a:rPr/>
              <a:t>47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7237CCB2-F803-42B7-A80B-9F856B108C9D}"/>
              </a:ext>
            </a:extLst>
          </p:cNvPr>
          <p:cNvSpPr/>
          <p:nvPr/>
        </p:nvSpPr>
        <p:spPr>
          <a:xfrm>
            <a:off x="42280" y="655815"/>
            <a:ext cx="914400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La consultation est maintenant </a:t>
            </a:r>
            <a:r>
              <a:rPr lang="fr-FR" sz="1400" b="1" dirty="0">
                <a:solidFill>
                  <a:srgbClr val="005DA2"/>
                </a:solidFill>
                <a:latin typeface="Arial" pitchFamily="18"/>
                <a:ea typeface="ヒラギノ角ゴ Pro W3" pitchFamily="2"/>
                <a:cs typeface="ヒラギノ角ゴ Pro W3" pitchFamily="2"/>
              </a:rPr>
              <a:t>vis</a:t>
            </a:r>
            <a:r>
              <a:rPr lang="fr-FR" sz="1400" b="1" i="0" u="none" strike="noStrike" baseline="0" dirty="0">
                <a:ln>
                  <a:noFill/>
                </a:ln>
                <a:solidFill>
                  <a:srgbClr val="005DA2"/>
                </a:solidFill>
                <a:latin typeface="Arial" pitchFamily="18"/>
                <a:ea typeface="ヒラギノ角ゴ Pro W3" pitchFamily="2"/>
                <a:cs typeface="ヒラギノ角ゴ Pro W3" pitchFamily="2"/>
              </a:rPr>
              <a:t>ible dans votre tableau de bord.</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Tout au long de la consultation, il se peut que certains fournisseurs vous interrogent à propos du marché (une notification par mail vous est alors envoyée). </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005DA2"/>
                </a:solidFill>
                <a:latin typeface="Arial" pitchFamily="18"/>
                <a:ea typeface="ヒラギノ角ゴ Pro W3" pitchFamily="2"/>
                <a:cs typeface="ヒラギノ角ゴ Pro W3" pitchFamily="2"/>
              </a:rPr>
              <a:t>Po</a:t>
            </a:r>
            <a:r>
              <a:rPr lang="fr-FR" sz="1400" b="1" i="0" u="none" strike="noStrike" baseline="0" dirty="0">
                <a:ln>
                  <a:noFill/>
                </a:ln>
                <a:solidFill>
                  <a:srgbClr val="005DA2"/>
                </a:solidFill>
                <a:latin typeface="Arial" pitchFamily="18"/>
                <a:ea typeface="ヒラギノ角ゴ Pro W3" pitchFamily="2"/>
                <a:cs typeface="ヒラギノ角ゴ Pro W3" pitchFamily="2"/>
              </a:rPr>
              <a:t>ur chaque consultation, un système de messagerie interne vous permet d’y répondre et de consulter le fil de discussion partagé entre vous et les fournisseurs notifiés du marché.</a:t>
            </a:r>
          </a:p>
        </p:txBody>
      </p:sp>
      <p:sp>
        <p:nvSpPr>
          <p:cNvPr id="11" name="Forme libre : forme 10">
            <a:extLst>
              <a:ext uri="{FF2B5EF4-FFF2-40B4-BE49-F238E27FC236}">
                <a16:creationId xmlns:a16="http://schemas.microsoft.com/office/drawing/2014/main" id="{00EFC6BD-B1BE-468A-8F8C-0DD2136AE853}"/>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DF20273C-EEC3-48D1-B7A3-241A414A0016}"/>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9B4A9676-2729-4A50-945D-78070E7792D0}"/>
              </a:ext>
            </a:extLst>
          </p:cNvPr>
          <p:cNvSpPr/>
          <p:nvPr/>
        </p:nvSpPr>
        <p:spPr>
          <a:xfrm>
            <a:off x="1975112" y="2571036"/>
            <a:ext cx="4071172"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Chaque question vous est notifiée par mail</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5" name="Connecteur droit avec flèche 14">
            <a:extLst>
              <a:ext uri="{FF2B5EF4-FFF2-40B4-BE49-F238E27FC236}">
                <a16:creationId xmlns:a16="http://schemas.microsoft.com/office/drawing/2014/main" id="{B13BC9D9-734F-4CF4-9C96-8DCBF4ADC50A}"/>
              </a:ext>
            </a:extLst>
          </p:cNvPr>
          <p:cNvCxnSpPr>
            <a:cxnSpLocks/>
            <a:endCxn id="23" idx="1"/>
          </p:cNvCxnSpPr>
          <p:nvPr/>
        </p:nvCxnSpPr>
        <p:spPr>
          <a:xfrm>
            <a:off x="4010698" y="2880994"/>
            <a:ext cx="2123438" cy="1012408"/>
          </a:xfrm>
          <a:prstGeom prst="straightConnector1">
            <a:avLst/>
          </a:prstGeom>
          <a:noFill/>
          <a:ln w="25560" cap="sq">
            <a:solidFill>
              <a:srgbClr val="0064A0"/>
            </a:solidFill>
            <a:prstDash val="solid"/>
            <a:miter/>
            <a:tailEnd type="arrow"/>
          </a:ln>
        </p:spPr>
      </p:cxnSp>
      <p:sp>
        <p:nvSpPr>
          <p:cNvPr id="16" name="Forme libre : forme 15">
            <a:extLst>
              <a:ext uri="{FF2B5EF4-FFF2-40B4-BE49-F238E27FC236}">
                <a16:creationId xmlns:a16="http://schemas.microsoft.com/office/drawing/2014/main" id="{1A60DD8B-97FE-4E0F-B4AB-7636E03AA6F7}"/>
              </a:ext>
            </a:extLst>
          </p:cNvPr>
          <p:cNvSpPr/>
          <p:nvPr/>
        </p:nvSpPr>
        <p:spPr>
          <a:xfrm>
            <a:off x="63360" y="4946183"/>
            <a:ext cx="1928879"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Cliquer pour accéder au détail de la consultation</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7" name="Connecteur droit avec flèche 16">
            <a:extLst>
              <a:ext uri="{FF2B5EF4-FFF2-40B4-BE49-F238E27FC236}">
                <a16:creationId xmlns:a16="http://schemas.microsoft.com/office/drawing/2014/main" id="{C63F7CE8-D239-49C8-A685-2F6F457D77D8}"/>
              </a:ext>
            </a:extLst>
          </p:cNvPr>
          <p:cNvCxnSpPr>
            <a:stCxn id="16" idx="1"/>
          </p:cNvCxnSpPr>
          <p:nvPr/>
        </p:nvCxnSpPr>
        <p:spPr>
          <a:xfrm>
            <a:off x="1992240" y="5419223"/>
            <a:ext cx="930600" cy="392040"/>
          </a:xfrm>
          <a:prstGeom prst="straightConnector1">
            <a:avLst/>
          </a:prstGeom>
          <a:noFill/>
          <a:ln w="25560" cap="sq">
            <a:solidFill>
              <a:srgbClr val="009900"/>
            </a:solidFill>
            <a:prstDash val="solid"/>
            <a:miter/>
            <a:tailEnd type="arrow"/>
          </a:ln>
        </p:spPr>
      </p:cxnSp>
      <p:sp>
        <p:nvSpPr>
          <p:cNvPr id="18" name="Forme libre : forme 17">
            <a:extLst>
              <a:ext uri="{FF2B5EF4-FFF2-40B4-BE49-F238E27FC236}">
                <a16:creationId xmlns:a16="http://schemas.microsoft.com/office/drawing/2014/main" id="{202D4291-A348-4540-8490-30D675C53D54}"/>
              </a:ext>
            </a:extLst>
          </p:cNvPr>
          <p:cNvSpPr/>
          <p:nvPr/>
        </p:nvSpPr>
        <p:spPr>
          <a:xfrm>
            <a:off x="284125" y="4496429"/>
            <a:ext cx="1544675"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908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23" name="Image 22">
            <a:extLst>
              <a:ext uri="{FF2B5EF4-FFF2-40B4-BE49-F238E27FC236}">
                <a16:creationId xmlns:a16="http://schemas.microsoft.com/office/drawing/2014/main" id="{BCB33744-E582-4488-AB1F-77DA00CEC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36" y="2986298"/>
            <a:ext cx="3004645" cy="1814208"/>
          </a:xfrm>
          <a:prstGeom prst="rect">
            <a:avLst/>
          </a:prstGeom>
        </p:spPr>
      </p:pic>
      <p:sp>
        <p:nvSpPr>
          <p:cNvPr id="24" name="Triangle isocèle 23">
            <a:extLst>
              <a:ext uri="{FF2B5EF4-FFF2-40B4-BE49-F238E27FC236}">
                <a16:creationId xmlns:a16="http://schemas.microsoft.com/office/drawing/2014/main" id="{5709CAD4-5A8A-4E86-B842-A4A938650660}"/>
              </a:ext>
            </a:extLst>
          </p:cNvPr>
          <p:cNvSpPr/>
          <p:nvPr/>
        </p:nvSpPr>
        <p:spPr>
          <a:xfrm rot="10800000">
            <a:off x="8478981" y="4792760"/>
            <a:ext cx="659799" cy="66819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3B3898CD-6A44-AAD9-23F4-5D0D96BEF66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76920"/>
            <a:ext cx="9144000" cy="4179240"/>
          </a:xfrm>
          <a:prstGeom prst="rect">
            <a:avLst/>
          </a:prstGeom>
        </p:spPr>
      </p:pic>
      <p:sp>
        <p:nvSpPr>
          <p:cNvPr id="3" name="Forme libre : forme 2">
            <a:extLst>
              <a:ext uri="{FF2B5EF4-FFF2-40B4-BE49-F238E27FC236}">
                <a16:creationId xmlns:a16="http://schemas.microsoft.com/office/drawing/2014/main" id="{A5516F27-2D16-4DDB-B555-18BF0C5E6719}"/>
              </a:ext>
            </a:extLst>
          </p:cNvPr>
          <p:cNvSpPr/>
          <p:nvPr/>
        </p:nvSpPr>
        <p:spPr>
          <a:xfrm>
            <a:off x="994303" y="133200"/>
            <a:ext cx="7084381"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RECAPITULATIF DE LA CONSULTATION</a:t>
            </a:r>
          </a:p>
        </p:txBody>
      </p:sp>
      <p:sp>
        <p:nvSpPr>
          <p:cNvPr id="4" name="Forme libre : forme 3">
            <a:extLst>
              <a:ext uri="{FF2B5EF4-FFF2-40B4-BE49-F238E27FC236}">
                <a16:creationId xmlns:a16="http://schemas.microsoft.com/office/drawing/2014/main" id="{D0A22A1B-114F-4A8C-B385-D85E4C430AC8}"/>
              </a:ext>
            </a:extLst>
          </p:cNvPr>
          <p:cNvSpPr/>
          <p:nvPr/>
        </p:nvSpPr>
        <p:spPr>
          <a:xfrm>
            <a:off x="0" y="969840"/>
            <a:ext cx="914400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Vous pouvez visualiser le détail et accéder au règlement de la consultation</a:t>
            </a:r>
          </a:p>
        </p:txBody>
      </p:sp>
      <p:sp>
        <p:nvSpPr>
          <p:cNvPr id="5" name="Forme libre : forme 4">
            <a:extLst>
              <a:ext uri="{FF2B5EF4-FFF2-40B4-BE49-F238E27FC236}">
                <a16:creationId xmlns:a16="http://schemas.microsoft.com/office/drawing/2014/main" id="{809FFFC8-0394-412E-94E3-FA039F530038}"/>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3E6B3480-C475-4E35-84AA-494A493EB74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8A064784-209B-482D-8AFD-0EAA768055F2}"/>
              </a:ext>
            </a:extLst>
          </p:cNvPr>
          <p:cNvSpPr/>
          <p:nvPr/>
        </p:nvSpPr>
        <p:spPr>
          <a:xfrm>
            <a:off x="5435639" y="1593000"/>
            <a:ext cx="28083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Reprise des informations principales du marché</a:t>
            </a:r>
          </a:p>
        </p:txBody>
      </p:sp>
      <p:sp>
        <p:nvSpPr>
          <p:cNvPr id="10" name="Forme libre : forme 9">
            <a:extLst>
              <a:ext uri="{FF2B5EF4-FFF2-40B4-BE49-F238E27FC236}">
                <a16:creationId xmlns:a16="http://schemas.microsoft.com/office/drawing/2014/main" id="{404F8F2D-4A34-4BA5-BB81-C563A3C4C1D5}"/>
              </a:ext>
            </a:extLst>
          </p:cNvPr>
          <p:cNvSpPr/>
          <p:nvPr/>
        </p:nvSpPr>
        <p:spPr>
          <a:xfrm>
            <a:off x="1511279" y="1332000"/>
            <a:ext cx="3024360" cy="828719"/>
          </a:xfrm>
          <a:custGeom>
            <a:avLst>
              <a:gd name="f0" fmla="val 4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EA2C60FB-38B5-408A-ACC3-1E7FC41949B6}"/>
              </a:ext>
            </a:extLst>
          </p:cNvPr>
          <p:cNvSpPr/>
          <p:nvPr/>
        </p:nvSpPr>
        <p:spPr>
          <a:xfrm>
            <a:off x="2232000" y="2735280"/>
            <a:ext cx="792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D2DC1414-BCC5-4E5F-B894-3BFAA7F05879}"/>
              </a:ext>
            </a:extLst>
          </p:cNvPr>
          <p:cNvSpPr/>
          <p:nvPr/>
        </p:nvSpPr>
        <p:spPr>
          <a:xfrm>
            <a:off x="4392720" y="4103640"/>
            <a:ext cx="316872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Réponses des fournisseurs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Cliquer pour accéder à la fiche publique du fournisseur</a:t>
            </a:r>
          </a:p>
        </p:txBody>
      </p:sp>
      <p:cxnSp>
        <p:nvCxnSpPr>
          <p:cNvPr id="13" name="Connecteur droit avec flèche 12">
            <a:extLst>
              <a:ext uri="{FF2B5EF4-FFF2-40B4-BE49-F238E27FC236}">
                <a16:creationId xmlns:a16="http://schemas.microsoft.com/office/drawing/2014/main" id="{5C4782B3-5B68-4C11-A6C0-2E02086F10F0}"/>
              </a:ext>
            </a:extLst>
          </p:cNvPr>
          <p:cNvCxnSpPr>
            <a:cxnSpLocks/>
            <a:stCxn id="12" idx="3"/>
          </p:cNvCxnSpPr>
          <p:nvPr/>
        </p:nvCxnSpPr>
        <p:spPr>
          <a:xfrm flipH="1" flipV="1">
            <a:off x="3024360" y="4025880"/>
            <a:ext cx="1368360" cy="444420"/>
          </a:xfrm>
          <a:prstGeom prst="straightConnector1">
            <a:avLst/>
          </a:prstGeom>
          <a:noFill/>
          <a:ln w="25560" cap="sq">
            <a:solidFill>
              <a:srgbClr val="009900"/>
            </a:solidFill>
            <a:prstDash val="solid"/>
            <a:miter/>
            <a:tailEnd type="arrow"/>
          </a:ln>
        </p:spPr>
      </p:cxnSp>
      <p:sp>
        <p:nvSpPr>
          <p:cNvPr id="14" name="Forme libre : forme 13">
            <a:extLst>
              <a:ext uri="{FF2B5EF4-FFF2-40B4-BE49-F238E27FC236}">
                <a16:creationId xmlns:a16="http://schemas.microsoft.com/office/drawing/2014/main" id="{C0AA5B12-609E-4C9F-9825-4ADE8CBD6D95}"/>
              </a:ext>
            </a:extLst>
          </p:cNvPr>
          <p:cNvSpPr/>
          <p:nvPr/>
        </p:nvSpPr>
        <p:spPr>
          <a:xfrm>
            <a:off x="2160720" y="4248000"/>
            <a:ext cx="93636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92EC2E79-44D8-41E7-BB36-B0F125DA3B0B}"/>
              </a:ext>
            </a:extLst>
          </p:cNvPr>
          <p:cNvSpPr/>
          <p:nvPr/>
        </p:nvSpPr>
        <p:spPr>
          <a:xfrm>
            <a:off x="4027242" y="5888160"/>
            <a:ext cx="2351467"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Visualiser le règlement de consultation</a:t>
            </a:r>
          </a:p>
        </p:txBody>
      </p:sp>
      <p:cxnSp>
        <p:nvCxnSpPr>
          <p:cNvPr id="16" name="Connecteur droit avec flèche 15">
            <a:extLst>
              <a:ext uri="{FF2B5EF4-FFF2-40B4-BE49-F238E27FC236}">
                <a16:creationId xmlns:a16="http://schemas.microsoft.com/office/drawing/2014/main" id="{F9F4B267-C721-402F-898A-E53839B4EC6B}"/>
              </a:ext>
            </a:extLst>
          </p:cNvPr>
          <p:cNvCxnSpPr>
            <a:cxnSpLocks/>
            <a:stCxn id="15" idx="0"/>
          </p:cNvCxnSpPr>
          <p:nvPr/>
        </p:nvCxnSpPr>
        <p:spPr>
          <a:xfrm flipV="1">
            <a:off x="5202976" y="5403077"/>
            <a:ext cx="290645" cy="485083"/>
          </a:xfrm>
          <a:prstGeom prst="straightConnector1">
            <a:avLst/>
          </a:prstGeom>
          <a:noFill/>
          <a:ln w="25560" cap="sq">
            <a:solidFill>
              <a:srgbClr val="0064A0"/>
            </a:solidFill>
            <a:prstDash val="solid"/>
            <a:miter/>
            <a:tailEnd type="arrow"/>
          </a:ln>
        </p:spPr>
      </p:cxnSp>
      <p:sp>
        <p:nvSpPr>
          <p:cNvPr id="17" name="Forme libre : forme 16">
            <a:extLst>
              <a:ext uri="{FF2B5EF4-FFF2-40B4-BE49-F238E27FC236}">
                <a16:creationId xmlns:a16="http://schemas.microsoft.com/office/drawing/2014/main" id="{FEC3686C-040A-47F4-99D3-4761DDE977E5}"/>
              </a:ext>
            </a:extLst>
          </p:cNvPr>
          <p:cNvSpPr/>
          <p:nvPr/>
        </p:nvSpPr>
        <p:spPr>
          <a:xfrm>
            <a:off x="6767640" y="5256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266DACF8-FA31-425B-A398-BF23C63FE4A9}"/>
              </a:ext>
            </a:extLst>
          </p:cNvPr>
          <p:cNvSpPr/>
          <p:nvPr/>
        </p:nvSpPr>
        <p:spPr>
          <a:xfrm>
            <a:off x="12505" y="2923690"/>
            <a:ext cx="2719080"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Un fournisseur non contacté ayant répondu à votre consultation est distingué par ce pictogramme</a:t>
            </a:r>
          </a:p>
        </p:txBody>
      </p:sp>
      <p:pic>
        <p:nvPicPr>
          <p:cNvPr id="19" name="Image 18">
            <a:extLst>
              <a:ext uri="{FF2B5EF4-FFF2-40B4-BE49-F238E27FC236}">
                <a16:creationId xmlns:a16="http://schemas.microsoft.com/office/drawing/2014/main" id="{783CFF7A-E968-48F6-9C8C-4A1A6A399895}"/>
              </a:ext>
            </a:extLst>
          </p:cNvPr>
          <p:cNvPicPr>
            <a:picLocks noChangeAspect="1"/>
          </p:cNvPicPr>
          <p:nvPr/>
        </p:nvPicPr>
        <p:blipFill>
          <a:blip r:embed="rId4">
            <a:lum/>
            <a:alphaModFix/>
            <a:extLst>
              <a:ext uri="{28A0092B-C50C-407E-A947-70E740481C1C}">
                <a14:useLocalDpi xmlns:a14="http://schemas.microsoft.com/office/drawing/2010/main" val="0"/>
              </a:ext>
            </a:extLst>
          </a:blip>
          <a:srcRect/>
          <a:stretch>
            <a:fillRect/>
          </a:stretch>
        </p:blipFill>
        <p:spPr>
          <a:xfrm>
            <a:off x="2216792" y="4356000"/>
            <a:ext cx="215640" cy="185760"/>
          </a:xfrm>
          <a:prstGeom prst="rect">
            <a:avLst/>
          </a:prstGeom>
          <a:noFill/>
          <a:ln>
            <a:noFill/>
          </a:ln>
        </p:spPr>
      </p:pic>
      <p:cxnSp>
        <p:nvCxnSpPr>
          <p:cNvPr id="20" name="Connecteur droit avec flèche 19">
            <a:extLst>
              <a:ext uri="{FF2B5EF4-FFF2-40B4-BE49-F238E27FC236}">
                <a16:creationId xmlns:a16="http://schemas.microsoft.com/office/drawing/2014/main" id="{FB67FCB6-074C-41B2-B998-8AE9A58AAE73}"/>
              </a:ext>
            </a:extLst>
          </p:cNvPr>
          <p:cNvCxnSpPr>
            <a:cxnSpLocks/>
            <a:stCxn id="18" idx="2"/>
          </p:cNvCxnSpPr>
          <p:nvPr/>
        </p:nvCxnSpPr>
        <p:spPr>
          <a:xfrm>
            <a:off x="1372045" y="3870130"/>
            <a:ext cx="952567" cy="485870"/>
          </a:xfrm>
          <a:prstGeom prst="straightConnector1">
            <a:avLst/>
          </a:prstGeom>
          <a:noFill/>
          <a:ln w="25560" cap="sq">
            <a:solidFill>
              <a:srgbClr val="F78E03"/>
            </a:solidFill>
            <a:prstDash val="solid"/>
            <a:miter/>
            <a:tailEnd type="arrow"/>
          </a:ln>
        </p:spPr>
      </p:cxnSp>
      <p:cxnSp>
        <p:nvCxnSpPr>
          <p:cNvPr id="35" name="Connecteur droit avec flèche 34">
            <a:extLst>
              <a:ext uri="{FF2B5EF4-FFF2-40B4-BE49-F238E27FC236}">
                <a16:creationId xmlns:a16="http://schemas.microsoft.com/office/drawing/2014/main" id="{EF8D6A56-E901-4A24-83FA-799CD858EF37}"/>
              </a:ext>
            </a:extLst>
          </p:cNvPr>
          <p:cNvCxnSpPr>
            <a:stCxn id="8" idx="3"/>
          </p:cNvCxnSpPr>
          <p:nvPr/>
        </p:nvCxnSpPr>
        <p:spPr>
          <a:xfrm flipH="1">
            <a:off x="4185920" y="1855701"/>
            <a:ext cx="1249719" cy="676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2D174F4B-4AA5-437B-0CC9-5FF7997A64EF}"/>
              </a:ext>
            </a:extLst>
          </p:cNvPr>
          <p:cNvSpPr txBox="1"/>
          <p:nvPr/>
        </p:nvSpPr>
        <p:spPr>
          <a:xfrm>
            <a:off x="8631890" y="6367763"/>
            <a:ext cx="512110" cy="369332"/>
          </a:xfrm>
          <a:prstGeom prst="rect">
            <a:avLst/>
          </a:prstGeom>
          <a:noFill/>
        </p:spPr>
        <p:txBody>
          <a:bodyPr wrap="square">
            <a:spAutoFit/>
          </a:bodyPr>
          <a:lstStyle/>
          <a:p>
            <a:fld id="{7CBC8071-696D-46B0-BA8B-898CF26BE7E0}" type="slidenum">
              <a:rPr lang="fr-FR" smtClean="0"/>
              <a:pPr/>
              <a:t>48</a:t>
            </a:fld>
            <a:endParaRPr lang="fr-FR" dirty="0"/>
          </a:p>
        </p:txBody>
      </p:sp>
      <p:sp>
        <p:nvSpPr>
          <p:cNvPr id="36" name="Forme libre : forme 35">
            <a:extLst>
              <a:ext uri="{FF2B5EF4-FFF2-40B4-BE49-F238E27FC236}">
                <a16:creationId xmlns:a16="http://schemas.microsoft.com/office/drawing/2014/main" id="{A6204F7C-64E3-2AFF-CAED-47C0814139BF}"/>
              </a:ext>
            </a:extLst>
          </p:cNvPr>
          <p:cNvSpPr/>
          <p:nvPr/>
        </p:nvSpPr>
        <p:spPr>
          <a:xfrm>
            <a:off x="6476994" y="5875560"/>
            <a:ext cx="270913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B0F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Les documents de marchés sont téléchargés dans un fichier zippé</a:t>
            </a:r>
          </a:p>
        </p:txBody>
      </p:sp>
      <p:cxnSp>
        <p:nvCxnSpPr>
          <p:cNvPr id="37" name="Connecteur droit avec flèche 36">
            <a:extLst>
              <a:ext uri="{FF2B5EF4-FFF2-40B4-BE49-F238E27FC236}">
                <a16:creationId xmlns:a16="http://schemas.microsoft.com/office/drawing/2014/main" id="{3F1862FF-91A3-C1FA-F0BC-3375410494A0}"/>
              </a:ext>
            </a:extLst>
          </p:cNvPr>
          <p:cNvCxnSpPr>
            <a:cxnSpLocks/>
            <a:stCxn id="36" idx="0"/>
          </p:cNvCxnSpPr>
          <p:nvPr/>
        </p:nvCxnSpPr>
        <p:spPr>
          <a:xfrm flipV="1">
            <a:off x="7831564" y="5383761"/>
            <a:ext cx="133890" cy="491799"/>
          </a:xfrm>
          <a:prstGeom prst="straightConnector1">
            <a:avLst/>
          </a:prstGeom>
          <a:noFill/>
          <a:ln w="25560" cap="sq">
            <a:solidFill>
              <a:srgbClr val="00B0F0"/>
            </a:solidFill>
            <a:prstDash val="solid"/>
            <a:miter/>
            <a:tailEnd type="arrow"/>
          </a:ln>
        </p:spPr>
      </p:cxnSp>
      <p:sp>
        <p:nvSpPr>
          <p:cNvPr id="39" name="Forme libre : forme 38">
            <a:extLst>
              <a:ext uri="{FF2B5EF4-FFF2-40B4-BE49-F238E27FC236}">
                <a16:creationId xmlns:a16="http://schemas.microsoft.com/office/drawing/2014/main" id="{1D9E558E-7E9B-723E-8F9E-409863E1F065}"/>
              </a:ext>
            </a:extLst>
          </p:cNvPr>
          <p:cNvSpPr/>
          <p:nvPr/>
        </p:nvSpPr>
        <p:spPr>
          <a:xfrm>
            <a:off x="1132665" y="5888160"/>
            <a:ext cx="280836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aucune réponse ne vous convient, vous pouvez déclarer sans suite la consultation</a:t>
            </a:r>
          </a:p>
        </p:txBody>
      </p:sp>
      <p:cxnSp>
        <p:nvCxnSpPr>
          <p:cNvPr id="40" name="Connecteur droit avec flèche 39">
            <a:extLst>
              <a:ext uri="{FF2B5EF4-FFF2-40B4-BE49-F238E27FC236}">
                <a16:creationId xmlns:a16="http://schemas.microsoft.com/office/drawing/2014/main" id="{340E6EBA-1A63-DCE7-A3B4-2315BB105EFF}"/>
              </a:ext>
            </a:extLst>
          </p:cNvPr>
          <p:cNvCxnSpPr>
            <a:cxnSpLocks/>
            <a:stCxn id="39" idx="0"/>
          </p:cNvCxnSpPr>
          <p:nvPr/>
        </p:nvCxnSpPr>
        <p:spPr>
          <a:xfrm flipV="1">
            <a:off x="2536845" y="5143162"/>
            <a:ext cx="1822186" cy="7449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1F34FB2-3762-1DEE-145C-A46CE10562B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03174" y="1413508"/>
            <a:ext cx="7394377" cy="4007578"/>
          </a:xfrm>
          <a:prstGeom prst="rect">
            <a:avLst/>
          </a:prstGeom>
        </p:spPr>
      </p:pic>
      <p:cxnSp>
        <p:nvCxnSpPr>
          <p:cNvPr id="3" name="Connecteur : en angle 2">
            <a:extLst>
              <a:ext uri="{FF2B5EF4-FFF2-40B4-BE49-F238E27FC236}">
                <a16:creationId xmlns:a16="http://schemas.microsoft.com/office/drawing/2014/main" id="{DE08AB3E-2F2F-4C9C-A78E-D51795A348BE}"/>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E6D27C20-B411-4696-9F91-957B0DB3E6EE}"/>
              </a:ext>
            </a:extLst>
          </p:cNvPr>
          <p:cNvSpPr/>
          <p:nvPr/>
        </p:nvSpPr>
        <p:spPr>
          <a:xfrm>
            <a:off x="1003175" y="133200"/>
            <a:ext cx="3968318"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AVIS DE PUBLICITE</a:t>
            </a:r>
          </a:p>
        </p:txBody>
      </p:sp>
      <p:sp>
        <p:nvSpPr>
          <p:cNvPr id="6" name="Forme libre : forme 5">
            <a:extLst>
              <a:ext uri="{FF2B5EF4-FFF2-40B4-BE49-F238E27FC236}">
                <a16:creationId xmlns:a16="http://schemas.microsoft.com/office/drawing/2014/main" id="{C6E268CE-F86F-487E-A5C4-2623FA42151C}"/>
              </a:ext>
            </a:extLst>
          </p:cNvPr>
          <p:cNvSpPr/>
          <p:nvPr/>
        </p:nvSpPr>
        <p:spPr>
          <a:xfrm>
            <a:off x="1751180" y="4552121"/>
            <a:ext cx="199404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Retrouvez l’avis de </a:t>
            </a:r>
            <a:r>
              <a:rPr lang="fr-FR" sz="1400" b="1" dirty="0">
                <a:solidFill>
                  <a:srgbClr val="FFFFFF"/>
                </a:solidFill>
                <a:latin typeface="Arial" pitchFamily="18"/>
                <a:ea typeface="Arial" pitchFamily="2"/>
                <a:cs typeface="Arial" pitchFamily="2"/>
              </a:rPr>
              <a:t>pu</a:t>
            </a:r>
            <a:r>
              <a:rPr lang="fr-FR" sz="1400" b="1" i="0" u="none" strike="noStrike" baseline="0" dirty="0">
                <a:ln>
                  <a:noFill/>
                </a:ln>
                <a:solidFill>
                  <a:srgbClr val="FFFFFF"/>
                </a:solidFill>
                <a:latin typeface="Arial" pitchFamily="18"/>
                <a:ea typeface="Arial" pitchFamily="2"/>
                <a:cs typeface="Arial" pitchFamily="2"/>
              </a:rPr>
              <a:t>blicité de votre consultation</a:t>
            </a:r>
          </a:p>
        </p:txBody>
      </p:sp>
      <p:cxnSp>
        <p:nvCxnSpPr>
          <p:cNvPr id="7" name="Connecteur droit avec flèche 6">
            <a:extLst>
              <a:ext uri="{FF2B5EF4-FFF2-40B4-BE49-F238E27FC236}">
                <a16:creationId xmlns:a16="http://schemas.microsoft.com/office/drawing/2014/main" id="{ACDE537D-38BC-4D99-9BB6-FB1DA8BB8C65}"/>
              </a:ext>
            </a:extLst>
          </p:cNvPr>
          <p:cNvCxnSpPr>
            <a:cxnSpLocks/>
            <a:stCxn id="6" idx="1"/>
            <a:endCxn id="8" idx="3"/>
          </p:cNvCxnSpPr>
          <p:nvPr/>
        </p:nvCxnSpPr>
        <p:spPr>
          <a:xfrm flipV="1">
            <a:off x="3745220" y="3609352"/>
            <a:ext cx="1459244" cy="1313192"/>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1FC5D2D4-175B-4321-A8F3-367DDC23CC2E}"/>
              </a:ext>
            </a:extLst>
          </p:cNvPr>
          <p:cNvSpPr/>
          <p:nvPr/>
        </p:nvSpPr>
        <p:spPr>
          <a:xfrm>
            <a:off x="5204464" y="3527485"/>
            <a:ext cx="860240" cy="16373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16BF8A8E-93B9-49B3-9894-0DF1B9BE49D2}"/>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0BE90E4-F494-418A-A867-A0BBA594188E}" type="slidenum">
              <a:rPr/>
              <a:t>49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115E414E-4E2B-4254-871B-C8175060E0EB}"/>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43CD2C98-8BB7-47F8-9B7E-2D47A878242B}"/>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AF867D1C-3852-4FF9-9248-3390CC900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487" y="1398239"/>
            <a:ext cx="6377992" cy="4964653"/>
          </a:xfrm>
          <a:prstGeom prst="rect">
            <a:avLst/>
          </a:prstGeom>
        </p:spPr>
      </p:pic>
      <p:cxnSp>
        <p:nvCxnSpPr>
          <p:cNvPr id="3" name="Connecteur droit avec flèche 2">
            <a:extLst>
              <a:ext uri="{FF2B5EF4-FFF2-40B4-BE49-F238E27FC236}">
                <a16:creationId xmlns:a16="http://schemas.microsoft.com/office/drawing/2014/main" id="{9F36B1B0-E5E4-4DD4-BA56-B68153C2AEEA}"/>
              </a:ext>
            </a:extLst>
          </p:cNvPr>
          <p:cNvCxnSpPr/>
          <p:nvPr/>
        </p:nvCxnSpPr>
        <p:spPr>
          <a:xfrm>
            <a:off x="1863719" y="214164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72C1819E-DDDD-46E7-9B76-9979470AB295}"/>
              </a:ext>
            </a:extLst>
          </p:cNvPr>
          <p:cNvSpPr/>
          <p:nvPr/>
        </p:nvSpPr>
        <p:spPr>
          <a:xfrm>
            <a:off x="193680" y="923759"/>
            <a:ext cx="8632799"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La Page d’accueil concerne tous les utilisateurs (fournisseurs, acheteurs)</a:t>
            </a:r>
          </a:p>
        </p:txBody>
      </p:sp>
      <p:sp>
        <p:nvSpPr>
          <p:cNvPr id="5" name="Forme libre : forme 4">
            <a:extLst>
              <a:ext uri="{FF2B5EF4-FFF2-40B4-BE49-F238E27FC236}">
                <a16:creationId xmlns:a16="http://schemas.microsoft.com/office/drawing/2014/main" id="{DBD68584-E697-4D47-A735-443AF9FF1155}"/>
              </a:ext>
            </a:extLst>
          </p:cNvPr>
          <p:cNvSpPr/>
          <p:nvPr/>
        </p:nvSpPr>
        <p:spPr>
          <a:xfrm>
            <a:off x="184320" y="2492280"/>
            <a:ext cx="2232000" cy="348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E3001E"/>
            </a:solidFill>
            <a:prstDash val="solid"/>
            <a:miter/>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0" i="0" u="none" strike="noStrike" baseline="0" dirty="0">
                <a:ln>
                  <a:noFill/>
                </a:ln>
                <a:solidFill>
                  <a:srgbClr val="E3001E"/>
                </a:solidFill>
                <a:latin typeface="Calibri" pitchFamily="34"/>
                <a:ea typeface="Calibri" pitchFamily="34"/>
                <a:cs typeface="Calibri" pitchFamily="34"/>
              </a:rPr>
              <a:t>Disponibles en libre accès sur cette page:</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0" i="0" u="none" strike="noStrike" baseline="0" dirty="0">
              <a:ln>
                <a:noFill/>
              </a:ln>
              <a:solidFill>
                <a:srgbClr val="7030A0"/>
              </a:solidFill>
              <a:latin typeface="Calibri" pitchFamily="34"/>
              <a:ea typeface="Calibri" pitchFamily="34"/>
              <a:cs typeface="Calibri" pitchFamily="34"/>
            </a:endParaRP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L’accueil</a:t>
            </a:r>
            <a:r>
              <a:rPr lang="fr-FR" sz="1100" b="0" i="0" u="none" strike="noStrike" baseline="0" dirty="0">
                <a:ln>
                  <a:noFill/>
                </a:ln>
                <a:solidFill>
                  <a:srgbClr val="000000"/>
                </a:solidFill>
                <a:latin typeface="Arial" pitchFamily="18"/>
                <a:ea typeface="Arial" pitchFamily="2"/>
                <a:cs typeface="Arial" pitchFamily="2"/>
              </a:rPr>
              <a:t> : met en avant les derniers points d’actualité</a:t>
            </a: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Acheteurs / fournisseurs</a:t>
            </a:r>
            <a:r>
              <a:rPr lang="fr-FR" sz="1100" b="0" i="1" u="none" strike="noStrike" baseline="0" dirty="0">
                <a:ln>
                  <a:noFill/>
                </a:ln>
                <a:solidFill>
                  <a:srgbClr val="000000"/>
                </a:solidFill>
                <a:latin typeface="Arial" pitchFamily="18"/>
                <a:ea typeface="Arial" pitchFamily="2"/>
                <a:cs typeface="Arial" pitchFamily="2"/>
              </a:rPr>
              <a:t> </a:t>
            </a:r>
            <a:r>
              <a:rPr lang="fr-FR" sz="1100" b="0" i="0" u="none" strike="noStrike" baseline="0" dirty="0">
                <a:ln>
                  <a:noFill/>
                </a:ln>
                <a:solidFill>
                  <a:srgbClr val="000000"/>
                </a:solidFill>
                <a:latin typeface="Arial" pitchFamily="18"/>
                <a:ea typeface="Arial" pitchFamily="2"/>
                <a:cs typeface="Arial" pitchFamily="2"/>
              </a:rPr>
              <a:t>: est un espace d’informations générales pour ces 2 types d’utilisateurs</a:t>
            </a: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La démarche Agrilocal</a:t>
            </a:r>
            <a:r>
              <a:rPr lang="fr-FR" sz="1100" b="0" i="0" u="none" strike="noStrike" baseline="0" dirty="0">
                <a:ln>
                  <a:noFill/>
                </a:ln>
                <a:solidFill>
                  <a:srgbClr val="000000"/>
                </a:solidFill>
                <a:latin typeface="Arial" pitchFamily="18"/>
                <a:ea typeface="Arial" pitchFamily="2"/>
                <a:cs typeface="Arial" pitchFamily="2"/>
              </a:rPr>
              <a:t>: apporte des informations sur le fonctionnement de la plateforme, la démarche nationale et la politique du département</a:t>
            </a: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Actualités:</a:t>
            </a:r>
            <a:r>
              <a:rPr lang="fr-FR" sz="1100" b="0" i="0" u="none" strike="noStrike" baseline="0" dirty="0">
                <a:ln>
                  <a:noFill/>
                </a:ln>
                <a:solidFill>
                  <a:srgbClr val="000000"/>
                </a:solidFill>
                <a:latin typeface="Arial" pitchFamily="18"/>
                <a:ea typeface="Arial" pitchFamily="2"/>
                <a:cs typeface="Arial" pitchFamily="2"/>
              </a:rPr>
              <a:t> recueil de toutes les actus du site</a:t>
            </a:r>
          </a:p>
          <a:p>
            <a:pPr marL="0" marR="0" lvl="0" indent="0" algn="l" rtl="0" hangingPunct="0">
              <a:lnSpc>
                <a:spcPct val="100000"/>
              </a:lnSpc>
              <a:spcBef>
                <a:spcPts val="0"/>
              </a:spcBef>
              <a:spcAft>
                <a:spcPts val="0"/>
              </a:spcAft>
              <a:buClr>
                <a:srgbClr val="000000"/>
              </a:buClr>
              <a:buSzPct val="100000"/>
              <a:buFont typeface="Arial" pitchFamily="34"/>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100" b="0" i="1" u="sng" strike="noStrike" baseline="0" dirty="0">
                <a:ln>
                  <a:noFill/>
                </a:ln>
                <a:solidFill>
                  <a:srgbClr val="000000"/>
                </a:solidFill>
                <a:uFillTx/>
                <a:latin typeface="Arial" pitchFamily="18"/>
                <a:ea typeface="Arial" pitchFamily="2"/>
                <a:cs typeface="Arial" pitchFamily="2"/>
              </a:rPr>
              <a:t>Avis de publicité</a:t>
            </a:r>
            <a:r>
              <a:rPr lang="fr-FR" sz="1100" b="0" i="0" u="none" strike="noStrike" baseline="0" dirty="0">
                <a:ln>
                  <a:noFill/>
                </a:ln>
                <a:solidFill>
                  <a:srgbClr val="000000"/>
                </a:solidFill>
                <a:latin typeface="Arial" pitchFamily="18"/>
                <a:ea typeface="Arial" pitchFamily="2"/>
                <a:cs typeface="Arial" pitchFamily="2"/>
              </a:rPr>
              <a:t> : liste des consultations en cours sur Agrilocal</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100" b="0" i="0" u="none" strike="noStrike" baseline="0" dirty="0">
              <a:ln>
                <a:noFill/>
              </a:ln>
              <a:solidFill>
                <a:srgbClr val="000000"/>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DD99E6EC-A962-44D9-B785-591415470518}"/>
              </a:ext>
            </a:extLst>
          </p:cNvPr>
          <p:cNvSpPr/>
          <p:nvPr/>
        </p:nvSpPr>
        <p:spPr>
          <a:xfrm>
            <a:off x="2612880" y="4096018"/>
            <a:ext cx="6207119" cy="4316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22320" cap="sq">
            <a:solidFill>
              <a:srgbClr val="E3001E"/>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7" name="Connecteur : en angle 6">
            <a:extLst>
              <a:ext uri="{FF2B5EF4-FFF2-40B4-BE49-F238E27FC236}">
                <a16:creationId xmlns:a16="http://schemas.microsoft.com/office/drawing/2014/main" id="{39AA839E-1440-4EF2-83A1-FB785C4C1839}"/>
              </a:ext>
            </a:extLst>
          </p:cNvPr>
          <p:cNvCxnSpPr>
            <a:stCxn id="5" idx="1"/>
            <a:endCxn id="6" idx="8"/>
          </p:cNvCxnSpPr>
          <p:nvPr/>
        </p:nvCxnSpPr>
        <p:spPr>
          <a:xfrm>
            <a:off x="2416320" y="4235940"/>
            <a:ext cx="3300120" cy="291718"/>
          </a:xfrm>
          <a:prstGeom prst="bentConnector4">
            <a:avLst>
              <a:gd name="adj1" fmla="val 2978"/>
              <a:gd name="adj2" fmla="val -676084"/>
            </a:avLst>
          </a:prstGeom>
          <a:noFill/>
          <a:ln w="31680" cap="sq">
            <a:solidFill>
              <a:srgbClr val="E3001E"/>
            </a:solidFill>
            <a:prstDash val="solid"/>
            <a:round/>
          </a:ln>
        </p:spPr>
      </p:cxnSp>
      <p:sp>
        <p:nvSpPr>
          <p:cNvPr id="8" name="Forme libre : forme 7">
            <a:extLst>
              <a:ext uri="{FF2B5EF4-FFF2-40B4-BE49-F238E27FC236}">
                <a16:creationId xmlns:a16="http://schemas.microsoft.com/office/drawing/2014/main" id="{B50E0040-A2E1-49B4-9ED4-56213F5F8DA1}"/>
              </a:ext>
            </a:extLst>
          </p:cNvPr>
          <p:cNvSpPr/>
          <p:nvPr/>
        </p:nvSpPr>
        <p:spPr>
          <a:xfrm>
            <a:off x="964792" y="457200"/>
            <a:ext cx="335863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La page d’accueil</a:t>
            </a:r>
          </a:p>
        </p:txBody>
      </p:sp>
      <p:sp>
        <p:nvSpPr>
          <p:cNvPr id="9" name="Forme libre : forme 8">
            <a:extLst>
              <a:ext uri="{FF2B5EF4-FFF2-40B4-BE49-F238E27FC236}">
                <a16:creationId xmlns:a16="http://schemas.microsoft.com/office/drawing/2014/main" id="{34B71BA9-260E-4F14-9D90-2A4801FC5B7A}"/>
              </a:ext>
            </a:extLst>
          </p:cNvPr>
          <p:cNvSpPr/>
          <p:nvPr/>
        </p:nvSpPr>
        <p:spPr>
          <a:xfrm>
            <a:off x="755639" y="0"/>
            <a:ext cx="838836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1" i="0" u="none" strike="noStrike" baseline="0" dirty="0">
                <a:ln>
                  <a:noFill/>
                </a:ln>
                <a:solidFill>
                  <a:srgbClr val="FFFFFF"/>
                </a:solidFill>
                <a:effectLst>
                  <a:outerShdw dist="17961" dir="2700000">
                    <a:scrgbClr r="0" g="0" b="0"/>
                  </a:outerShdw>
                </a:effectLst>
                <a:latin typeface="Arial" pitchFamily="18"/>
                <a:ea typeface="ヒラギノ角ゴ Pro W3" pitchFamily="2"/>
                <a:cs typeface="ヒラギノ角ゴ Pro W3" pitchFamily="2"/>
              </a:rPr>
              <a:t>Espace Acheteur</a:t>
            </a:r>
          </a:p>
        </p:txBody>
      </p:sp>
      <p:sp>
        <p:nvSpPr>
          <p:cNvPr id="10" name="Forme libre : forme 9">
            <a:extLst>
              <a:ext uri="{FF2B5EF4-FFF2-40B4-BE49-F238E27FC236}">
                <a16:creationId xmlns:a16="http://schemas.microsoft.com/office/drawing/2014/main" id="{8279169C-7C19-4A23-874C-59607ACFB177}"/>
              </a:ext>
            </a:extLst>
          </p:cNvPr>
          <p:cNvSpPr/>
          <p:nvPr/>
        </p:nvSpPr>
        <p:spPr>
          <a:xfrm>
            <a:off x="0" y="0"/>
            <a:ext cx="503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0" i="0" u="none" strike="noStrike" baseline="0" dirty="0">
                <a:ln>
                  <a:noFill/>
                </a:ln>
                <a:solidFill>
                  <a:srgbClr val="FFFFFF"/>
                </a:solidFill>
                <a:latin typeface="Arial" pitchFamily="18"/>
                <a:ea typeface="Arial" pitchFamily="2"/>
                <a:cs typeface="Arial" pitchFamily="2"/>
              </a:rPr>
              <a:t>2</a:t>
            </a:r>
          </a:p>
        </p:txBody>
      </p:sp>
      <p:sp>
        <p:nvSpPr>
          <p:cNvPr id="11" name="Forme libre : forme 10">
            <a:extLst>
              <a:ext uri="{FF2B5EF4-FFF2-40B4-BE49-F238E27FC236}">
                <a16:creationId xmlns:a16="http://schemas.microsoft.com/office/drawing/2014/main" id="{608C2A8C-0A27-46B3-98E4-4681E6859671}"/>
              </a:ext>
            </a:extLst>
          </p:cNvPr>
          <p:cNvSpPr/>
          <p:nvPr/>
        </p:nvSpPr>
        <p:spPr>
          <a:xfrm>
            <a:off x="414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E440D58-B3FE-41E7-B414-834312914D60}" type="slidenum">
              <a:rPr/>
              <a:t>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B97EA916-B984-4192-B836-24381608031B}"/>
              </a:ext>
            </a:extLst>
          </p:cNvPr>
          <p:cNvSpPr/>
          <p:nvPr/>
        </p:nvSpPr>
        <p:spPr>
          <a:xfrm>
            <a:off x="276120" y="5666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C38BBF9-1931-4E6B-B308-268440AD52D6}"/>
              </a:ext>
            </a:extLst>
          </p:cNvPr>
          <p:cNvSpPr/>
          <p:nvPr/>
        </p:nvSpPr>
        <p:spPr>
          <a:xfrm>
            <a:off x="668160" y="5666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9A63535-BEA0-9704-3A83-588ACFFD68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8320" y="1156839"/>
            <a:ext cx="8091228" cy="5116478"/>
          </a:xfrm>
          <a:prstGeom prst="rect">
            <a:avLst/>
          </a:prstGeom>
        </p:spPr>
      </p:pic>
      <p:cxnSp>
        <p:nvCxnSpPr>
          <p:cNvPr id="3" name="Connecteur : en angle 2">
            <a:extLst>
              <a:ext uri="{FF2B5EF4-FFF2-40B4-BE49-F238E27FC236}">
                <a16:creationId xmlns:a16="http://schemas.microsoft.com/office/drawing/2014/main" id="{9CB978AA-B39B-465B-A644-7DB371D3AEF1}"/>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07E17FE3-C327-42B4-B1BA-8E8AA90B7A54}"/>
              </a:ext>
            </a:extLst>
          </p:cNvPr>
          <p:cNvSpPr/>
          <p:nvPr/>
        </p:nvSpPr>
        <p:spPr>
          <a:xfrm>
            <a:off x="1003179" y="133200"/>
            <a:ext cx="3968318"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AVIS DE PUBLICITE</a:t>
            </a:r>
          </a:p>
        </p:txBody>
      </p:sp>
      <p:cxnSp>
        <p:nvCxnSpPr>
          <p:cNvPr id="5" name="Connecteur droit avec flèche 4">
            <a:extLst>
              <a:ext uri="{FF2B5EF4-FFF2-40B4-BE49-F238E27FC236}">
                <a16:creationId xmlns:a16="http://schemas.microsoft.com/office/drawing/2014/main" id="{034F1033-9909-4D41-AD09-3CD96F6F98F3}"/>
              </a:ext>
            </a:extLst>
          </p:cNvPr>
          <p:cNvCxnSpPr/>
          <p:nvPr/>
        </p:nvCxnSpPr>
        <p:spPr>
          <a:xfrm>
            <a:off x="1863719" y="2990880"/>
            <a:ext cx="2348281" cy="1800"/>
          </a:xfrm>
          <a:prstGeom prst="straightConnector1">
            <a:avLst/>
          </a:prstGeom>
          <a:noFill/>
          <a:ln>
            <a:noFill/>
            <a:prstDash val="solid"/>
          </a:ln>
        </p:spPr>
      </p:cxnSp>
      <p:sp>
        <p:nvSpPr>
          <p:cNvPr id="6" name="Forme libre : forme 5">
            <a:extLst>
              <a:ext uri="{FF2B5EF4-FFF2-40B4-BE49-F238E27FC236}">
                <a16:creationId xmlns:a16="http://schemas.microsoft.com/office/drawing/2014/main" id="{571654F2-C05C-4721-852C-B67731BA5E58}"/>
              </a:ext>
            </a:extLst>
          </p:cNvPr>
          <p:cNvSpPr/>
          <p:nvPr/>
        </p:nvSpPr>
        <p:spPr>
          <a:xfrm>
            <a:off x="5417407" y="3773361"/>
            <a:ext cx="36212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Numéro de la consultation et date limite de réponse pour les fournisseurs</a:t>
            </a:r>
          </a:p>
        </p:txBody>
      </p:sp>
      <p:sp>
        <p:nvSpPr>
          <p:cNvPr id="7" name="Forme libre : forme 6">
            <a:extLst>
              <a:ext uri="{FF2B5EF4-FFF2-40B4-BE49-F238E27FC236}">
                <a16:creationId xmlns:a16="http://schemas.microsoft.com/office/drawing/2014/main" id="{4C13A36F-CE61-42B3-B818-59BAE56DF1E2}"/>
              </a:ext>
            </a:extLst>
          </p:cNvPr>
          <p:cNvSpPr/>
          <p:nvPr/>
        </p:nvSpPr>
        <p:spPr>
          <a:xfrm>
            <a:off x="6901920" y="4864321"/>
            <a:ext cx="2125800" cy="580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pitchFamily="18"/>
                <a:ea typeface="Arial" pitchFamily="2"/>
                <a:cs typeface="Arial" pitchFamily="2"/>
              </a:rPr>
              <a:t>Détail de la consultation</a:t>
            </a:r>
          </a:p>
        </p:txBody>
      </p:sp>
      <p:cxnSp>
        <p:nvCxnSpPr>
          <p:cNvPr id="8" name="Connecteur droit avec flèche 7">
            <a:extLst>
              <a:ext uri="{FF2B5EF4-FFF2-40B4-BE49-F238E27FC236}">
                <a16:creationId xmlns:a16="http://schemas.microsoft.com/office/drawing/2014/main" id="{1B96C234-91C1-40C2-9A31-DC49C78A8404}"/>
              </a:ext>
            </a:extLst>
          </p:cNvPr>
          <p:cNvCxnSpPr>
            <a:cxnSpLocks/>
          </p:cNvCxnSpPr>
          <p:nvPr/>
        </p:nvCxnSpPr>
        <p:spPr>
          <a:xfrm flipH="1">
            <a:off x="4971497" y="5160224"/>
            <a:ext cx="1930423" cy="574870"/>
          </a:xfrm>
          <a:prstGeom prst="straightConnector1">
            <a:avLst/>
          </a:prstGeom>
          <a:noFill/>
          <a:ln w="25560" cap="sq">
            <a:solidFill>
              <a:srgbClr val="00733C"/>
            </a:solidFill>
            <a:prstDash val="solid"/>
            <a:miter/>
            <a:tailEnd type="arrow"/>
          </a:ln>
        </p:spPr>
      </p:cxnSp>
      <p:sp>
        <p:nvSpPr>
          <p:cNvPr id="9" name="Forme libre : forme 8">
            <a:extLst>
              <a:ext uri="{FF2B5EF4-FFF2-40B4-BE49-F238E27FC236}">
                <a16:creationId xmlns:a16="http://schemas.microsoft.com/office/drawing/2014/main" id="{24781A16-B9D9-4F55-B830-28FE5588F144}"/>
              </a:ext>
            </a:extLst>
          </p:cNvPr>
          <p:cNvSpPr/>
          <p:nvPr/>
        </p:nvSpPr>
        <p:spPr>
          <a:xfrm>
            <a:off x="0" y="654120"/>
            <a:ext cx="913608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Les consultations sont classées par date de fin de consultation.</a:t>
            </a:r>
          </a:p>
        </p:txBody>
      </p:sp>
      <p:sp>
        <p:nvSpPr>
          <p:cNvPr id="10" name="Forme libre : forme 9">
            <a:extLst>
              <a:ext uri="{FF2B5EF4-FFF2-40B4-BE49-F238E27FC236}">
                <a16:creationId xmlns:a16="http://schemas.microsoft.com/office/drawing/2014/main" id="{56A2774E-D7A5-4FCB-8B8B-FBF3B3F1F1CC}"/>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895C7A5-431C-439A-98D8-6D4D682C2838}" type="slidenum">
              <a:rPr/>
              <a:t>50</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13" name="Connecteur droit avec flèche 12">
            <a:extLst>
              <a:ext uri="{FF2B5EF4-FFF2-40B4-BE49-F238E27FC236}">
                <a16:creationId xmlns:a16="http://schemas.microsoft.com/office/drawing/2014/main" id="{6404C3B4-A1A7-4922-9214-C427275A592D}"/>
              </a:ext>
            </a:extLst>
          </p:cNvPr>
          <p:cNvCxnSpPr>
            <a:cxnSpLocks/>
            <a:stCxn id="6" idx="3"/>
          </p:cNvCxnSpPr>
          <p:nvPr/>
        </p:nvCxnSpPr>
        <p:spPr>
          <a:xfrm flipH="1" flipV="1">
            <a:off x="3893270" y="3906636"/>
            <a:ext cx="1524137" cy="129426"/>
          </a:xfrm>
          <a:prstGeom prst="straightConnector1">
            <a:avLst/>
          </a:prstGeom>
          <a:noFill/>
          <a:ln w="25560" cap="sq">
            <a:solidFill>
              <a:srgbClr val="FF0000"/>
            </a:solidFill>
            <a:prstDash val="solid"/>
            <a:miter/>
            <a:tailEnd type="arrow"/>
          </a:ln>
        </p:spPr>
      </p:cxnSp>
      <p:sp>
        <p:nvSpPr>
          <p:cNvPr id="14" name="Forme libre : forme 13">
            <a:extLst>
              <a:ext uri="{FF2B5EF4-FFF2-40B4-BE49-F238E27FC236}">
                <a16:creationId xmlns:a16="http://schemas.microsoft.com/office/drawing/2014/main" id="{6EE19CAC-69DF-45AC-B695-4CE0F5007EFE}"/>
              </a:ext>
            </a:extLst>
          </p:cNvPr>
          <p:cNvSpPr/>
          <p:nvPr/>
        </p:nvSpPr>
        <p:spPr>
          <a:xfrm>
            <a:off x="990719" y="3664014"/>
            <a:ext cx="7360179" cy="264402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908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B6A41423-CE5F-4EDE-AD8E-D8D6BC0747FF}"/>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0193B9B3-D960-431E-9F29-3CEDE3171CF8}"/>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DA07005B-C6CD-9897-EA4F-7F700AA3A9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1353" y="1365100"/>
            <a:ext cx="5520137" cy="2090616"/>
          </a:xfrm>
          <a:prstGeom prst="rect">
            <a:avLst/>
          </a:prstGeom>
        </p:spPr>
      </p:pic>
      <p:cxnSp>
        <p:nvCxnSpPr>
          <p:cNvPr id="2" name="Connecteur droit avec flèche 1">
            <a:extLst>
              <a:ext uri="{FF2B5EF4-FFF2-40B4-BE49-F238E27FC236}">
                <a16:creationId xmlns:a16="http://schemas.microsoft.com/office/drawing/2014/main" id="{3750346C-A1D0-4ECC-B843-9E45CD195110}"/>
              </a:ext>
            </a:extLst>
          </p:cNvPr>
          <p:cNvCxnSpPr/>
          <p:nvPr/>
        </p:nvCxnSpPr>
        <p:spPr>
          <a:xfrm>
            <a:off x="1863719" y="2041560"/>
            <a:ext cx="2348281" cy="1800"/>
          </a:xfrm>
          <a:prstGeom prst="straightConnector1">
            <a:avLst/>
          </a:prstGeom>
          <a:noFill/>
          <a:ln>
            <a:noFill/>
            <a:prstDash val="solid"/>
          </a:ln>
        </p:spPr>
      </p:cxnSp>
      <p:cxnSp>
        <p:nvCxnSpPr>
          <p:cNvPr id="3" name="Connecteur : en angle 2">
            <a:extLst>
              <a:ext uri="{FF2B5EF4-FFF2-40B4-BE49-F238E27FC236}">
                <a16:creationId xmlns:a16="http://schemas.microsoft.com/office/drawing/2014/main" id="{1FF657CB-301E-44A9-B64F-EE3A402BBFFB}"/>
              </a:ext>
            </a:extLst>
          </p:cNvPr>
          <p:cNvCxnSpPr/>
          <p:nvPr/>
        </p:nvCxnSpPr>
        <p:spPr>
          <a:xfrm flipH="1">
            <a:off x="3772800" y="800280"/>
            <a:ext cx="3189600" cy="1908359"/>
          </a:xfrm>
          <a:prstGeom prst="bentConnector3">
            <a:avLst/>
          </a:prstGeom>
          <a:noFill/>
          <a:ln>
            <a:noFill/>
            <a:prstDash val="solid"/>
          </a:ln>
        </p:spPr>
      </p:cxnSp>
      <p:sp>
        <p:nvSpPr>
          <p:cNvPr id="4" name="Forme libre : forme 3">
            <a:extLst>
              <a:ext uri="{FF2B5EF4-FFF2-40B4-BE49-F238E27FC236}">
                <a16:creationId xmlns:a16="http://schemas.microsoft.com/office/drawing/2014/main" id="{3581930E-403A-4674-BF24-FD7895881C74}"/>
              </a:ext>
            </a:extLst>
          </p:cNvPr>
          <p:cNvSpPr/>
          <p:nvPr/>
        </p:nvSpPr>
        <p:spPr>
          <a:xfrm>
            <a:off x="1003175" y="136440"/>
            <a:ext cx="6409678" cy="50795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RÉPONSE DES FOURNISSEURS</a:t>
            </a:r>
          </a:p>
        </p:txBody>
      </p:sp>
      <p:cxnSp>
        <p:nvCxnSpPr>
          <p:cNvPr id="5" name="Connecteur droit avec flèche 4">
            <a:extLst>
              <a:ext uri="{FF2B5EF4-FFF2-40B4-BE49-F238E27FC236}">
                <a16:creationId xmlns:a16="http://schemas.microsoft.com/office/drawing/2014/main" id="{8EA63EA1-5F5A-488F-AC87-904D297EEA41}"/>
              </a:ext>
            </a:extLst>
          </p:cNvPr>
          <p:cNvCxnSpPr/>
          <p:nvPr/>
        </p:nvCxnSpPr>
        <p:spPr>
          <a:xfrm>
            <a:off x="1379519" y="2155320"/>
            <a:ext cx="2348281" cy="3600"/>
          </a:xfrm>
          <a:prstGeom prst="straightConnector1">
            <a:avLst/>
          </a:prstGeom>
          <a:noFill/>
          <a:ln>
            <a:noFill/>
            <a:prstDash val="solid"/>
          </a:ln>
        </p:spPr>
      </p:cxnSp>
      <p:cxnSp>
        <p:nvCxnSpPr>
          <p:cNvPr id="6" name="Connecteur : en angle 5">
            <a:extLst>
              <a:ext uri="{FF2B5EF4-FFF2-40B4-BE49-F238E27FC236}">
                <a16:creationId xmlns:a16="http://schemas.microsoft.com/office/drawing/2014/main" id="{8CB26650-1D6D-454B-BDFD-C097362C0235}"/>
              </a:ext>
            </a:extLst>
          </p:cNvPr>
          <p:cNvCxnSpPr/>
          <p:nvPr/>
        </p:nvCxnSpPr>
        <p:spPr>
          <a:xfrm flipH="1">
            <a:off x="3288600" y="914400"/>
            <a:ext cx="3189599" cy="1908360"/>
          </a:xfrm>
          <a:prstGeom prst="bentConnector3">
            <a:avLst/>
          </a:prstGeom>
          <a:noFill/>
          <a:ln>
            <a:noFill/>
            <a:prstDash val="solid"/>
          </a:ln>
        </p:spPr>
      </p:cxnSp>
      <p:sp>
        <p:nvSpPr>
          <p:cNvPr id="7" name="Forme libre : forme 6">
            <a:extLst>
              <a:ext uri="{FF2B5EF4-FFF2-40B4-BE49-F238E27FC236}">
                <a16:creationId xmlns:a16="http://schemas.microsoft.com/office/drawing/2014/main" id="{8217A448-CC78-4793-9DEB-47D010A1B54C}"/>
              </a:ext>
            </a:extLst>
          </p:cNvPr>
          <p:cNvSpPr/>
          <p:nvPr/>
        </p:nvSpPr>
        <p:spPr>
          <a:xfrm>
            <a:off x="1379519" y="6196159"/>
            <a:ext cx="58611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recevez des mails pour vous informer des différentes propositions fournisseurs et de la fin du délai de </a:t>
            </a:r>
            <a:r>
              <a:rPr lang="fr-FR" sz="1400" b="1" dirty="0">
                <a:solidFill>
                  <a:srgbClr val="FFFFFF"/>
                </a:solidFill>
                <a:latin typeface="Arial" pitchFamily="18"/>
                <a:ea typeface="Arial" pitchFamily="2"/>
                <a:cs typeface="Arial" pitchFamily="2"/>
              </a:rPr>
              <a:t>consultation</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04CE03B2-E24C-4CE9-9536-F5EC2CD100CD}"/>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C71775C-FB67-437E-BC18-A013479EF373}" type="slidenum">
              <a:rPr/>
              <a:t>51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9" name="Forme libre : forme 8">
            <a:extLst>
              <a:ext uri="{FF2B5EF4-FFF2-40B4-BE49-F238E27FC236}">
                <a16:creationId xmlns:a16="http://schemas.microsoft.com/office/drawing/2014/main" id="{78EE492D-3D0D-4BD2-95D8-0A4E0ED76F09}"/>
              </a:ext>
            </a:extLst>
          </p:cNvPr>
          <p:cNvSpPr/>
          <p:nvPr/>
        </p:nvSpPr>
        <p:spPr>
          <a:xfrm>
            <a:off x="539640" y="633240"/>
            <a:ext cx="83534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Pendant le délai de consultation, les fournisseurs (Producteurs, Artisans, Entreprises Locales…) font leurs propositions sur la plateforme (Quantité, Prix, Origine…). Vous en êtes notifié par mail.</a:t>
            </a:r>
          </a:p>
        </p:txBody>
      </p:sp>
      <p:sp>
        <p:nvSpPr>
          <p:cNvPr id="10" name="Forme libre : forme 9">
            <a:extLst>
              <a:ext uri="{FF2B5EF4-FFF2-40B4-BE49-F238E27FC236}">
                <a16:creationId xmlns:a16="http://schemas.microsoft.com/office/drawing/2014/main" id="{C742E31B-9DBA-4BFB-B833-7794D37825C4}"/>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A39594AA-1CEE-4C31-A588-2084ABE728A2}"/>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14" name="Image 13">
            <a:extLst>
              <a:ext uri="{FF2B5EF4-FFF2-40B4-BE49-F238E27FC236}">
                <a16:creationId xmlns:a16="http://schemas.microsoft.com/office/drawing/2014/main" id="{59D3D559-014B-F427-3383-271FA9FB993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79519" y="3612980"/>
            <a:ext cx="7462539" cy="222594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CB2F57F-E4B9-71A2-3BEF-8586035394E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229" y="1629922"/>
            <a:ext cx="8807400" cy="4204835"/>
          </a:xfrm>
          <a:prstGeom prst="rect">
            <a:avLst/>
          </a:prstGeom>
        </p:spPr>
      </p:pic>
      <p:cxnSp>
        <p:nvCxnSpPr>
          <p:cNvPr id="3" name="Connecteur : en angle 2">
            <a:extLst>
              <a:ext uri="{FF2B5EF4-FFF2-40B4-BE49-F238E27FC236}">
                <a16:creationId xmlns:a16="http://schemas.microsoft.com/office/drawing/2014/main" id="{D84F952F-E259-48FD-B382-68695C7EC7F7}"/>
              </a:ext>
            </a:extLst>
          </p:cNvPr>
          <p:cNvCxnSpPr/>
          <p:nvPr/>
        </p:nvCxnSpPr>
        <p:spPr>
          <a:xfrm flipH="1">
            <a:off x="5847840" y="879119"/>
            <a:ext cx="3189960" cy="1910161"/>
          </a:xfrm>
          <a:prstGeom prst="bentConnector3">
            <a:avLst/>
          </a:prstGeom>
          <a:noFill/>
          <a:ln>
            <a:noFill/>
            <a:prstDash val="solid"/>
          </a:ln>
        </p:spPr>
      </p:cxnSp>
      <p:sp>
        <p:nvSpPr>
          <p:cNvPr id="5" name="Forme libre : forme 4">
            <a:extLst>
              <a:ext uri="{FF2B5EF4-FFF2-40B4-BE49-F238E27FC236}">
                <a16:creationId xmlns:a16="http://schemas.microsoft.com/office/drawing/2014/main" id="{9DC5C16F-1FBA-4D3A-B6EA-A8ED7BBA2B4F}"/>
              </a:ext>
            </a:extLst>
          </p:cNvPr>
          <p:cNvSpPr/>
          <p:nvPr/>
        </p:nvSpPr>
        <p:spPr>
          <a:xfrm>
            <a:off x="957320" y="260280"/>
            <a:ext cx="5704737"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ATTRIBUTION DU MARCHE</a:t>
            </a:r>
          </a:p>
        </p:txBody>
      </p:sp>
      <p:sp>
        <p:nvSpPr>
          <p:cNvPr id="6" name="Forme libre : forme 5">
            <a:extLst>
              <a:ext uri="{FF2B5EF4-FFF2-40B4-BE49-F238E27FC236}">
                <a16:creationId xmlns:a16="http://schemas.microsoft.com/office/drawing/2014/main" id="{9F768BE9-C2EE-4439-8B6F-B7078AF0CD67}"/>
              </a:ext>
            </a:extLst>
          </p:cNvPr>
          <p:cNvSpPr/>
          <p:nvPr/>
        </p:nvSpPr>
        <p:spPr>
          <a:xfrm>
            <a:off x="74520" y="2719440"/>
            <a:ext cx="199404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Utiliser les différents filtres disponibles pour retrouver votre marché</a:t>
            </a:r>
          </a:p>
        </p:txBody>
      </p:sp>
      <p:cxnSp>
        <p:nvCxnSpPr>
          <p:cNvPr id="7" name="Connecteur droit avec flèche 6">
            <a:extLst>
              <a:ext uri="{FF2B5EF4-FFF2-40B4-BE49-F238E27FC236}">
                <a16:creationId xmlns:a16="http://schemas.microsoft.com/office/drawing/2014/main" id="{4B1B1F09-8628-4CE3-A2DA-53514A58F5D2}"/>
              </a:ext>
            </a:extLst>
          </p:cNvPr>
          <p:cNvCxnSpPr>
            <a:stCxn id="6" idx="1"/>
          </p:cNvCxnSpPr>
          <p:nvPr/>
        </p:nvCxnSpPr>
        <p:spPr>
          <a:xfrm flipV="1">
            <a:off x="2068560" y="2702880"/>
            <a:ext cx="530280" cy="340816"/>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29476B38-DC8B-48CB-8A70-CDA13C5787C3}"/>
              </a:ext>
            </a:extLst>
          </p:cNvPr>
          <p:cNvSpPr/>
          <p:nvPr/>
        </p:nvSpPr>
        <p:spPr>
          <a:xfrm>
            <a:off x="5386036" y="3547841"/>
            <a:ext cx="3443927"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dirty="0">
                <a:solidFill>
                  <a:srgbClr val="FFFFFF"/>
                </a:solidFill>
                <a:latin typeface="Arial" pitchFamily="18"/>
                <a:ea typeface="Arial" pitchFamily="2"/>
                <a:cs typeface="Arial" pitchFamily="2"/>
              </a:rPr>
              <a:t>2 réponses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i="1" u="none" strike="noStrike" baseline="0" dirty="0">
                <a:ln>
                  <a:noFill/>
                </a:ln>
                <a:solidFill>
                  <a:srgbClr val="FFFFFF"/>
                </a:solidFill>
                <a:latin typeface="Arial" pitchFamily="18"/>
                <a:ea typeface="Arial" pitchFamily="2"/>
                <a:cs typeface="Arial" pitchFamily="2"/>
              </a:rPr>
              <a:t>NB : les consultations sans réponses à la fin du délai de consultation sont automatiquement fermées et déclarées sans suite</a:t>
            </a:r>
          </a:p>
        </p:txBody>
      </p:sp>
      <p:cxnSp>
        <p:nvCxnSpPr>
          <p:cNvPr id="9" name="Connecteur droit avec flèche 8">
            <a:extLst>
              <a:ext uri="{FF2B5EF4-FFF2-40B4-BE49-F238E27FC236}">
                <a16:creationId xmlns:a16="http://schemas.microsoft.com/office/drawing/2014/main" id="{1D81D3EC-285D-4747-B168-78A0EB4428ED}"/>
              </a:ext>
            </a:extLst>
          </p:cNvPr>
          <p:cNvCxnSpPr>
            <a:cxnSpLocks/>
            <a:stCxn id="8" idx="3"/>
          </p:cNvCxnSpPr>
          <p:nvPr/>
        </p:nvCxnSpPr>
        <p:spPr>
          <a:xfrm flipH="1">
            <a:off x="1942109" y="3964430"/>
            <a:ext cx="3443927" cy="518794"/>
          </a:xfrm>
          <a:prstGeom prst="straightConnector1">
            <a:avLst/>
          </a:prstGeom>
          <a:noFill/>
          <a:ln w="25560" cap="sq">
            <a:solidFill>
              <a:srgbClr val="009900"/>
            </a:solidFill>
            <a:prstDash val="solid"/>
            <a:miter/>
            <a:tailEnd type="arrow"/>
          </a:ln>
        </p:spPr>
      </p:cxnSp>
      <p:sp>
        <p:nvSpPr>
          <p:cNvPr id="10" name="Forme libre : forme 9">
            <a:extLst>
              <a:ext uri="{FF2B5EF4-FFF2-40B4-BE49-F238E27FC236}">
                <a16:creationId xmlns:a16="http://schemas.microsoft.com/office/drawing/2014/main" id="{A1B71BB2-FE60-4D4C-88E1-D32C641FE240}"/>
              </a:ext>
            </a:extLst>
          </p:cNvPr>
          <p:cNvSpPr/>
          <p:nvPr/>
        </p:nvSpPr>
        <p:spPr>
          <a:xfrm>
            <a:off x="25560" y="5497352"/>
            <a:ext cx="2103120"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Cliquer sur la consultation à valider</a:t>
            </a:r>
          </a:p>
        </p:txBody>
      </p:sp>
      <p:cxnSp>
        <p:nvCxnSpPr>
          <p:cNvPr id="11" name="Connecteur droit avec flèche 10">
            <a:extLst>
              <a:ext uri="{FF2B5EF4-FFF2-40B4-BE49-F238E27FC236}">
                <a16:creationId xmlns:a16="http://schemas.microsoft.com/office/drawing/2014/main" id="{4C05C9C1-EEF4-4899-BDA3-8EB87B79A611}"/>
              </a:ext>
            </a:extLst>
          </p:cNvPr>
          <p:cNvCxnSpPr>
            <a:cxnSpLocks/>
            <a:stCxn id="10" idx="1"/>
          </p:cNvCxnSpPr>
          <p:nvPr/>
        </p:nvCxnSpPr>
        <p:spPr>
          <a:xfrm flipV="1">
            <a:off x="2128680" y="4895273"/>
            <a:ext cx="1067102" cy="834002"/>
          </a:xfrm>
          <a:prstGeom prst="straightConnector1">
            <a:avLst/>
          </a:prstGeom>
          <a:noFill/>
          <a:ln w="25560" cap="sq">
            <a:solidFill>
              <a:srgbClr val="0064A0"/>
            </a:solidFill>
            <a:prstDash val="solid"/>
            <a:miter/>
            <a:tailEnd type="arrow"/>
          </a:ln>
        </p:spPr>
      </p:cxnSp>
      <p:cxnSp>
        <p:nvCxnSpPr>
          <p:cNvPr id="12" name="Connecteur droit avec flèche 11">
            <a:extLst>
              <a:ext uri="{FF2B5EF4-FFF2-40B4-BE49-F238E27FC236}">
                <a16:creationId xmlns:a16="http://schemas.microsoft.com/office/drawing/2014/main" id="{7E58E579-F028-41F4-8B82-B9899BF4C87B}"/>
              </a:ext>
            </a:extLst>
          </p:cNvPr>
          <p:cNvCxnSpPr/>
          <p:nvPr/>
        </p:nvCxnSpPr>
        <p:spPr>
          <a:xfrm flipV="1">
            <a:off x="2068560" y="2964959"/>
            <a:ext cx="4378319" cy="262441"/>
          </a:xfrm>
          <a:prstGeom prst="straightConnector1">
            <a:avLst/>
          </a:prstGeom>
          <a:noFill/>
          <a:ln w="25560" cap="sq">
            <a:solidFill>
              <a:srgbClr val="FF0000"/>
            </a:solidFill>
            <a:prstDash val="solid"/>
            <a:miter/>
            <a:tailEnd type="arrow"/>
          </a:ln>
        </p:spPr>
      </p:cxnSp>
      <p:sp>
        <p:nvSpPr>
          <p:cNvPr id="13" name="Forme libre : forme 12">
            <a:extLst>
              <a:ext uri="{FF2B5EF4-FFF2-40B4-BE49-F238E27FC236}">
                <a16:creationId xmlns:a16="http://schemas.microsoft.com/office/drawing/2014/main" id="{21170478-256D-4D96-8F8F-31A0B0E1ADBA}"/>
              </a:ext>
            </a:extLst>
          </p:cNvPr>
          <p:cNvSpPr/>
          <p:nvPr/>
        </p:nvSpPr>
        <p:spPr>
          <a:xfrm>
            <a:off x="44280" y="6281639"/>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A7C1918-0BB4-4B24-8957-ED39ABE96959}" type="slidenum">
              <a:rPr/>
              <a:t>52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Forme libre : forme 13">
            <a:extLst>
              <a:ext uri="{FF2B5EF4-FFF2-40B4-BE49-F238E27FC236}">
                <a16:creationId xmlns:a16="http://schemas.microsoft.com/office/drawing/2014/main" id="{721E5A25-85AE-45EB-B96F-B164EFC832B4}"/>
              </a:ext>
            </a:extLst>
          </p:cNvPr>
          <p:cNvSpPr/>
          <p:nvPr/>
        </p:nvSpPr>
        <p:spPr>
          <a:xfrm>
            <a:off x="262080" y="784080"/>
            <a:ext cx="83516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Lorsque le délai de consultation est terminé, le statut de la consultation passe « à valider » et vous pouvez attribuer votre marché/</a:t>
            </a:r>
            <a:r>
              <a:rPr lang="fr-FR" sz="1400" b="1" dirty="0">
                <a:solidFill>
                  <a:srgbClr val="005DA2"/>
                </a:solidFill>
                <a:latin typeface="Arial" pitchFamily="18"/>
                <a:ea typeface="ヒラギノ角ゴ Pro W3" pitchFamily="2"/>
                <a:cs typeface="ヒラギノ角ゴ Pro W3" pitchFamily="2"/>
              </a:rPr>
              <a:t>passer</a:t>
            </a:r>
            <a:r>
              <a:rPr lang="fr-FR" sz="1400" b="1" i="0" u="none" strike="noStrike" baseline="0" dirty="0">
                <a:ln>
                  <a:noFill/>
                </a:ln>
                <a:solidFill>
                  <a:srgbClr val="005DA2"/>
                </a:solidFill>
                <a:latin typeface="Arial" pitchFamily="18"/>
                <a:ea typeface="ヒラギノ角ゴ Pro W3" pitchFamily="2"/>
                <a:cs typeface="ヒラギノ角ゴ Pro W3" pitchFamily="2"/>
              </a:rPr>
              <a:t> votre commande.</a:t>
            </a:r>
          </a:p>
        </p:txBody>
      </p:sp>
      <p:sp>
        <p:nvSpPr>
          <p:cNvPr id="15" name="Forme libre : forme 14">
            <a:extLst>
              <a:ext uri="{FF2B5EF4-FFF2-40B4-BE49-F238E27FC236}">
                <a16:creationId xmlns:a16="http://schemas.microsoft.com/office/drawing/2014/main" id="{75136B67-5D68-432A-8DAA-F668DD5BD2C2}"/>
              </a:ext>
            </a:extLst>
          </p:cNvPr>
          <p:cNvSpPr/>
          <p:nvPr/>
        </p:nvSpPr>
        <p:spPr>
          <a:xfrm>
            <a:off x="237960" y="369719"/>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D0491CC3-FE4C-4D5D-BC18-79FD3DCBD99C}"/>
              </a:ext>
            </a:extLst>
          </p:cNvPr>
          <p:cNvSpPr/>
          <p:nvPr/>
        </p:nvSpPr>
        <p:spPr>
          <a:xfrm>
            <a:off x="630360" y="369719"/>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EC9A06BC-808F-994D-DC34-8D19F2F3671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14116" y="1882742"/>
            <a:ext cx="7220753" cy="4492315"/>
          </a:xfrm>
          <a:prstGeom prst="rect">
            <a:avLst/>
          </a:prstGeom>
        </p:spPr>
      </p:pic>
      <p:cxnSp>
        <p:nvCxnSpPr>
          <p:cNvPr id="3" name="Connecteur : en angle 2">
            <a:extLst>
              <a:ext uri="{FF2B5EF4-FFF2-40B4-BE49-F238E27FC236}">
                <a16:creationId xmlns:a16="http://schemas.microsoft.com/office/drawing/2014/main" id="{4DE1EB16-F55A-4C63-B60D-BD57ED0F7070}"/>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54B98B85-2D21-40AC-AB94-700E083F6A66}"/>
              </a:ext>
            </a:extLst>
          </p:cNvPr>
          <p:cNvSpPr/>
          <p:nvPr/>
        </p:nvSpPr>
        <p:spPr>
          <a:xfrm>
            <a:off x="787460" y="503280"/>
            <a:ext cx="8150400" cy="4946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600" b="1" i="0" u="none" strike="noStrike" baseline="0" dirty="0">
                <a:ln>
                  <a:noFill/>
                </a:ln>
                <a:solidFill>
                  <a:srgbClr val="00733C"/>
                </a:solidFill>
                <a:latin typeface="Arial" pitchFamily="18"/>
                <a:ea typeface="Arial" pitchFamily="2"/>
                <a:cs typeface="Arial" pitchFamily="2"/>
              </a:rPr>
              <a:t>	ATTRIBUTION - SELECTION DES FOURNISSEURS</a:t>
            </a:r>
          </a:p>
        </p:txBody>
      </p:sp>
      <p:sp>
        <p:nvSpPr>
          <p:cNvPr id="5" name="Forme libre : forme 4">
            <a:extLst>
              <a:ext uri="{FF2B5EF4-FFF2-40B4-BE49-F238E27FC236}">
                <a16:creationId xmlns:a16="http://schemas.microsoft.com/office/drawing/2014/main" id="{1067C86F-6F66-471F-9011-6E27DF9E4482}"/>
              </a:ext>
            </a:extLst>
          </p:cNvPr>
          <p:cNvSpPr/>
          <p:nvPr/>
        </p:nvSpPr>
        <p:spPr>
          <a:xfrm>
            <a:off x="-3240" y="2548080"/>
            <a:ext cx="1622519"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u="none" strike="noStrike" baseline="0" dirty="0">
                <a:ln>
                  <a:noFill/>
                </a:ln>
                <a:solidFill>
                  <a:srgbClr val="FFFFFF"/>
                </a:solidFill>
                <a:latin typeface="Arial" pitchFamily="18"/>
                <a:ea typeface="Arial" pitchFamily="2"/>
                <a:cs typeface="Arial" pitchFamily="2"/>
              </a:rPr>
              <a:t> Résumé de la consultation</a:t>
            </a:r>
          </a:p>
        </p:txBody>
      </p:sp>
      <p:sp>
        <p:nvSpPr>
          <p:cNvPr id="6" name="Forme libre : forme 5">
            <a:extLst>
              <a:ext uri="{FF2B5EF4-FFF2-40B4-BE49-F238E27FC236}">
                <a16:creationId xmlns:a16="http://schemas.microsoft.com/office/drawing/2014/main" id="{9E098B67-7983-4475-A8B6-336FEAD9034E}"/>
              </a:ext>
            </a:extLst>
          </p:cNvPr>
          <p:cNvSpPr/>
          <p:nvPr/>
        </p:nvSpPr>
        <p:spPr>
          <a:xfrm>
            <a:off x="21876" y="3885132"/>
            <a:ext cx="19922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Détails des offres des fournisseurs</a:t>
            </a:r>
          </a:p>
        </p:txBody>
      </p:sp>
      <p:cxnSp>
        <p:nvCxnSpPr>
          <p:cNvPr id="7" name="Connecteur droit avec flèche 6">
            <a:extLst>
              <a:ext uri="{FF2B5EF4-FFF2-40B4-BE49-F238E27FC236}">
                <a16:creationId xmlns:a16="http://schemas.microsoft.com/office/drawing/2014/main" id="{EDB5A681-B78E-4D52-8EA7-DBACCFE5DE05}"/>
              </a:ext>
            </a:extLst>
          </p:cNvPr>
          <p:cNvCxnSpPr>
            <a:cxnSpLocks/>
          </p:cNvCxnSpPr>
          <p:nvPr/>
        </p:nvCxnSpPr>
        <p:spPr>
          <a:xfrm flipV="1">
            <a:off x="2030400" y="4101690"/>
            <a:ext cx="3059769" cy="70160"/>
          </a:xfrm>
          <a:prstGeom prst="straightConnector1">
            <a:avLst/>
          </a:prstGeom>
          <a:noFill/>
          <a:ln w="25560" cap="sq">
            <a:solidFill>
              <a:srgbClr val="009900"/>
            </a:solidFill>
            <a:prstDash val="solid"/>
            <a:miter/>
            <a:tailEnd type="arrow"/>
          </a:ln>
        </p:spPr>
      </p:cxnSp>
      <p:cxnSp>
        <p:nvCxnSpPr>
          <p:cNvPr id="10" name="Connecteur droit avec flèche 9">
            <a:extLst>
              <a:ext uri="{FF2B5EF4-FFF2-40B4-BE49-F238E27FC236}">
                <a16:creationId xmlns:a16="http://schemas.microsoft.com/office/drawing/2014/main" id="{DD51588F-4A7C-483E-8E48-1103374AF292}"/>
              </a:ext>
            </a:extLst>
          </p:cNvPr>
          <p:cNvCxnSpPr>
            <a:cxnSpLocks/>
            <a:stCxn id="5" idx="1"/>
          </p:cNvCxnSpPr>
          <p:nvPr/>
        </p:nvCxnSpPr>
        <p:spPr>
          <a:xfrm flipV="1">
            <a:off x="1619279" y="2777580"/>
            <a:ext cx="255703" cy="2423"/>
          </a:xfrm>
          <a:prstGeom prst="straightConnector1">
            <a:avLst/>
          </a:prstGeom>
          <a:noFill/>
          <a:ln w="25560" cap="sq">
            <a:solidFill>
              <a:srgbClr val="FF0000"/>
            </a:solidFill>
            <a:prstDash val="solid"/>
            <a:miter/>
            <a:tailEnd type="arrow"/>
          </a:ln>
        </p:spPr>
      </p:cxnSp>
      <p:sp>
        <p:nvSpPr>
          <p:cNvPr id="11" name="Forme libre : forme 10">
            <a:extLst>
              <a:ext uri="{FF2B5EF4-FFF2-40B4-BE49-F238E27FC236}">
                <a16:creationId xmlns:a16="http://schemas.microsoft.com/office/drawing/2014/main" id="{C2F92C93-EFB6-4103-A9A2-D83AAD7B9DF4}"/>
              </a:ext>
            </a:extLst>
          </p:cNvPr>
          <p:cNvSpPr/>
          <p:nvPr/>
        </p:nvSpPr>
        <p:spPr>
          <a:xfrm>
            <a:off x="1785212" y="1781836"/>
            <a:ext cx="236520" cy="1244520"/>
          </a:xfrm>
          <a:custGeom>
            <a:avLst>
              <a:gd name="f0" fmla="val 341"/>
            </a:avLst>
            <a:gdLst>
              <a:gd name="f1" fmla="val 10800000"/>
              <a:gd name="f2" fmla="val 5400000"/>
              <a:gd name="f3" fmla="val 180"/>
              <a:gd name="f4" fmla="val w"/>
              <a:gd name="f5" fmla="val h"/>
              <a:gd name="f6" fmla="val 0"/>
              <a:gd name="f7" fmla="val 21600"/>
              <a:gd name="f8" fmla="val -2147483647"/>
              <a:gd name="f9" fmla="val 2147483647"/>
              <a:gd name="f10" fmla="val 10800"/>
              <a:gd name="f11" fmla="+- 0 0 0"/>
              <a:gd name="f12" fmla="*/ f4 1 21600"/>
              <a:gd name="f13" fmla="*/ f5 1 21600"/>
              <a:gd name="f14" fmla="pin 0 f0 10800"/>
              <a:gd name="f15" fmla="*/ f11 f1 1"/>
              <a:gd name="f16" fmla="*/ f14 1 2"/>
              <a:gd name="f17" fmla="+- f6 f14 0"/>
              <a:gd name="f18" fmla="+- f7 0 f14"/>
              <a:gd name="f19" fmla="*/ f6 f12 1"/>
              <a:gd name="f20" fmla="*/ f14 f13 1"/>
              <a:gd name="f21" fmla="*/ 6350 f12 1"/>
              <a:gd name="f22" fmla="*/ 21600 f12 1"/>
              <a:gd name="f23" fmla="*/ 0 f13 1"/>
              <a:gd name="f24" fmla="*/ f15 1 f3"/>
              <a:gd name="f25" fmla="*/ 0 f12 1"/>
              <a:gd name="f26" fmla="*/ 10800 f13 1"/>
              <a:gd name="f27" fmla="*/ 21600 f13 1"/>
              <a:gd name="f28" fmla="+- f6 f16 0"/>
              <a:gd name="f29" fmla="+- f7 0 f16"/>
              <a:gd name="f30" fmla="+- f24 0 f2"/>
              <a:gd name="f31" fmla="*/ f29 f13 1"/>
              <a:gd name="f32" fmla="*/ f28 f13 1"/>
            </a:gdLst>
            <a:ahLst>
              <a:ahXY gdRefY="f0" minY="f6" maxY="f10">
                <a:pos x="f19" y="f20"/>
              </a:ahXY>
            </a:ahLst>
            <a:cxnLst>
              <a:cxn ang="3cd4">
                <a:pos x="hc" y="t"/>
              </a:cxn>
              <a:cxn ang="0">
                <a:pos x="r" y="vc"/>
              </a:cxn>
              <a:cxn ang="cd4">
                <a:pos x="hc" y="b"/>
              </a:cxn>
              <a:cxn ang="cd2">
                <a:pos x="l" y="vc"/>
              </a:cxn>
              <a:cxn ang="f30">
                <a:pos x="f22" y="f23"/>
              </a:cxn>
              <a:cxn ang="f30">
                <a:pos x="f25" y="f26"/>
              </a:cxn>
              <a:cxn ang="f30">
                <a:pos x="f22" y="f27"/>
              </a:cxn>
            </a:cxnLst>
            <a:rect l="f21" t="f32" r="f22" b="f31"/>
            <a:pathLst>
              <a:path w="21600" h="21600">
                <a:moveTo>
                  <a:pt x="f7" y="f6"/>
                </a:moveTo>
                <a:cubicBezTo>
                  <a:pt x="f10" y="f6"/>
                  <a:pt x="f6" y="f28"/>
                  <a:pt x="f6" y="f17"/>
                </a:cubicBezTo>
                <a:lnTo>
                  <a:pt x="f6" y="f18"/>
                </a:lnTo>
                <a:cubicBezTo>
                  <a:pt x="f6" y="f29"/>
                  <a:pt x="f10" y="f7"/>
                  <a:pt x="f7" y="f7"/>
                </a:cubicBezTo>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856097E5-5EF2-4B17-AFFD-3D0F45745944}"/>
              </a:ext>
            </a:extLst>
          </p:cNvPr>
          <p:cNvSpPr/>
          <p:nvPr/>
        </p:nvSpPr>
        <p:spPr>
          <a:xfrm>
            <a:off x="2187541" y="3043035"/>
            <a:ext cx="6516720" cy="4190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0099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8572EACB-85FD-4E31-8B9B-A3C20D8D8F5C}"/>
              </a:ext>
            </a:extLst>
          </p:cNvPr>
          <p:cNvSpPr/>
          <p:nvPr/>
        </p:nvSpPr>
        <p:spPr>
          <a:xfrm>
            <a:off x="2846341" y="3377836"/>
            <a:ext cx="518472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1" u="none" strike="noStrike" baseline="0" dirty="0">
                <a:ln>
                  <a:noFill/>
                </a:ln>
                <a:solidFill>
                  <a:srgbClr val="009900"/>
                </a:solidFill>
                <a:latin typeface="Arial" pitchFamily="18"/>
                <a:ea typeface="Arial" pitchFamily="2"/>
                <a:cs typeface="Arial" pitchFamily="2"/>
              </a:rPr>
              <a:t>Etat d’avancement de la commande</a:t>
            </a:r>
          </a:p>
        </p:txBody>
      </p:sp>
      <p:sp>
        <p:nvSpPr>
          <p:cNvPr id="14" name="Forme libre : forme 13">
            <a:extLst>
              <a:ext uri="{FF2B5EF4-FFF2-40B4-BE49-F238E27FC236}">
                <a16:creationId xmlns:a16="http://schemas.microsoft.com/office/drawing/2014/main" id="{4625BB76-40E0-4993-A008-B28BBFC9FF8A}"/>
              </a:ext>
            </a:extLst>
          </p:cNvPr>
          <p:cNvSpPr/>
          <p:nvPr/>
        </p:nvSpPr>
        <p:spPr>
          <a:xfrm>
            <a:off x="2717821" y="3503116"/>
            <a:ext cx="144360" cy="117720"/>
          </a:xfrm>
          <a:custGeom>
            <a:avLst>
              <a:gd name="f0" fmla="val 12818"/>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2BE0AE52-D2A9-47BE-892F-94BDE850B743}"/>
              </a:ext>
            </a:extLst>
          </p:cNvPr>
          <p:cNvSpPr/>
          <p:nvPr/>
        </p:nvSpPr>
        <p:spPr>
          <a:xfrm>
            <a:off x="6485390" y="3513000"/>
            <a:ext cx="144360" cy="118800"/>
          </a:xfrm>
          <a:custGeom>
            <a:avLst>
              <a:gd name="f0" fmla="val 12699"/>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332D646A-73AF-4C35-AD0B-25447C388625}"/>
              </a:ext>
            </a:extLst>
          </p:cNvPr>
          <p:cNvSpPr/>
          <p:nvPr/>
        </p:nvSpPr>
        <p:spPr>
          <a:xfrm>
            <a:off x="6702830" y="3509760"/>
            <a:ext cx="142920" cy="11916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BACB74EC-959A-4A8C-90A4-4BE503E22EFC}"/>
              </a:ext>
            </a:extLst>
          </p:cNvPr>
          <p:cNvSpPr/>
          <p:nvPr/>
        </p:nvSpPr>
        <p:spPr>
          <a:xfrm>
            <a:off x="6901190" y="3514440"/>
            <a:ext cx="142920" cy="11916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8" name="Connecteur droit avec flèche 17">
            <a:extLst>
              <a:ext uri="{FF2B5EF4-FFF2-40B4-BE49-F238E27FC236}">
                <a16:creationId xmlns:a16="http://schemas.microsoft.com/office/drawing/2014/main" id="{3F9EE446-81DE-42D2-9379-E97ECE7499E3}"/>
              </a:ext>
            </a:extLst>
          </p:cNvPr>
          <p:cNvCxnSpPr>
            <a:cxnSpLocks/>
          </p:cNvCxnSpPr>
          <p:nvPr/>
        </p:nvCxnSpPr>
        <p:spPr>
          <a:xfrm>
            <a:off x="4176575" y="4136770"/>
            <a:ext cx="830006" cy="59240"/>
          </a:xfrm>
          <a:prstGeom prst="straightConnector1">
            <a:avLst/>
          </a:prstGeom>
          <a:noFill/>
          <a:ln w="25560" cap="sq">
            <a:solidFill>
              <a:srgbClr val="009900"/>
            </a:solidFill>
            <a:prstDash val="solid"/>
            <a:miter/>
            <a:tailEnd type="arrow"/>
          </a:ln>
        </p:spPr>
      </p:cxnSp>
      <p:cxnSp>
        <p:nvCxnSpPr>
          <p:cNvPr id="19" name="Connecteur droit avec flèche 18">
            <a:extLst>
              <a:ext uri="{FF2B5EF4-FFF2-40B4-BE49-F238E27FC236}">
                <a16:creationId xmlns:a16="http://schemas.microsoft.com/office/drawing/2014/main" id="{4A2D3550-78D9-40C8-B1BD-D3589A4FA6E5}"/>
              </a:ext>
            </a:extLst>
          </p:cNvPr>
          <p:cNvCxnSpPr>
            <a:cxnSpLocks/>
          </p:cNvCxnSpPr>
          <p:nvPr/>
        </p:nvCxnSpPr>
        <p:spPr>
          <a:xfrm>
            <a:off x="4041105" y="4128900"/>
            <a:ext cx="965476" cy="245602"/>
          </a:xfrm>
          <a:prstGeom prst="straightConnector1">
            <a:avLst/>
          </a:prstGeom>
          <a:noFill/>
          <a:ln w="25560" cap="sq">
            <a:solidFill>
              <a:srgbClr val="009900"/>
            </a:solidFill>
            <a:prstDash val="solid"/>
            <a:miter/>
            <a:tailEnd type="arrow"/>
          </a:ln>
        </p:spPr>
      </p:cxnSp>
      <p:sp>
        <p:nvSpPr>
          <p:cNvPr id="20" name="Forme libre : forme 19">
            <a:extLst>
              <a:ext uri="{FF2B5EF4-FFF2-40B4-BE49-F238E27FC236}">
                <a16:creationId xmlns:a16="http://schemas.microsoft.com/office/drawing/2014/main" id="{154554FB-CD48-4B02-B850-4D1583250CCC}"/>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8855DE4-2A0E-44E4-A310-51E6130CBD96}" type="slidenum">
              <a:rPr/>
              <a:t>53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21" name="Forme libre : forme 20">
            <a:extLst>
              <a:ext uri="{FF2B5EF4-FFF2-40B4-BE49-F238E27FC236}">
                <a16:creationId xmlns:a16="http://schemas.microsoft.com/office/drawing/2014/main" id="{85D192B0-4F70-4847-A1B0-824778C4A0BE}"/>
              </a:ext>
            </a:extLst>
          </p:cNvPr>
          <p:cNvSpPr/>
          <p:nvPr/>
        </p:nvSpPr>
        <p:spPr>
          <a:xfrm>
            <a:off x="921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9F66A42D-4995-49DA-9B9C-6A064E8D1D87}"/>
              </a:ext>
            </a:extLst>
          </p:cNvPr>
          <p:cNvSpPr/>
          <p:nvPr/>
        </p:nvSpPr>
        <p:spPr>
          <a:xfrm>
            <a:off x="48420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1" name="Forme libre : forme 30">
            <a:extLst>
              <a:ext uri="{FF2B5EF4-FFF2-40B4-BE49-F238E27FC236}">
                <a16:creationId xmlns:a16="http://schemas.microsoft.com/office/drawing/2014/main" id="{33C6C484-0062-4033-A648-ADC8FD9F3E7E}"/>
              </a:ext>
            </a:extLst>
          </p:cNvPr>
          <p:cNvSpPr/>
          <p:nvPr/>
        </p:nvSpPr>
        <p:spPr>
          <a:xfrm>
            <a:off x="15991" y="4602573"/>
            <a:ext cx="1998126"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Visualiser les documents (certificats, </a:t>
            </a:r>
            <a:r>
              <a:rPr lang="fr-FR" sz="1400" b="1" u="none" strike="noStrike" baseline="0" dirty="0" err="1">
                <a:ln>
                  <a:noFill/>
                </a:ln>
                <a:solidFill>
                  <a:srgbClr val="FFFFFF"/>
                </a:solidFill>
                <a:latin typeface="Arial" pitchFamily="18"/>
                <a:ea typeface="Arial" pitchFamily="2"/>
                <a:cs typeface="Arial" pitchFamily="2"/>
              </a:rPr>
              <a:t>agrément,etc</a:t>
            </a:r>
            <a:r>
              <a:rPr lang="fr-FR" sz="1400" b="1" u="none" strike="noStrike" baseline="0" dirty="0">
                <a:ln>
                  <a:noFill/>
                </a:ln>
                <a:solidFill>
                  <a:srgbClr val="FFFFFF"/>
                </a:solidFill>
                <a:latin typeface="Arial" pitchFamily="18"/>
                <a:ea typeface="Arial" pitchFamily="2"/>
                <a:cs typeface="Arial" pitchFamily="2"/>
              </a:rPr>
              <a:t>…) du fournisseur </a:t>
            </a:r>
          </a:p>
        </p:txBody>
      </p:sp>
      <p:cxnSp>
        <p:nvCxnSpPr>
          <p:cNvPr id="32" name="Connecteur droit avec flèche 31">
            <a:extLst>
              <a:ext uri="{FF2B5EF4-FFF2-40B4-BE49-F238E27FC236}">
                <a16:creationId xmlns:a16="http://schemas.microsoft.com/office/drawing/2014/main" id="{228DF92C-794E-474B-AFFB-EBFA788A3DB8}"/>
              </a:ext>
            </a:extLst>
          </p:cNvPr>
          <p:cNvCxnSpPr>
            <a:cxnSpLocks/>
            <a:stCxn id="31" idx="1"/>
          </p:cNvCxnSpPr>
          <p:nvPr/>
        </p:nvCxnSpPr>
        <p:spPr>
          <a:xfrm>
            <a:off x="2014117" y="5188439"/>
            <a:ext cx="431778" cy="329252"/>
          </a:xfrm>
          <a:prstGeom prst="straightConnector1">
            <a:avLst/>
          </a:prstGeom>
          <a:noFill/>
          <a:ln w="25560" cap="sq">
            <a:solidFill>
              <a:srgbClr val="FF0000"/>
            </a:solidFill>
            <a:prstDash val="solid"/>
            <a:miter/>
            <a:tailEnd type="arrow"/>
          </a:ln>
        </p:spPr>
      </p:cxnSp>
      <p:sp>
        <p:nvSpPr>
          <p:cNvPr id="39" name="Forme libre : forme 38">
            <a:extLst>
              <a:ext uri="{FF2B5EF4-FFF2-40B4-BE49-F238E27FC236}">
                <a16:creationId xmlns:a16="http://schemas.microsoft.com/office/drawing/2014/main" id="{41F7F856-3154-4D87-BA01-9C7264AA7455}"/>
              </a:ext>
            </a:extLst>
          </p:cNvPr>
          <p:cNvSpPr/>
          <p:nvPr/>
        </p:nvSpPr>
        <p:spPr>
          <a:xfrm>
            <a:off x="-1" y="6326971"/>
            <a:ext cx="4405745"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Extraction du tableau des offres des fournisseurs pour vous aider dans l’analyse des offres</a:t>
            </a:r>
          </a:p>
        </p:txBody>
      </p:sp>
      <p:cxnSp>
        <p:nvCxnSpPr>
          <p:cNvPr id="40" name="Connecteur droit avec flèche 39">
            <a:extLst>
              <a:ext uri="{FF2B5EF4-FFF2-40B4-BE49-F238E27FC236}">
                <a16:creationId xmlns:a16="http://schemas.microsoft.com/office/drawing/2014/main" id="{2904D2C0-5B6E-4ECD-B735-A60751538A93}"/>
              </a:ext>
            </a:extLst>
          </p:cNvPr>
          <p:cNvCxnSpPr>
            <a:cxnSpLocks/>
            <a:stCxn id="39" idx="0"/>
          </p:cNvCxnSpPr>
          <p:nvPr/>
        </p:nvCxnSpPr>
        <p:spPr>
          <a:xfrm flipV="1">
            <a:off x="2202872" y="6206836"/>
            <a:ext cx="812010" cy="120135"/>
          </a:xfrm>
          <a:prstGeom prst="straightConnector1">
            <a:avLst/>
          </a:prstGeom>
          <a:noFill/>
          <a:ln w="25560" cap="sq">
            <a:solidFill>
              <a:srgbClr val="0064A0"/>
            </a:solidFill>
            <a:prstDash val="solid"/>
            <a:miter/>
            <a:tailEnd type="arrow"/>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806748E-E7DB-8AD7-366F-481429EA8EF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02776" y="1378215"/>
            <a:ext cx="7710315" cy="4796891"/>
          </a:xfrm>
          <a:prstGeom prst="rect">
            <a:avLst/>
          </a:prstGeom>
        </p:spPr>
      </p:pic>
      <p:cxnSp>
        <p:nvCxnSpPr>
          <p:cNvPr id="3" name="Connecteur : en angle 2">
            <a:extLst>
              <a:ext uri="{FF2B5EF4-FFF2-40B4-BE49-F238E27FC236}">
                <a16:creationId xmlns:a16="http://schemas.microsoft.com/office/drawing/2014/main" id="{C08D26DA-74DF-4AB8-8294-5E53BC32500D}"/>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95A9F3C3-BD4C-4353-ABE9-B680D6B8A2B3}"/>
              </a:ext>
            </a:extLst>
          </p:cNvPr>
          <p:cNvSpPr/>
          <p:nvPr/>
        </p:nvSpPr>
        <p:spPr>
          <a:xfrm>
            <a:off x="-117360" y="503280"/>
            <a:ext cx="9144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600" b="1" i="0" u="none" strike="noStrike" baseline="0" dirty="0">
                <a:ln>
                  <a:noFill/>
                </a:ln>
                <a:solidFill>
                  <a:srgbClr val="00733C"/>
                </a:solidFill>
                <a:latin typeface="Arial" pitchFamily="18"/>
                <a:ea typeface="Arial" pitchFamily="2"/>
                <a:cs typeface="Arial" pitchFamily="2"/>
              </a:rPr>
              <a:t>ATTRIBUTION - SELECTION DES FOURNISSEURS</a:t>
            </a:r>
          </a:p>
        </p:txBody>
      </p:sp>
      <p:sp>
        <p:nvSpPr>
          <p:cNvPr id="5" name="Forme libre : forme 4">
            <a:extLst>
              <a:ext uri="{FF2B5EF4-FFF2-40B4-BE49-F238E27FC236}">
                <a16:creationId xmlns:a16="http://schemas.microsoft.com/office/drawing/2014/main" id="{011062F8-541E-4CCE-BF95-1F427202CB9B}"/>
              </a:ext>
            </a:extLst>
          </p:cNvPr>
          <p:cNvSpPr/>
          <p:nvPr/>
        </p:nvSpPr>
        <p:spPr>
          <a:xfrm>
            <a:off x="5634183" y="6354720"/>
            <a:ext cx="1930400"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 Valider votre sélection</a:t>
            </a:r>
          </a:p>
        </p:txBody>
      </p:sp>
      <p:cxnSp>
        <p:nvCxnSpPr>
          <p:cNvPr id="8" name="Connecteur droit avec flèche 7">
            <a:extLst>
              <a:ext uri="{FF2B5EF4-FFF2-40B4-BE49-F238E27FC236}">
                <a16:creationId xmlns:a16="http://schemas.microsoft.com/office/drawing/2014/main" id="{571C7DA7-03C5-47DC-9A9C-405F3AFE6FA3}"/>
              </a:ext>
            </a:extLst>
          </p:cNvPr>
          <p:cNvCxnSpPr>
            <a:cxnSpLocks/>
            <a:stCxn id="5" idx="0"/>
          </p:cNvCxnSpPr>
          <p:nvPr/>
        </p:nvCxnSpPr>
        <p:spPr>
          <a:xfrm flipV="1">
            <a:off x="6599383" y="5830336"/>
            <a:ext cx="965199" cy="524384"/>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A5B88D15-2AC2-4170-9C7C-33F0BBF05F1F}"/>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CC221F27-454C-48ED-B8AE-A16A53ADAD07}" type="slidenum">
              <a:rPr/>
              <a:t>54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B458978D-3E6C-4939-B72E-277F0633DCD1}"/>
              </a:ext>
            </a:extLst>
          </p:cNvPr>
          <p:cNvSpPr/>
          <p:nvPr/>
        </p:nvSpPr>
        <p:spPr>
          <a:xfrm>
            <a:off x="921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CA21E5AF-A8C7-46AA-B3A3-521236E6D5A6}"/>
              </a:ext>
            </a:extLst>
          </p:cNvPr>
          <p:cNvSpPr/>
          <p:nvPr/>
        </p:nvSpPr>
        <p:spPr>
          <a:xfrm>
            <a:off x="48420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A360CBCB-38EF-4FAC-9346-759B3150A592}"/>
              </a:ext>
            </a:extLst>
          </p:cNvPr>
          <p:cNvSpPr/>
          <p:nvPr/>
        </p:nvSpPr>
        <p:spPr>
          <a:xfrm>
            <a:off x="2312100" y="2167073"/>
            <a:ext cx="4134881"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Sélectionner le fournisseur retenu</a:t>
            </a:r>
          </a:p>
        </p:txBody>
      </p:sp>
      <p:cxnSp>
        <p:nvCxnSpPr>
          <p:cNvPr id="20" name="Connecteur droit avec flèche 19">
            <a:extLst>
              <a:ext uri="{FF2B5EF4-FFF2-40B4-BE49-F238E27FC236}">
                <a16:creationId xmlns:a16="http://schemas.microsoft.com/office/drawing/2014/main" id="{AB37E68E-42FE-417C-8F46-A0A82118C857}"/>
              </a:ext>
            </a:extLst>
          </p:cNvPr>
          <p:cNvCxnSpPr>
            <a:cxnSpLocks/>
          </p:cNvCxnSpPr>
          <p:nvPr/>
        </p:nvCxnSpPr>
        <p:spPr>
          <a:xfrm>
            <a:off x="4414982" y="2456873"/>
            <a:ext cx="3149600" cy="1368848"/>
          </a:xfrm>
          <a:prstGeom prst="straightConnector1">
            <a:avLst/>
          </a:prstGeom>
          <a:noFill/>
          <a:ln w="25560" cap="sq">
            <a:solidFill>
              <a:srgbClr val="0064A0"/>
            </a:solidFill>
            <a:prstDash val="solid"/>
            <a:miter/>
            <a:tailEnd type="arrow"/>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8262F259-A1AA-8023-8A56-5DD7D9F558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8199" y="1613408"/>
            <a:ext cx="8867601" cy="3721563"/>
          </a:xfrm>
          <a:prstGeom prst="rect">
            <a:avLst/>
          </a:prstGeom>
        </p:spPr>
      </p:pic>
      <p:cxnSp>
        <p:nvCxnSpPr>
          <p:cNvPr id="3" name="Connecteur : en angle 2">
            <a:extLst>
              <a:ext uri="{FF2B5EF4-FFF2-40B4-BE49-F238E27FC236}">
                <a16:creationId xmlns:a16="http://schemas.microsoft.com/office/drawing/2014/main" id="{405AAE0A-8D3C-4EA0-889A-5458F79E6FB3}"/>
              </a:ext>
            </a:extLst>
          </p:cNvPr>
          <p:cNvCxnSpPr/>
          <p:nvPr/>
        </p:nvCxnSpPr>
        <p:spPr>
          <a:xfrm flipH="1">
            <a:off x="5838120" y="112212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A6DDE9E1-3556-4ACD-9587-CB50EE5A0E01}"/>
              </a:ext>
            </a:extLst>
          </p:cNvPr>
          <p:cNvSpPr/>
          <p:nvPr/>
        </p:nvSpPr>
        <p:spPr>
          <a:xfrm>
            <a:off x="921330" y="503280"/>
            <a:ext cx="8106390" cy="4946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600" b="1" i="0" u="none" strike="noStrike" baseline="0" dirty="0">
                <a:ln>
                  <a:noFill/>
                </a:ln>
                <a:solidFill>
                  <a:srgbClr val="00733C"/>
                </a:solidFill>
                <a:latin typeface="Arial" pitchFamily="18"/>
                <a:ea typeface="Arial" pitchFamily="2"/>
                <a:cs typeface="Arial" pitchFamily="2"/>
              </a:rPr>
              <a:t>ATTRIBUTION - SELECTION DES FOURNISSEURS</a:t>
            </a:r>
          </a:p>
        </p:txBody>
      </p:sp>
      <p:sp>
        <p:nvSpPr>
          <p:cNvPr id="5" name="Forme libre : forme 4">
            <a:extLst>
              <a:ext uri="{FF2B5EF4-FFF2-40B4-BE49-F238E27FC236}">
                <a16:creationId xmlns:a16="http://schemas.microsoft.com/office/drawing/2014/main" id="{0FA8B23D-66E2-4E1D-9A53-BE0F1157038B}"/>
              </a:ext>
            </a:extLst>
          </p:cNvPr>
          <p:cNvSpPr/>
          <p:nvPr/>
        </p:nvSpPr>
        <p:spPr>
          <a:xfrm>
            <a:off x="448412" y="5616888"/>
            <a:ext cx="1755719"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Vérifiez </a:t>
            </a:r>
            <a:r>
              <a:rPr lang="fr-FR" sz="1200" b="1" i="1" dirty="0">
                <a:solidFill>
                  <a:srgbClr val="FFFFFF"/>
                </a:solidFill>
                <a:latin typeface="Arial" pitchFamily="18"/>
                <a:ea typeface="Arial" pitchFamily="2"/>
                <a:cs typeface="Arial" pitchFamily="2"/>
              </a:rPr>
              <a:t>le détail </a:t>
            </a:r>
            <a:r>
              <a:rPr lang="fr-FR" sz="1200" b="1" i="1" u="none" strike="noStrike" baseline="0" dirty="0">
                <a:ln>
                  <a:noFill/>
                </a:ln>
                <a:solidFill>
                  <a:srgbClr val="FFFFFF"/>
                </a:solidFill>
                <a:latin typeface="Arial" pitchFamily="18"/>
                <a:ea typeface="Arial" pitchFamily="2"/>
                <a:cs typeface="Arial" pitchFamily="2"/>
              </a:rPr>
              <a:t>de la commande</a:t>
            </a:r>
          </a:p>
        </p:txBody>
      </p:sp>
      <p:cxnSp>
        <p:nvCxnSpPr>
          <p:cNvPr id="6" name="Connecteur droit avec flèche 5">
            <a:extLst>
              <a:ext uri="{FF2B5EF4-FFF2-40B4-BE49-F238E27FC236}">
                <a16:creationId xmlns:a16="http://schemas.microsoft.com/office/drawing/2014/main" id="{A5B9292A-9DBD-42AF-932B-A746EEFC3D0A}"/>
              </a:ext>
            </a:extLst>
          </p:cNvPr>
          <p:cNvCxnSpPr>
            <a:cxnSpLocks/>
            <a:stCxn id="5" idx="0"/>
          </p:cNvCxnSpPr>
          <p:nvPr/>
        </p:nvCxnSpPr>
        <p:spPr>
          <a:xfrm flipV="1">
            <a:off x="1326272" y="3030546"/>
            <a:ext cx="2460637" cy="2586342"/>
          </a:xfrm>
          <a:prstGeom prst="straightConnector1">
            <a:avLst/>
          </a:prstGeom>
          <a:noFill/>
          <a:ln w="25560" cap="sq">
            <a:solidFill>
              <a:srgbClr val="FF0000"/>
            </a:solidFill>
            <a:prstDash val="solid"/>
            <a:miter/>
            <a:tailEnd type="arrow"/>
          </a:ln>
        </p:spPr>
      </p:cxnSp>
      <p:sp>
        <p:nvSpPr>
          <p:cNvPr id="7" name="Forme libre : forme 6">
            <a:extLst>
              <a:ext uri="{FF2B5EF4-FFF2-40B4-BE49-F238E27FC236}">
                <a16:creationId xmlns:a16="http://schemas.microsoft.com/office/drawing/2014/main" id="{FC629018-426F-4F63-8C19-8D51C7DDAFEA}"/>
              </a:ext>
            </a:extLst>
          </p:cNvPr>
          <p:cNvSpPr/>
          <p:nvPr/>
        </p:nvSpPr>
        <p:spPr>
          <a:xfrm>
            <a:off x="3860800" y="2778187"/>
            <a:ext cx="2142835" cy="504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E4E4F6B4-6E42-45C5-983C-186660186C9A}"/>
              </a:ext>
            </a:extLst>
          </p:cNvPr>
          <p:cNvSpPr/>
          <p:nvPr/>
        </p:nvSpPr>
        <p:spPr>
          <a:xfrm>
            <a:off x="297000" y="2470833"/>
            <a:ext cx="236520" cy="1382760"/>
          </a:xfrm>
          <a:custGeom>
            <a:avLst>
              <a:gd name="f0" fmla="val 307"/>
            </a:avLst>
            <a:gdLst>
              <a:gd name="f1" fmla="val 10800000"/>
              <a:gd name="f2" fmla="val 5400000"/>
              <a:gd name="f3" fmla="val 180"/>
              <a:gd name="f4" fmla="val w"/>
              <a:gd name="f5" fmla="val h"/>
              <a:gd name="f6" fmla="val 0"/>
              <a:gd name="f7" fmla="val 21600"/>
              <a:gd name="f8" fmla="val -2147483647"/>
              <a:gd name="f9" fmla="val 2147483647"/>
              <a:gd name="f10" fmla="val 10800"/>
              <a:gd name="f11" fmla="+- 0 0 0"/>
              <a:gd name="f12" fmla="*/ f4 1 21600"/>
              <a:gd name="f13" fmla="*/ f5 1 21600"/>
              <a:gd name="f14" fmla="pin 0 f0 10800"/>
              <a:gd name="f15" fmla="*/ f11 f1 1"/>
              <a:gd name="f16" fmla="*/ f14 1 2"/>
              <a:gd name="f17" fmla="+- f6 f14 0"/>
              <a:gd name="f18" fmla="+- f7 0 f14"/>
              <a:gd name="f19" fmla="*/ f6 f12 1"/>
              <a:gd name="f20" fmla="*/ f14 f13 1"/>
              <a:gd name="f21" fmla="*/ 6350 f12 1"/>
              <a:gd name="f22" fmla="*/ 21600 f12 1"/>
              <a:gd name="f23" fmla="*/ 0 f13 1"/>
              <a:gd name="f24" fmla="*/ f15 1 f3"/>
              <a:gd name="f25" fmla="*/ 0 f12 1"/>
              <a:gd name="f26" fmla="*/ 10800 f13 1"/>
              <a:gd name="f27" fmla="*/ 21600 f13 1"/>
              <a:gd name="f28" fmla="+- f6 f16 0"/>
              <a:gd name="f29" fmla="+- f7 0 f16"/>
              <a:gd name="f30" fmla="+- f24 0 f2"/>
              <a:gd name="f31" fmla="*/ f29 f13 1"/>
              <a:gd name="f32" fmla="*/ f28 f13 1"/>
            </a:gdLst>
            <a:ahLst>
              <a:ahXY gdRefY="f0" minY="f6" maxY="f10">
                <a:pos x="f19" y="f20"/>
              </a:ahXY>
            </a:ahLst>
            <a:cxnLst>
              <a:cxn ang="3cd4">
                <a:pos x="hc" y="t"/>
              </a:cxn>
              <a:cxn ang="0">
                <a:pos x="r" y="vc"/>
              </a:cxn>
              <a:cxn ang="cd4">
                <a:pos x="hc" y="b"/>
              </a:cxn>
              <a:cxn ang="cd2">
                <a:pos x="l" y="vc"/>
              </a:cxn>
              <a:cxn ang="f30">
                <a:pos x="f22" y="f23"/>
              </a:cxn>
              <a:cxn ang="f30">
                <a:pos x="f25" y="f26"/>
              </a:cxn>
              <a:cxn ang="f30">
                <a:pos x="f22" y="f27"/>
              </a:cxn>
            </a:cxnLst>
            <a:rect l="f21" t="f32" r="f22" b="f31"/>
            <a:pathLst>
              <a:path w="21600" h="21600">
                <a:moveTo>
                  <a:pt x="f7" y="f6"/>
                </a:moveTo>
                <a:cubicBezTo>
                  <a:pt x="f10" y="f6"/>
                  <a:pt x="f6" y="f28"/>
                  <a:pt x="f6" y="f17"/>
                </a:cubicBezTo>
                <a:lnTo>
                  <a:pt x="f6" y="f18"/>
                </a:lnTo>
                <a:cubicBezTo>
                  <a:pt x="f6" y="f29"/>
                  <a:pt x="f10" y="f7"/>
                  <a:pt x="f7" y="f7"/>
                </a:cubicBezTo>
              </a:path>
            </a:pathLst>
          </a:custGeom>
          <a:noFill/>
          <a:ln w="2844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1DD33B88-C535-4FCA-8254-B9801653A89F}"/>
              </a:ext>
            </a:extLst>
          </p:cNvPr>
          <p:cNvSpPr/>
          <p:nvPr/>
        </p:nvSpPr>
        <p:spPr>
          <a:xfrm>
            <a:off x="5672535" y="5950475"/>
            <a:ext cx="19922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Valider </a:t>
            </a:r>
            <a:r>
              <a:rPr lang="fr-FR" sz="1400" b="1" dirty="0">
                <a:solidFill>
                  <a:srgbClr val="FFFFFF"/>
                </a:solidFill>
                <a:latin typeface="Arial" pitchFamily="18"/>
                <a:ea typeface="Arial" pitchFamily="2"/>
                <a:cs typeface="Arial" pitchFamily="2"/>
              </a:rPr>
              <a:t>la</a:t>
            </a:r>
            <a:r>
              <a:rPr lang="fr-FR" sz="1400" b="1" i="0" u="none" strike="noStrike" baseline="0" dirty="0">
                <a:ln>
                  <a:noFill/>
                </a:ln>
                <a:solidFill>
                  <a:srgbClr val="FFFFFF"/>
                </a:solidFill>
                <a:latin typeface="Arial" pitchFamily="18"/>
                <a:ea typeface="Arial" pitchFamily="2"/>
                <a:cs typeface="Arial" pitchFamily="2"/>
              </a:rPr>
              <a:t> commande</a:t>
            </a:r>
          </a:p>
        </p:txBody>
      </p:sp>
      <p:cxnSp>
        <p:nvCxnSpPr>
          <p:cNvPr id="10" name="Connecteur droit avec flèche 9">
            <a:extLst>
              <a:ext uri="{FF2B5EF4-FFF2-40B4-BE49-F238E27FC236}">
                <a16:creationId xmlns:a16="http://schemas.microsoft.com/office/drawing/2014/main" id="{C60CF916-A65C-4B46-A4FC-8EB06903894A}"/>
              </a:ext>
            </a:extLst>
          </p:cNvPr>
          <p:cNvCxnSpPr>
            <a:cxnSpLocks/>
          </p:cNvCxnSpPr>
          <p:nvPr/>
        </p:nvCxnSpPr>
        <p:spPr>
          <a:xfrm flipV="1">
            <a:off x="6668655" y="5172364"/>
            <a:ext cx="665018" cy="768780"/>
          </a:xfrm>
          <a:prstGeom prst="straightConnector1">
            <a:avLst/>
          </a:prstGeom>
          <a:noFill/>
          <a:ln w="25560" cap="sq">
            <a:solidFill>
              <a:srgbClr val="009900"/>
            </a:solidFill>
            <a:prstDash val="solid"/>
            <a:miter/>
            <a:tailEnd type="arrow"/>
          </a:ln>
        </p:spPr>
      </p:cxnSp>
      <p:sp>
        <p:nvSpPr>
          <p:cNvPr id="11" name="Forme libre : forme 10">
            <a:extLst>
              <a:ext uri="{FF2B5EF4-FFF2-40B4-BE49-F238E27FC236}">
                <a16:creationId xmlns:a16="http://schemas.microsoft.com/office/drawing/2014/main" id="{91467672-D75B-4269-8FCB-7EE44388B42B}"/>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AA8ACE7C-799C-4C54-871E-0BF4D97C20FC}" type="slidenum">
              <a:rPr/>
              <a:t>55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8656FC69-A9F0-49E7-AD3D-C82F0E18E6F4}"/>
              </a:ext>
            </a:extLst>
          </p:cNvPr>
          <p:cNvSpPr/>
          <p:nvPr/>
        </p:nvSpPr>
        <p:spPr>
          <a:xfrm>
            <a:off x="2397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4B202D6F-C678-4249-A732-A06B62068DAC}"/>
              </a:ext>
            </a:extLst>
          </p:cNvPr>
          <p:cNvSpPr/>
          <p:nvPr/>
        </p:nvSpPr>
        <p:spPr>
          <a:xfrm>
            <a:off x="63036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96DB95AB-F734-4D3E-4FA4-90129D52BFC4}"/>
              </a:ext>
            </a:extLst>
          </p:cNvPr>
          <p:cNvCxnSpPr>
            <a:cxnSpLocks/>
            <a:stCxn id="5" idx="0"/>
          </p:cNvCxnSpPr>
          <p:nvPr/>
        </p:nvCxnSpPr>
        <p:spPr>
          <a:xfrm flipH="1" flipV="1">
            <a:off x="607411" y="4876800"/>
            <a:ext cx="718861" cy="740088"/>
          </a:xfrm>
          <a:prstGeom prst="straightConnector1">
            <a:avLst/>
          </a:prstGeom>
          <a:noFill/>
          <a:ln w="25560" cap="sq">
            <a:solidFill>
              <a:srgbClr val="FF0000"/>
            </a:solidFill>
            <a:prstDash val="solid"/>
            <a:miter/>
            <a:tailEnd type="arrow"/>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E28CCE5-C97F-B349-D3CC-0EC3606A666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2520" y="1668585"/>
            <a:ext cx="8439120" cy="4752735"/>
          </a:xfrm>
          <a:prstGeom prst="rect">
            <a:avLst/>
          </a:prstGeom>
        </p:spPr>
      </p:pic>
      <p:pic>
        <p:nvPicPr>
          <p:cNvPr id="15" name="Image 14" descr="Une image contenant capture d’écran&#10;&#10;Description générée automatiquement">
            <a:extLst>
              <a:ext uri="{FF2B5EF4-FFF2-40B4-BE49-F238E27FC236}">
                <a16:creationId xmlns:a16="http://schemas.microsoft.com/office/drawing/2014/main" id="{61B39395-0ADF-43CB-8956-D973AE3A08F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84141" y="3759452"/>
            <a:ext cx="7020219" cy="640934"/>
          </a:xfrm>
          <a:prstGeom prst="rect">
            <a:avLst/>
          </a:prstGeom>
        </p:spPr>
      </p:pic>
      <p:sp>
        <p:nvSpPr>
          <p:cNvPr id="3" name="Forme libre : forme 2">
            <a:extLst>
              <a:ext uri="{FF2B5EF4-FFF2-40B4-BE49-F238E27FC236}">
                <a16:creationId xmlns:a16="http://schemas.microsoft.com/office/drawing/2014/main" id="{1F6C2AA4-591F-4FDF-B1E8-4F6682B7647D}"/>
              </a:ext>
            </a:extLst>
          </p:cNvPr>
          <p:cNvSpPr/>
          <p:nvPr/>
        </p:nvSpPr>
        <p:spPr>
          <a:xfrm>
            <a:off x="662473" y="503280"/>
            <a:ext cx="862148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600" b="1" i="0" u="none" strike="noStrike" baseline="0" dirty="0">
                <a:ln>
                  <a:noFill/>
                </a:ln>
                <a:solidFill>
                  <a:srgbClr val="00733C"/>
                </a:solidFill>
                <a:latin typeface="Arial" pitchFamily="18"/>
                <a:ea typeface="Arial" pitchFamily="2"/>
                <a:cs typeface="Arial" pitchFamily="2"/>
              </a:rPr>
              <a:t>ATTRIBUTION - NOTIFICATION DES FOURNISSEURS</a:t>
            </a:r>
          </a:p>
        </p:txBody>
      </p:sp>
      <p:sp>
        <p:nvSpPr>
          <p:cNvPr id="4" name="Forme libre : forme 3">
            <a:extLst>
              <a:ext uri="{FF2B5EF4-FFF2-40B4-BE49-F238E27FC236}">
                <a16:creationId xmlns:a16="http://schemas.microsoft.com/office/drawing/2014/main" id="{0507A333-DE8A-4F6A-885F-BCDD02ACF98E}"/>
              </a:ext>
            </a:extLst>
          </p:cNvPr>
          <p:cNvSpPr/>
          <p:nvPr/>
        </p:nvSpPr>
        <p:spPr>
          <a:xfrm>
            <a:off x="0" y="6421320"/>
            <a:ext cx="9144000" cy="436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7E1053A3-E986-4BA4-A1D8-C9EC2477D558}"/>
              </a:ext>
            </a:extLst>
          </p:cNvPr>
          <p:cNvSpPr/>
          <p:nvPr/>
        </p:nvSpPr>
        <p:spPr>
          <a:xfrm>
            <a:off x="592715" y="2354564"/>
            <a:ext cx="25762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 </a:t>
            </a:r>
            <a:r>
              <a:rPr lang="fr-FR" sz="1400" b="1" i="1" dirty="0">
                <a:solidFill>
                  <a:srgbClr val="FFFFFF"/>
                </a:solidFill>
                <a:latin typeface="Arial" pitchFamily="18"/>
                <a:ea typeface="Arial" pitchFamily="2"/>
                <a:cs typeface="Arial" pitchFamily="2"/>
              </a:rPr>
              <a:t>Vous pouvez compléter l’</a:t>
            </a:r>
            <a:r>
              <a:rPr lang="fr-FR" sz="1400" b="1" i="1" dirty="0" err="1">
                <a:solidFill>
                  <a:srgbClr val="FFFFFF"/>
                </a:solidFill>
                <a:latin typeface="Arial" pitchFamily="18"/>
                <a:ea typeface="Arial" pitchFamily="2"/>
                <a:cs typeface="Arial" pitchFamily="2"/>
              </a:rPr>
              <a:t>atrtibution</a:t>
            </a:r>
            <a:r>
              <a:rPr lang="fr-FR" sz="1400" b="1" i="1" dirty="0">
                <a:solidFill>
                  <a:srgbClr val="FFFFFF"/>
                </a:solidFill>
                <a:latin typeface="Arial" pitchFamily="18"/>
                <a:ea typeface="Arial" pitchFamily="2"/>
                <a:cs typeface="Arial" pitchFamily="2"/>
              </a:rPr>
              <a:t> par un message personnel</a:t>
            </a:r>
            <a:endParaRPr lang="fr-FR" sz="1400" b="1" u="none" strike="noStrike" baseline="0" dirty="0">
              <a:ln>
                <a:noFill/>
              </a:ln>
              <a:solidFill>
                <a:srgbClr val="FFFFFF"/>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55711F6F-E63D-47FF-B277-36FA871B1BB1}"/>
              </a:ext>
            </a:extLst>
          </p:cNvPr>
          <p:cNvCxnSpPr>
            <a:cxnSpLocks/>
          </p:cNvCxnSpPr>
          <p:nvPr/>
        </p:nvCxnSpPr>
        <p:spPr>
          <a:xfrm>
            <a:off x="2016600" y="3083675"/>
            <a:ext cx="902091" cy="757775"/>
          </a:xfrm>
          <a:prstGeom prst="straightConnector1">
            <a:avLst/>
          </a:prstGeom>
          <a:noFill/>
          <a:ln w="25560" cap="sq">
            <a:solidFill>
              <a:srgbClr val="FF0000"/>
            </a:solidFill>
            <a:prstDash val="solid"/>
            <a:miter/>
            <a:tailEnd type="arrow"/>
          </a:ln>
        </p:spPr>
      </p:cxnSp>
      <p:sp>
        <p:nvSpPr>
          <p:cNvPr id="7" name="Forme libre : forme 6">
            <a:extLst>
              <a:ext uri="{FF2B5EF4-FFF2-40B4-BE49-F238E27FC236}">
                <a16:creationId xmlns:a16="http://schemas.microsoft.com/office/drawing/2014/main" id="{2F674622-3B7D-48CD-9802-BB519D2C091F}"/>
              </a:ext>
            </a:extLst>
          </p:cNvPr>
          <p:cNvSpPr/>
          <p:nvPr/>
        </p:nvSpPr>
        <p:spPr>
          <a:xfrm>
            <a:off x="6983280" y="2682720"/>
            <a:ext cx="719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B6BECAF5-B9D1-496E-B9BE-446074E95B93}"/>
              </a:ext>
            </a:extLst>
          </p:cNvPr>
          <p:cNvSpPr/>
          <p:nvPr/>
        </p:nvSpPr>
        <p:spPr>
          <a:xfrm>
            <a:off x="-20320" y="5803890"/>
            <a:ext cx="263144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pouvez compléter également le mail de refus</a:t>
            </a:r>
          </a:p>
        </p:txBody>
      </p:sp>
      <p:cxnSp>
        <p:nvCxnSpPr>
          <p:cNvPr id="9" name="Connecteur droit avec flèche 8">
            <a:extLst>
              <a:ext uri="{FF2B5EF4-FFF2-40B4-BE49-F238E27FC236}">
                <a16:creationId xmlns:a16="http://schemas.microsoft.com/office/drawing/2014/main" id="{D2787424-0353-41B1-B0FC-E6F22B86A290}"/>
              </a:ext>
            </a:extLst>
          </p:cNvPr>
          <p:cNvCxnSpPr>
            <a:cxnSpLocks/>
            <a:stCxn id="8" idx="0"/>
          </p:cNvCxnSpPr>
          <p:nvPr/>
        </p:nvCxnSpPr>
        <p:spPr>
          <a:xfrm flipV="1">
            <a:off x="1295400" y="5573923"/>
            <a:ext cx="394855" cy="229967"/>
          </a:xfrm>
          <a:prstGeom prst="straightConnector1">
            <a:avLst/>
          </a:prstGeom>
          <a:noFill/>
          <a:ln w="25560" cap="sq">
            <a:solidFill>
              <a:srgbClr val="009900"/>
            </a:solidFill>
            <a:prstDash val="solid"/>
            <a:miter/>
            <a:tailEnd type="arrow"/>
          </a:ln>
        </p:spPr>
      </p:cxnSp>
      <p:sp>
        <p:nvSpPr>
          <p:cNvPr id="10" name="Forme libre : forme 9">
            <a:extLst>
              <a:ext uri="{FF2B5EF4-FFF2-40B4-BE49-F238E27FC236}">
                <a16:creationId xmlns:a16="http://schemas.microsoft.com/office/drawing/2014/main" id="{D0E91AF5-E4E7-43DC-89D5-636D17EB597C}"/>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BC5E5E3-6C6D-497C-8B62-A183B80D7E1C}" type="slidenum">
              <a:rPr/>
              <a:t>56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1" name="Forme libre : forme 10">
            <a:extLst>
              <a:ext uri="{FF2B5EF4-FFF2-40B4-BE49-F238E27FC236}">
                <a16:creationId xmlns:a16="http://schemas.microsoft.com/office/drawing/2014/main" id="{B5C6BB23-B55C-4B8C-8D18-30EB128C6105}"/>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F87A0C35-0A98-4F67-882E-CFD67DFC3FE1}"/>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E91B7F96-F70E-461B-903D-B75CAAE4FF9C}"/>
              </a:ext>
            </a:extLst>
          </p:cNvPr>
          <p:cNvSpPr/>
          <p:nvPr/>
        </p:nvSpPr>
        <p:spPr>
          <a:xfrm>
            <a:off x="252360" y="996599"/>
            <a:ext cx="8352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A cette étape, vous contractualisez le marché avec les fournisseurs retenus. Un bon de commande avec signature électronique est émis et les fournisseurs sont notifiés directement.</a:t>
            </a:r>
          </a:p>
        </p:txBody>
      </p:sp>
      <p:sp>
        <p:nvSpPr>
          <p:cNvPr id="22" name="Ellipse 21">
            <a:extLst>
              <a:ext uri="{FF2B5EF4-FFF2-40B4-BE49-F238E27FC236}">
                <a16:creationId xmlns:a16="http://schemas.microsoft.com/office/drawing/2014/main" id="{ADF32E6E-EF75-4A5F-876C-F8B7B93FB867}"/>
              </a:ext>
            </a:extLst>
          </p:cNvPr>
          <p:cNvSpPr/>
          <p:nvPr/>
        </p:nvSpPr>
        <p:spPr>
          <a:xfrm>
            <a:off x="5849890" y="2510296"/>
            <a:ext cx="2865485" cy="2126052"/>
          </a:xfrm>
          <a:prstGeom prst="ellipse">
            <a:avLst/>
          </a:prstGeom>
          <a:solidFill>
            <a:srgbClr val="20B4EE"/>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latin typeface="Arial" panose="020B0604020202020204" pitchFamily="34" charset="0"/>
                <a:cs typeface="Arial" panose="020B0604020202020204" pitchFamily="34" charset="0"/>
              </a:rPr>
              <a:t>Si vous êtes un acheteur public, Agrilocal, en lien avec Chorus Pro,  vérifie si le numéro d’engagement financier est obligatoire pour votre établissement et vous invite à le renseigner dans le message d’attribution le cas échéant.</a:t>
            </a:r>
          </a:p>
        </p:txBody>
      </p:sp>
      <p:cxnSp>
        <p:nvCxnSpPr>
          <p:cNvPr id="25" name="Connecteur : en angle 24">
            <a:extLst>
              <a:ext uri="{FF2B5EF4-FFF2-40B4-BE49-F238E27FC236}">
                <a16:creationId xmlns:a16="http://schemas.microsoft.com/office/drawing/2014/main" id="{FDE016FD-B270-4912-86EC-F8429077FA6C}"/>
              </a:ext>
            </a:extLst>
          </p:cNvPr>
          <p:cNvCxnSpPr>
            <a:cxnSpLocks/>
            <a:stCxn id="22" idx="2"/>
          </p:cNvCxnSpPr>
          <p:nvPr/>
        </p:nvCxnSpPr>
        <p:spPr>
          <a:xfrm rot="10800000" flipV="1">
            <a:off x="4428360" y="3573321"/>
            <a:ext cx="1421530" cy="597097"/>
          </a:xfrm>
          <a:prstGeom prst="bentConnector3">
            <a:avLst/>
          </a:prstGeom>
          <a:ln w="19050">
            <a:solidFill>
              <a:srgbClr val="20B4E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5387F02F-BE32-4B6F-923E-DA3AB21606CB}"/>
              </a:ext>
            </a:extLst>
          </p:cNvPr>
          <p:cNvSpPr/>
          <p:nvPr/>
        </p:nvSpPr>
        <p:spPr>
          <a:xfrm>
            <a:off x="755780" y="503280"/>
            <a:ext cx="860282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600" b="1" i="0" u="none" strike="noStrike" baseline="0" dirty="0">
                <a:ln>
                  <a:noFill/>
                </a:ln>
                <a:solidFill>
                  <a:srgbClr val="00733C"/>
                </a:solidFill>
                <a:latin typeface="Arial" pitchFamily="18"/>
                <a:ea typeface="Arial" pitchFamily="2"/>
                <a:cs typeface="Arial" pitchFamily="2"/>
              </a:rPr>
              <a:t>ATTRIBUTION - NOTIFICATION DES FOURNISSEURS</a:t>
            </a:r>
          </a:p>
        </p:txBody>
      </p:sp>
      <p:sp>
        <p:nvSpPr>
          <p:cNvPr id="5" name="Forme libre : forme 4">
            <a:extLst>
              <a:ext uri="{FF2B5EF4-FFF2-40B4-BE49-F238E27FC236}">
                <a16:creationId xmlns:a16="http://schemas.microsoft.com/office/drawing/2014/main" id="{98470A36-C967-4E5B-9835-2118A08F937A}"/>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2FDFEAEF-FFD1-4578-8B98-E29F200AE4C4}" type="slidenum">
              <a:rPr/>
              <a:t>57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55A6A372-BB07-4EAA-B61D-8ECE783E109A}"/>
              </a:ext>
            </a:extLst>
          </p:cNvPr>
          <p:cNvSpPr/>
          <p:nvPr/>
        </p:nvSpPr>
        <p:spPr>
          <a:xfrm>
            <a:off x="5193815" y="1028681"/>
            <a:ext cx="2841822"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Rejet de la candidature</a:t>
            </a:r>
          </a:p>
        </p:txBody>
      </p:sp>
      <p:sp>
        <p:nvSpPr>
          <p:cNvPr id="9" name="Forme libre : forme 8">
            <a:extLst>
              <a:ext uri="{FF2B5EF4-FFF2-40B4-BE49-F238E27FC236}">
                <a16:creationId xmlns:a16="http://schemas.microsoft.com/office/drawing/2014/main" id="{5BD464BC-5C20-49DA-A746-DBB1B11B29C4}"/>
              </a:ext>
            </a:extLst>
          </p:cNvPr>
          <p:cNvSpPr/>
          <p:nvPr/>
        </p:nvSpPr>
        <p:spPr>
          <a:xfrm>
            <a:off x="18576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2D2331D2-19E8-4EA8-98B5-70F21ACD29FF}"/>
              </a:ext>
            </a:extLst>
          </p:cNvPr>
          <p:cNvSpPr/>
          <p:nvPr/>
        </p:nvSpPr>
        <p:spPr>
          <a:xfrm>
            <a:off x="57780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6224076F-294C-6887-25E5-F44D198DA149}"/>
              </a:ext>
            </a:extLst>
          </p:cNvPr>
          <p:cNvSpPr/>
          <p:nvPr/>
        </p:nvSpPr>
        <p:spPr>
          <a:xfrm>
            <a:off x="333360" y="1028681"/>
            <a:ext cx="2449276"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Attribution du marché</a:t>
            </a:r>
          </a:p>
        </p:txBody>
      </p:sp>
      <p:pic>
        <p:nvPicPr>
          <p:cNvPr id="14" name="Image 13">
            <a:extLst>
              <a:ext uri="{FF2B5EF4-FFF2-40B4-BE49-F238E27FC236}">
                <a16:creationId xmlns:a16="http://schemas.microsoft.com/office/drawing/2014/main" id="{45F00DAB-D094-32AF-15D4-4A49BC0E34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2000" y="1535880"/>
            <a:ext cx="4599709" cy="4267201"/>
          </a:xfrm>
          <a:prstGeom prst="rect">
            <a:avLst/>
          </a:prstGeom>
        </p:spPr>
      </p:pic>
      <p:pic>
        <p:nvPicPr>
          <p:cNvPr id="16" name="Image 15">
            <a:extLst>
              <a:ext uri="{FF2B5EF4-FFF2-40B4-BE49-F238E27FC236}">
                <a16:creationId xmlns:a16="http://schemas.microsoft.com/office/drawing/2014/main" id="{AF1A7009-EC48-149B-E5C7-66253A19BDF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4920" y="1509641"/>
            <a:ext cx="4248727" cy="429344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17C98691-3ED9-4174-A5E6-F9C8DF3FD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30480"/>
            <a:ext cx="92313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15715" name="AutoShape 3">
            <a:extLst>
              <a:ext uri="{FF2B5EF4-FFF2-40B4-BE49-F238E27FC236}">
                <a16:creationId xmlns:a16="http://schemas.microsoft.com/office/drawing/2014/main" id="{D20D7B9E-372E-411E-AC0D-9C4A97858286}"/>
              </a:ext>
            </a:extLst>
          </p:cNvPr>
          <p:cNvCxnSpPr>
            <a:cxnSpLocks noChangeShapeType="1"/>
          </p:cNvCxnSpPr>
          <p:nvPr/>
        </p:nvCxnSpPr>
        <p:spPr bwMode="auto">
          <a:xfrm flipH="1">
            <a:off x="2713038" y="1433513"/>
            <a:ext cx="3181350" cy="1908175"/>
          </a:xfrm>
          <a:prstGeom prst="bentConnector3">
            <a:avLst>
              <a:gd name="adj1" fmla="val 4999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5716" name="Text Box 5">
            <a:extLst>
              <a:ext uri="{FF2B5EF4-FFF2-40B4-BE49-F238E27FC236}">
                <a16:creationId xmlns:a16="http://schemas.microsoft.com/office/drawing/2014/main" id="{AC53F395-3E8D-41F2-A194-4AF985F0F3B8}"/>
              </a:ext>
            </a:extLst>
          </p:cNvPr>
          <p:cNvSpPr txBox="1">
            <a:spLocks noChangeArrowheads="1"/>
          </p:cNvSpPr>
          <p:nvPr/>
        </p:nvSpPr>
        <p:spPr bwMode="auto">
          <a:xfrm>
            <a:off x="8604250" y="6524625"/>
            <a:ext cx="574675"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r">
              <a:buSzPct val="100000"/>
            </a:pPr>
            <a:fld id="{A7BF6C5F-D225-4F89-9C37-C22E1BF3F73A}" type="slidenum">
              <a:rPr lang="fr-FR" altLang="fr-FR" sz="1800" b="1">
                <a:solidFill>
                  <a:srgbClr val="404040"/>
                </a:solidFill>
                <a:latin typeface="Arial" panose="020B0604020202020204" pitchFamily="34" charset="0"/>
                <a:cs typeface="Arial" panose="020B0604020202020204" pitchFamily="34" charset="0"/>
              </a:rPr>
              <a:pPr algn="r">
                <a:buSzPct val="100000"/>
              </a:pPr>
              <a:t>58</a:t>
            </a:fld>
            <a:endParaRPr lang="fr-FR" altLang="fr-FR" sz="1800" b="1">
              <a:solidFill>
                <a:srgbClr val="404040"/>
              </a:solidFill>
              <a:latin typeface="Arial" panose="020B0604020202020204" pitchFamily="34" charset="0"/>
              <a:cs typeface="Arial" panose="020B0604020202020204" pitchFamily="34" charset="0"/>
            </a:endParaRPr>
          </a:p>
        </p:txBody>
      </p:sp>
      <p:sp>
        <p:nvSpPr>
          <p:cNvPr id="115717" name="Rectangle 6">
            <a:extLst>
              <a:ext uri="{FF2B5EF4-FFF2-40B4-BE49-F238E27FC236}">
                <a16:creationId xmlns:a16="http://schemas.microsoft.com/office/drawing/2014/main" id="{C96A7657-BD4F-44A6-9073-18C50E352963}"/>
              </a:ext>
            </a:extLst>
          </p:cNvPr>
          <p:cNvSpPr>
            <a:spLocks noChangeArrowheads="1"/>
          </p:cNvSpPr>
          <p:nvPr/>
        </p:nvSpPr>
        <p:spPr bwMode="auto">
          <a:xfrm>
            <a:off x="179388" y="188913"/>
            <a:ext cx="293687" cy="304800"/>
          </a:xfrm>
          <a:prstGeom prst="rect">
            <a:avLst/>
          </a:prstGeom>
          <a:solidFill>
            <a:srgbClr val="FF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15718" name="Rectangle 7">
            <a:extLst>
              <a:ext uri="{FF2B5EF4-FFF2-40B4-BE49-F238E27FC236}">
                <a16:creationId xmlns:a16="http://schemas.microsoft.com/office/drawing/2014/main" id="{AF51A579-1E37-4002-98C6-C4AB0AE2EAEB}"/>
              </a:ext>
            </a:extLst>
          </p:cNvPr>
          <p:cNvSpPr>
            <a:spLocks noChangeArrowheads="1"/>
          </p:cNvSpPr>
          <p:nvPr/>
        </p:nvSpPr>
        <p:spPr bwMode="auto">
          <a:xfrm>
            <a:off x="571500" y="188913"/>
            <a:ext cx="293688" cy="304800"/>
          </a:xfrm>
          <a:prstGeom prst="rect">
            <a:avLst/>
          </a:prstGeom>
          <a:solidFill>
            <a:srgbClr val="93C139"/>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fr-FR" altLang="fr-FR"/>
          </a:p>
        </p:txBody>
      </p:sp>
      <p:sp>
        <p:nvSpPr>
          <p:cNvPr id="15" name="Text Box 2">
            <a:extLst>
              <a:ext uri="{FF2B5EF4-FFF2-40B4-BE49-F238E27FC236}">
                <a16:creationId xmlns:a16="http://schemas.microsoft.com/office/drawing/2014/main" id="{538F2FDA-06B2-4041-9C97-92D28BE4CBA7}"/>
              </a:ext>
            </a:extLst>
          </p:cNvPr>
          <p:cNvSpPr txBox="1">
            <a:spLocks noChangeArrowheads="1"/>
          </p:cNvSpPr>
          <p:nvPr/>
        </p:nvSpPr>
        <p:spPr bwMode="auto">
          <a:xfrm>
            <a:off x="164160" y="1011704"/>
            <a:ext cx="8999538" cy="5911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eaLnBrk="1" hangingPunct="1">
              <a:buSzPct val="100000"/>
              <a:defRPr/>
            </a:pPr>
            <a:r>
              <a:rPr lang="fr-FR" altLang="fr-FR" sz="1400" b="1" dirty="0">
                <a:highlight>
                  <a:srgbClr val="F78E03"/>
                </a:highlight>
                <a:latin typeface="Arial" panose="020B0604020202020204" pitchFamily="34" charset="0"/>
                <a:cs typeface="Arial" panose="020B0604020202020204" pitchFamily="34" charset="0"/>
              </a:rPr>
              <a:t>APRES LA COMMANDE  </a:t>
            </a:r>
            <a:r>
              <a:rPr lang="fr-FR" altLang="fr-FR" sz="1400" b="1" dirty="0">
                <a:solidFill>
                  <a:srgbClr val="002060"/>
                </a:solidFill>
                <a:highlight>
                  <a:srgbClr val="F78E03"/>
                </a:highlight>
                <a:latin typeface="Arial" panose="020B0604020202020204" pitchFamily="34" charset="0"/>
                <a:cs typeface="Arial" panose="020B0604020202020204" pitchFamily="34" charset="0"/>
              </a:rPr>
              <a:t> </a:t>
            </a:r>
          </a:p>
          <a:p>
            <a:pPr eaLnBrk="1" hangingPunct="1">
              <a:buSzPct val="100000"/>
              <a:defRPr/>
            </a:pPr>
            <a:endParaRPr lang="fr-FR" altLang="fr-FR" sz="1400" b="1" u="sng" dirty="0">
              <a:solidFill>
                <a:srgbClr val="002060"/>
              </a:solidFill>
              <a:latin typeface="Arial" panose="020B0604020202020204" pitchFamily="34" charset="0"/>
              <a:cs typeface="Arial" panose="020B0604020202020204" pitchFamily="34" charset="0"/>
            </a:endParaRP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Votre marché est </a:t>
            </a:r>
            <a:r>
              <a:rPr lang="fr-FR" altLang="fr-FR" sz="1400" b="1" dirty="0">
                <a:solidFill>
                  <a:srgbClr val="FF0000"/>
                </a:solidFill>
                <a:latin typeface="Arial" panose="020B0604020202020204" pitchFamily="34" charset="0"/>
                <a:cs typeface="Arial" panose="020B0604020202020204" pitchFamily="34" charset="0"/>
              </a:rPr>
              <a:t>contractualisé et formalisé par le bon de commande</a:t>
            </a:r>
            <a:r>
              <a:rPr lang="fr-FR" altLang="fr-FR" sz="1400" b="1" dirty="0">
                <a:solidFill>
                  <a:srgbClr val="0070C0"/>
                </a:solidFill>
                <a:latin typeface="Arial" panose="020B0604020202020204" pitchFamily="34" charset="0"/>
                <a:cs typeface="Arial" panose="020B0604020202020204" pitchFamily="34" charset="0"/>
              </a:rPr>
              <a:t> accessible depuis votre tableau de bord. Toutefois, jusqu’à la veille de la date de livraison Agrilocal permet au fournisseur qui le souhaite d’ajuster (à la marge) la quantité qui sera réellement livrée.  </a:t>
            </a: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Si le fournisseur fait cette demande, vous avez le choix d’accepter ou de refuser. </a:t>
            </a:r>
            <a:r>
              <a:rPr lang="fr-FR" altLang="fr-FR" sz="1400" b="1" dirty="0">
                <a:solidFill>
                  <a:srgbClr val="FF0000"/>
                </a:solidFill>
                <a:latin typeface="Arial" panose="020B0604020202020204" pitchFamily="34" charset="0"/>
                <a:cs typeface="Arial" panose="020B0604020202020204" pitchFamily="34" charset="0"/>
              </a:rPr>
              <a:t>La décision finale vous revient toujours</a:t>
            </a:r>
            <a:r>
              <a:rPr lang="fr-FR" altLang="fr-FR" sz="1400" b="1" dirty="0">
                <a:solidFill>
                  <a:srgbClr val="0070C0"/>
                </a:solidFill>
                <a:latin typeface="Arial" panose="020B0604020202020204" pitchFamily="34" charset="0"/>
                <a:cs typeface="Arial" panose="020B0604020202020204" pitchFamily="34" charset="0"/>
              </a:rPr>
              <a:t>.</a:t>
            </a:r>
          </a:p>
          <a:p>
            <a:pPr eaLnBrk="1" hangingPunct="1">
              <a:buSzPct val="100000"/>
              <a:defRPr/>
            </a:pPr>
            <a:endParaRPr lang="fr-FR" altLang="fr-FR" sz="1400" b="1" dirty="0">
              <a:latin typeface="Arial" panose="020B0604020202020204" pitchFamily="34" charset="0"/>
              <a:cs typeface="Arial" panose="020B0604020202020204" pitchFamily="34" charset="0"/>
            </a:endParaRPr>
          </a:p>
          <a:p>
            <a:pPr eaLnBrk="1" hangingPunct="1">
              <a:buSzPct val="100000"/>
              <a:defRPr/>
            </a:pPr>
            <a:r>
              <a:rPr lang="fr-FR" altLang="fr-FR" sz="1400" b="1" dirty="0">
                <a:solidFill>
                  <a:srgbClr val="002060"/>
                </a:solidFill>
                <a:latin typeface="Arial" panose="020B0604020202020204" pitchFamily="34" charset="0"/>
                <a:cs typeface="Arial" panose="020B0604020202020204" pitchFamily="34" charset="0"/>
              </a:rPr>
              <a:t>3 cas de figure pour la finalisation de la commande : </a:t>
            </a:r>
          </a:p>
          <a:p>
            <a:pPr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a:p>
            <a:pPr eaLnBrk="1" hangingPunct="1">
              <a:buSzPct val="100000"/>
              <a:defRPr/>
            </a:pPr>
            <a:r>
              <a:rPr lang="fr-FR" altLang="fr-FR" sz="1400" b="1" dirty="0">
                <a:solidFill>
                  <a:srgbClr val="002060"/>
                </a:solidFill>
                <a:latin typeface="Arial" panose="020B0604020202020204" pitchFamily="34" charset="0"/>
                <a:cs typeface="Arial" panose="020B0604020202020204" pitchFamily="34" charset="0"/>
              </a:rPr>
              <a:t>1 – Le fournisseur n’intervient pas :</a:t>
            </a:r>
            <a:r>
              <a:rPr lang="fr-FR" altLang="fr-FR" sz="1400" b="1" dirty="0">
                <a:solidFill>
                  <a:srgbClr val="0070C0"/>
                </a:solidFill>
                <a:latin typeface="Arial" panose="020B0604020202020204" pitchFamily="34" charset="0"/>
                <a:cs typeface="Arial" panose="020B0604020202020204" pitchFamily="34" charset="0"/>
              </a:rPr>
              <a:t> La facture et le bon de livraison seront édités le jour même de la livraison et disponibles dans votre tableau de bord (Consultations fermées).  </a:t>
            </a:r>
          </a:p>
          <a:p>
            <a:pPr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a:p>
            <a:pPr>
              <a:buSzPct val="100000"/>
              <a:defRPr/>
            </a:pPr>
            <a:r>
              <a:rPr lang="fr-FR" altLang="fr-FR" sz="1400" b="1" dirty="0">
                <a:solidFill>
                  <a:srgbClr val="002060"/>
                </a:solidFill>
                <a:latin typeface="Arial" panose="020B0604020202020204" pitchFamily="34" charset="0"/>
                <a:cs typeface="Arial" panose="020B0604020202020204" pitchFamily="34" charset="0"/>
              </a:rPr>
              <a:t>2 – Le fournisseur ne modifie pas la quantité contractualisée : </a:t>
            </a:r>
            <a:r>
              <a:rPr lang="fr-FR" altLang="fr-FR" sz="1400" b="1" dirty="0">
                <a:solidFill>
                  <a:srgbClr val="0070C0"/>
                </a:solidFill>
                <a:latin typeface="Arial" panose="020B0604020202020204" pitchFamily="34" charset="0"/>
                <a:cs typeface="Arial" panose="020B0604020202020204" pitchFamily="34" charset="0"/>
              </a:rPr>
              <a:t>la facture et le bon de livraison sont édités au moment où il valide la quantité définitive et sont disponibles dans votre tableau de bord (Consultations fermées). </a:t>
            </a:r>
          </a:p>
          <a:p>
            <a:pPr eaLnBrk="1" hangingPunct="1">
              <a:buSzPct val="100000"/>
              <a:defRPr/>
            </a:pPr>
            <a:endParaRPr lang="fr-FR" altLang="fr-FR" sz="1400" b="1" dirty="0">
              <a:solidFill>
                <a:srgbClr val="0070C0"/>
              </a:solidFill>
              <a:latin typeface="Arial" panose="020B0604020202020204" pitchFamily="34" charset="0"/>
              <a:cs typeface="Arial" panose="020B0604020202020204" pitchFamily="34" charset="0"/>
            </a:endParaRPr>
          </a:p>
          <a:p>
            <a:pPr eaLnBrk="1" hangingPunct="1">
              <a:buSzPct val="100000"/>
              <a:defRPr/>
            </a:pPr>
            <a:r>
              <a:rPr lang="fr-FR" altLang="fr-FR" sz="1400" b="1" dirty="0">
                <a:solidFill>
                  <a:srgbClr val="002060"/>
                </a:solidFill>
                <a:latin typeface="Arial" panose="020B0604020202020204" pitchFamily="34" charset="0"/>
                <a:cs typeface="Arial" panose="020B0604020202020204" pitchFamily="34" charset="0"/>
              </a:rPr>
              <a:t>3 – Le fournisseur modifie la quantité contractualisée :</a:t>
            </a:r>
            <a:r>
              <a:rPr lang="fr-FR" altLang="fr-FR" sz="1400" b="1" dirty="0">
                <a:solidFill>
                  <a:srgbClr val="0070C0"/>
                </a:solidFill>
                <a:latin typeface="Arial" panose="020B0604020202020204" pitchFamily="34" charset="0"/>
                <a:cs typeface="Arial" panose="020B0604020202020204" pitchFamily="34" charset="0"/>
              </a:rPr>
              <a:t> vous êtes notifié par mail et avez 3 possibilités :</a:t>
            </a: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	</a:t>
            </a: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 </a:t>
            </a:r>
            <a:r>
              <a:rPr lang="fr-FR" altLang="fr-FR" sz="1400" b="1" dirty="0">
                <a:solidFill>
                  <a:srgbClr val="002060"/>
                </a:solidFill>
                <a:latin typeface="Arial" panose="020B0604020202020204" pitchFamily="34" charset="0"/>
                <a:cs typeface="Arial" panose="020B0604020202020204" pitchFamily="34" charset="0"/>
              </a:rPr>
              <a:t>Vous n’intervenez pas</a:t>
            </a:r>
            <a:r>
              <a:rPr lang="fr-FR" altLang="fr-FR" sz="1400" b="1" dirty="0">
                <a:solidFill>
                  <a:srgbClr val="0070C0"/>
                </a:solidFill>
                <a:latin typeface="Arial" panose="020B0604020202020204" pitchFamily="34" charset="0"/>
                <a:cs typeface="Arial" panose="020B0604020202020204" pitchFamily="34" charset="0"/>
              </a:rPr>
              <a:t> </a:t>
            </a:r>
            <a:r>
              <a:rPr lang="fr-FR" altLang="fr-FR" sz="1400" b="1" dirty="0">
                <a:solidFill>
                  <a:srgbClr val="002060"/>
                </a:solidFill>
                <a:latin typeface="Arial" panose="020B0604020202020204" pitchFamily="34" charset="0"/>
                <a:cs typeface="Arial" panose="020B0604020202020204" pitchFamily="34" charset="0"/>
              </a:rPr>
              <a:t>(non conseillé)</a:t>
            </a:r>
            <a:r>
              <a:rPr lang="fr-FR" altLang="fr-FR" sz="1400" b="1" dirty="0">
                <a:solidFill>
                  <a:srgbClr val="0070C0"/>
                </a:solidFill>
                <a:latin typeface="Arial" panose="020B0604020202020204" pitchFamily="34" charset="0"/>
                <a:cs typeface="Arial" panose="020B0604020202020204" pitchFamily="34" charset="0"/>
              </a:rPr>
              <a:t> : La facture et le bon de livraison sont émis 30 jours après la date de livraison.</a:t>
            </a:r>
          </a:p>
          <a:p>
            <a:pPr eaLnBrk="1" hangingPunct="1">
              <a:buSzPct val="100000"/>
              <a:defRPr/>
            </a:pPr>
            <a:r>
              <a:rPr lang="fr-FR" altLang="fr-FR" sz="1400" b="1" dirty="0">
                <a:solidFill>
                  <a:srgbClr val="0070C0"/>
                </a:solidFill>
                <a:latin typeface="Arial" panose="020B0604020202020204" pitchFamily="34" charset="0"/>
                <a:cs typeface="Arial" panose="020B0604020202020204" pitchFamily="34" charset="0"/>
              </a:rPr>
              <a:t>- </a:t>
            </a:r>
            <a:r>
              <a:rPr lang="fr-FR" altLang="fr-FR" sz="1400" b="1" dirty="0">
                <a:solidFill>
                  <a:srgbClr val="002060"/>
                </a:solidFill>
                <a:latin typeface="Arial" panose="020B0604020202020204" pitchFamily="34" charset="0"/>
                <a:cs typeface="Arial" panose="020B0604020202020204" pitchFamily="34" charset="0"/>
              </a:rPr>
              <a:t>Vous acceptez la demande d’ajustement </a:t>
            </a:r>
            <a:r>
              <a:rPr lang="fr-FR" altLang="fr-FR" sz="1400" b="1" dirty="0">
                <a:solidFill>
                  <a:srgbClr val="0070C0"/>
                </a:solidFill>
                <a:latin typeface="Arial" panose="020B0604020202020204" pitchFamily="34" charset="0"/>
                <a:cs typeface="Arial" panose="020B0604020202020204" pitchFamily="34" charset="0"/>
                <a:sym typeface="Wingdings" panose="05000000000000000000" pitchFamily="2" charset="2"/>
              </a:rPr>
              <a:t> Le bon de livraison et la facture reprenant les possibilités :  nouvelles quantités sont édités. La consultation</a:t>
            </a:r>
            <a:r>
              <a:rPr lang="fr-FR" altLang="fr-FR" sz="1400" b="1" dirty="0">
                <a:solidFill>
                  <a:srgbClr val="0070C0"/>
                </a:solidFill>
                <a:latin typeface="Arial" panose="020B0604020202020204" pitchFamily="34" charset="0"/>
                <a:cs typeface="Arial" panose="020B0604020202020204" pitchFamily="34" charset="0"/>
              </a:rPr>
              <a:t> passe en statut « Commandé » dans votre tableau de bord.</a:t>
            </a:r>
          </a:p>
          <a:p>
            <a:pPr>
              <a:buSzPct val="100000"/>
              <a:defRPr/>
            </a:pPr>
            <a:r>
              <a:rPr lang="fr-FR" altLang="fr-FR" sz="1400" b="1" dirty="0">
                <a:solidFill>
                  <a:srgbClr val="0070C0"/>
                </a:solidFill>
                <a:latin typeface="Arial" panose="020B0604020202020204" pitchFamily="34" charset="0"/>
                <a:cs typeface="Arial" panose="020B0604020202020204" pitchFamily="34" charset="0"/>
              </a:rPr>
              <a:t>	- </a:t>
            </a:r>
            <a:r>
              <a:rPr lang="fr-FR" altLang="fr-FR" sz="1400" b="1" dirty="0">
                <a:solidFill>
                  <a:srgbClr val="002060"/>
                </a:solidFill>
                <a:latin typeface="Arial" panose="020B0604020202020204" pitchFamily="34" charset="0"/>
                <a:cs typeface="Arial" panose="020B0604020202020204" pitchFamily="34" charset="0"/>
              </a:rPr>
              <a:t>Vous refusez la demande d’ajustement </a:t>
            </a:r>
            <a:r>
              <a:rPr lang="fr-FR" altLang="fr-FR" sz="1400" b="1" dirty="0">
                <a:solidFill>
                  <a:srgbClr val="0070C0"/>
                </a:solidFill>
                <a:latin typeface="Arial" panose="020B0604020202020204" pitchFamily="34" charset="0"/>
                <a:cs typeface="Arial" panose="020B0604020202020204" pitchFamily="34" charset="0"/>
                <a:sym typeface="Wingdings" panose="05000000000000000000" pitchFamily="2" charset="2"/>
              </a:rPr>
              <a:t> Le bon de livraison et la facture sont créés avec les mêmes quantités que le bon de commande. La consultation</a:t>
            </a:r>
            <a:r>
              <a:rPr lang="fr-FR" altLang="fr-FR" sz="1400" b="1" dirty="0">
                <a:solidFill>
                  <a:srgbClr val="0070C0"/>
                </a:solidFill>
                <a:latin typeface="Arial" panose="020B0604020202020204" pitchFamily="34" charset="0"/>
                <a:cs typeface="Arial" panose="020B0604020202020204" pitchFamily="34" charset="0"/>
              </a:rPr>
              <a:t> passe en statut « Commandé » dans votre tableau de bord.</a:t>
            </a:r>
          </a:p>
        </p:txBody>
      </p:sp>
      <p:sp>
        <p:nvSpPr>
          <p:cNvPr id="10" name="Forme libre : forme 9">
            <a:extLst>
              <a:ext uri="{FF2B5EF4-FFF2-40B4-BE49-F238E27FC236}">
                <a16:creationId xmlns:a16="http://schemas.microsoft.com/office/drawing/2014/main" id="{540D9FC5-62CD-4B67-9910-F23F7A264280}"/>
              </a:ext>
            </a:extLst>
          </p:cNvPr>
          <p:cNvSpPr/>
          <p:nvPr/>
        </p:nvSpPr>
        <p:spPr>
          <a:xfrm>
            <a:off x="841430" y="96880"/>
            <a:ext cx="8337489" cy="89473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600" b="1" i="0" u="none" strike="noStrike" baseline="0" dirty="0">
                <a:ln>
                  <a:noFill/>
                </a:ln>
                <a:solidFill>
                  <a:srgbClr val="00733C"/>
                </a:solidFill>
                <a:latin typeface="Arial" pitchFamily="18"/>
                <a:ea typeface="Arial" pitchFamily="2"/>
                <a:cs typeface="Arial" pitchFamily="2"/>
              </a:rPr>
              <a:t>	 STATUT COMMANDE EN ATTENTE – AJUSTEMENT DES QUANTITES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B9F95DC-00A3-6439-1029-1472080CD9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920" y="1686026"/>
            <a:ext cx="8739240" cy="4161880"/>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833748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STATUT COMMANDE EN ATTENTE</a:t>
            </a:r>
          </a:p>
        </p:txBody>
      </p:sp>
      <p:sp>
        <p:nvSpPr>
          <p:cNvPr id="6" name="Forme libre : forme 5">
            <a:extLst>
              <a:ext uri="{FF2B5EF4-FFF2-40B4-BE49-F238E27FC236}">
                <a16:creationId xmlns:a16="http://schemas.microsoft.com/office/drawing/2014/main" id="{AD4B884B-0FA1-4123-9997-970C82DA415B}"/>
              </a:ext>
            </a:extLst>
          </p:cNvPr>
          <p:cNvSpPr/>
          <p:nvPr/>
        </p:nvSpPr>
        <p:spPr>
          <a:xfrm>
            <a:off x="-31680" y="2881200"/>
            <a:ext cx="2125440" cy="175650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 La consultation </a:t>
            </a:r>
            <a:r>
              <a:rPr lang="fr-FR" sz="1200" b="1" i="1" dirty="0">
                <a:solidFill>
                  <a:srgbClr val="FFFFFF"/>
                </a:solidFill>
                <a:latin typeface="Arial" pitchFamily="18"/>
                <a:ea typeface="Arial" pitchFamily="2"/>
                <a:cs typeface="Arial" pitchFamily="2"/>
              </a:rPr>
              <a:t>a</a:t>
            </a:r>
            <a:r>
              <a:rPr lang="fr-FR" sz="1200" b="1" i="1" u="none" strike="noStrike" baseline="0" dirty="0">
                <a:ln>
                  <a:noFill/>
                </a:ln>
                <a:solidFill>
                  <a:srgbClr val="FFFFFF"/>
                </a:solidFill>
                <a:latin typeface="Arial" pitchFamily="18"/>
                <a:ea typeface="Arial" pitchFamily="2"/>
                <a:cs typeface="Arial" pitchFamily="2"/>
              </a:rPr>
              <a:t> le statut  « commandé en attente » tant que le processus de  validation de la quantité définitive n’est pas </a:t>
            </a:r>
            <a:r>
              <a:rPr lang="fr-FR" sz="1200" b="1" i="1" dirty="0">
                <a:solidFill>
                  <a:srgbClr val="FFFFFF"/>
                </a:solidFill>
                <a:latin typeface="Arial" pitchFamily="18"/>
                <a:ea typeface="Arial" pitchFamily="2"/>
                <a:cs typeface="Arial" pitchFamily="2"/>
              </a:rPr>
              <a:t>opér</a:t>
            </a:r>
            <a:r>
              <a:rPr lang="fr-FR" sz="1200" b="1" i="1" u="none" strike="noStrike" baseline="0" dirty="0">
                <a:ln>
                  <a:noFill/>
                </a:ln>
                <a:solidFill>
                  <a:srgbClr val="FFFFFF"/>
                </a:solidFill>
                <a:latin typeface="Arial" pitchFamily="18"/>
                <a:ea typeface="Arial" pitchFamily="2"/>
                <a:cs typeface="Arial" pitchFamily="2"/>
              </a:rPr>
              <a:t>ée.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Les bons de commande sont disponibles</a:t>
            </a:r>
          </a:p>
        </p:txBody>
      </p:sp>
      <p:cxnSp>
        <p:nvCxnSpPr>
          <p:cNvPr id="7" name="Connecteur droit avec flèche 6">
            <a:extLst>
              <a:ext uri="{FF2B5EF4-FFF2-40B4-BE49-F238E27FC236}">
                <a16:creationId xmlns:a16="http://schemas.microsoft.com/office/drawing/2014/main" id="{B5A8808E-131B-4B32-BAFC-E6926A7F6B07}"/>
              </a:ext>
            </a:extLst>
          </p:cNvPr>
          <p:cNvCxnSpPr>
            <a:cxnSpLocks/>
          </p:cNvCxnSpPr>
          <p:nvPr/>
        </p:nvCxnSpPr>
        <p:spPr>
          <a:xfrm>
            <a:off x="2093760" y="3851786"/>
            <a:ext cx="1111258" cy="818044"/>
          </a:xfrm>
          <a:prstGeom prst="straightConnector1">
            <a:avLst/>
          </a:prstGeom>
          <a:noFill/>
          <a:ln w="25560" cap="sq">
            <a:solidFill>
              <a:srgbClr val="FF0000"/>
            </a:solidFill>
            <a:prstDash val="solid"/>
            <a:miter/>
            <a:tailEnd type="arrow"/>
          </a:ln>
        </p:spPr>
      </p:cxn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59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9507FE85-3E0D-426A-8DB6-400D7BD37DF3}"/>
              </a:ext>
            </a:extLst>
          </p:cNvPr>
          <p:cNvSpPr/>
          <p:nvPr/>
        </p:nvSpPr>
        <p:spPr>
          <a:xfrm>
            <a:off x="7141600" y="4891618"/>
            <a:ext cx="199224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sur la consultation pour  accéder au bon de commande</a:t>
            </a:r>
          </a:p>
        </p:txBody>
      </p:sp>
      <p:cxnSp>
        <p:nvCxnSpPr>
          <p:cNvPr id="11" name="Connecteur droit avec flèche 10">
            <a:extLst>
              <a:ext uri="{FF2B5EF4-FFF2-40B4-BE49-F238E27FC236}">
                <a16:creationId xmlns:a16="http://schemas.microsoft.com/office/drawing/2014/main" id="{130D0EDA-28D8-43F6-95DE-C034F530A17F}"/>
              </a:ext>
            </a:extLst>
          </p:cNvPr>
          <p:cNvCxnSpPr>
            <a:cxnSpLocks/>
          </p:cNvCxnSpPr>
          <p:nvPr/>
        </p:nvCxnSpPr>
        <p:spPr>
          <a:xfrm flipH="1">
            <a:off x="5107709" y="5369762"/>
            <a:ext cx="2033891" cy="64085"/>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7" name="Forme libre : forme 26">
            <a:extLst>
              <a:ext uri="{FF2B5EF4-FFF2-40B4-BE49-F238E27FC236}">
                <a16:creationId xmlns:a16="http://schemas.microsoft.com/office/drawing/2014/main" id="{9751BAAE-0B9C-46DA-9969-CC11A7650612}"/>
              </a:ext>
            </a:extLst>
          </p:cNvPr>
          <p:cNvSpPr/>
          <p:nvPr/>
        </p:nvSpPr>
        <p:spPr>
          <a:xfrm>
            <a:off x="-20520" y="5695720"/>
            <a:ext cx="210348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Le sablier indique que le fournisseur n’a pas encore agi sur la quantité à livrer</a:t>
            </a:r>
          </a:p>
        </p:txBody>
      </p:sp>
      <p:cxnSp>
        <p:nvCxnSpPr>
          <p:cNvPr id="29" name="Connecteur droit avec flèche 28">
            <a:extLst>
              <a:ext uri="{FF2B5EF4-FFF2-40B4-BE49-F238E27FC236}">
                <a16:creationId xmlns:a16="http://schemas.microsoft.com/office/drawing/2014/main" id="{650B9DFE-40D9-48B7-9759-7A8F158FC779}"/>
              </a:ext>
            </a:extLst>
          </p:cNvPr>
          <p:cNvCxnSpPr>
            <a:cxnSpLocks/>
            <a:stCxn id="27" idx="0"/>
          </p:cNvCxnSpPr>
          <p:nvPr/>
        </p:nvCxnSpPr>
        <p:spPr>
          <a:xfrm flipV="1">
            <a:off x="1031220" y="5171974"/>
            <a:ext cx="954598" cy="5237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Forme libre : forme 30">
            <a:extLst>
              <a:ext uri="{FF2B5EF4-FFF2-40B4-BE49-F238E27FC236}">
                <a16:creationId xmlns:a16="http://schemas.microsoft.com/office/drawing/2014/main" id="{63637C36-8E6C-4E41-9D69-1277618822C8}"/>
              </a:ext>
            </a:extLst>
          </p:cNvPr>
          <p:cNvSpPr/>
          <p:nvPr/>
        </p:nvSpPr>
        <p:spPr>
          <a:xfrm>
            <a:off x="99960" y="1067719"/>
            <a:ext cx="8352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 fournisseur peut ajuster la quantité à livrer jusqu’à la veille de la date de livraison.</a:t>
            </a:r>
          </a:p>
        </p:txBody>
      </p:sp>
    </p:spTree>
    <p:extLst>
      <p:ext uri="{BB962C8B-B14F-4D97-AF65-F5344CB8AC3E}">
        <p14:creationId xmlns:p14="http://schemas.microsoft.com/office/powerpoint/2010/main" val="2625890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9C01EC4B-8D74-4DAC-9C5D-B9B8BF2B0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453" y="1247099"/>
            <a:ext cx="6834333" cy="5319870"/>
          </a:xfrm>
          <a:prstGeom prst="rect">
            <a:avLst/>
          </a:prstGeom>
        </p:spPr>
      </p:pic>
      <p:cxnSp>
        <p:nvCxnSpPr>
          <p:cNvPr id="3" name="Connecteur droit avec flèche 2">
            <a:extLst>
              <a:ext uri="{FF2B5EF4-FFF2-40B4-BE49-F238E27FC236}">
                <a16:creationId xmlns:a16="http://schemas.microsoft.com/office/drawing/2014/main" id="{EC6E94D9-9622-4ADC-ACB7-4519B4A98CE7}"/>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66E5C745-CD95-491D-B897-D27FF9709F06}"/>
              </a:ext>
            </a:extLst>
          </p:cNvPr>
          <p:cNvCxnSpPr>
            <a:cxnSpLocks/>
            <a:stCxn id="8" idx="1"/>
            <a:endCxn id="7" idx="3"/>
          </p:cNvCxnSpPr>
          <p:nvPr/>
        </p:nvCxnSpPr>
        <p:spPr>
          <a:xfrm flipV="1">
            <a:off x="5124600" y="2605677"/>
            <a:ext cx="1987399" cy="2736543"/>
          </a:xfrm>
          <a:prstGeom prst="bentConnector3">
            <a:avLst>
              <a:gd name="adj1" fmla="val 50000"/>
            </a:avLst>
          </a:prstGeom>
          <a:noFill/>
          <a:ln w="31680" cap="sq">
            <a:solidFill>
              <a:srgbClr val="E3001E"/>
            </a:solidFill>
            <a:prstDash val="solid"/>
            <a:round/>
          </a:ln>
        </p:spPr>
      </p:cxnSp>
      <p:sp>
        <p:nvSpPr>
          <p:cNvPr id="5" name="Forme libre : forme 4">
            <a:extLst>
              <a:ext uri="{FF2B5EF4-FFF2-40B4-BE49-F238E27FC236}">
                <a16:creationId xmlns:a16="http://schemas.microsoft.com/office/drawing/2014/main" id="{531728F5-57DD-48B2-9DAA-DD2386A7E874}"/>
              </a:ext>
            </a:extLst>
          </p:cNvPr>
          <p:cNvSpPr/>
          <p:nvPr/>
        </p:nvSpPr>
        <p:spPr>
          <a:xfrm>
            <a:off x="994300" y="133200"/>
            <a:ext cx="2290439"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a:t>
            </a:r>
          </a:p>
        </p:txBody>
      </p:sp>
      <p:sp>
        <p:nvSpPr>
          <p:cNvPr id="6" name="Forme libre : forme 5">
            <a:extLst>
              <a:ext uri="{FF2B5EF4-FFF2-40B4-BE49-F238E27FC236}">
                <a16:creationId xmlns:a16="http://schemas.microsoft.com/office/drawing/2014/main" id="{DD7863A7-D20B-4417-BE3B-2D1F2CDA3E97}"/>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FE4501A-2ECF-4735-B6DA-1D6EF9BD2573}" type="slidenum">
              <a:t>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7" name="Forme libre : forme 6">
            <a:extLst>
              <a:ext uri="{FF2B5EF4-FFF2-40B4-BE49-F238E27FC236}">
                <a16:creationId xmlns:a16="http://schemas.microsoft.com/office/drawing/2014/main" id="{EF65877B-A227-4D3B-8487-0F3BFFF605D5}"/>
              </a:ext>
            </a:extLst>
          </p:cNvPr>
          <p:cNvSpPr/>
          <p:nvPr/>
        </p:nvSpPr>
        <p:spPr>
          <a:xfrm>
            <a:off x="7111999" y="2403177"/>
            <a:ext cx="1136073" cy="4050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E1300CA5-0774-4642-A7B6-F8848227B036}"/>
              </a:ext>
            </a:extLst>
          </p:cNvPr>
          <p:cNvSpPr/>
          <p:nvPr/>
        </p:nvSpPr>
        <p:spPr>
          <a:xfrm>
            <a:off x="3348000" y="4869000"/>
            <a:ext cx="1776600"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pour vous rendre sur l’interface de connexion</a:t>
            </a:r>
          </a:p>
        </p:txBody>
      </p:sp>
      <p:sp>
        <p:nvSpPr>
          <p:cNvPr id="9" name="Forme libre : forme 8">
            <a:extLst>
              <a:ext uri="{FF2B5EF4-FFF2-40B4-BE49-F238E27FC236}">
                <a16:creationId xmlns:a16="http://schemas.microsoft.com/office/drawing/2014/main" id="{FD23A3B2-4B0D-44ED-8301-1BFE0722E071}"/>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E3872744-93A7-466F-A801-438AE6385183}"/>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56FE938F-721B-4821-9F72-A16036BC338F}"/>
              </a:ext>
            </a:extLst>
          </p:cNvPr>
          <p:cNvSpPr/>
          <p:nvPr/>
        </p:nvSpPr>
        <p:spPr>
          <a:xfrm>
            <a:off x="-36360" y="657360"/>
            <a:ext cx="9253440" cy="353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700" b="1" i="0" u="none" strike="noStrike" baseline="0" dirty="0">
                <a:ln>
                  <a:noFill/>
                </a:ln>
                <a:solidFill>
                  <a:srgbClr val="0070C0"/>
                </a:solidFill>
                <a:latin typeface="Calibri" pitchFamily="34"/>
                <a:ea typeface="Calibri" pitchFamily="34"/>
                <a:cs typeface="Calibri" pitchFamily="34"/>
              </a:rPr>
              <a:t>La partie connexion pour l’ensemble des utilisateurs se situe en haut à droite de la page d’accueil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7EF88FD-A092-6C2F-5B4E-CEF32E8C39E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1569303"/>
            <a:ext cx="8667502" cy="4791753"/>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833748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STATUT COMMANDE EN ATTENTE</a:t>
            </a:r>
          </a:p>
        </p:txBody>
      </p: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60</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9507FE85-3E0D-426A-8DB6-400D7BD37DF3}"/>
              </a:ext>
            </a:extLst>
          </p:cNvPr>
          <p:cNvSpPr/>
          <p:nvPr/>
        </p:nvSpPr>
        <p:spPr>
          <a:xfrm>
            <a:off x="6624320" y="5251833"/>
            <a:ext cx="25095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sur la consultation pour  </a:t>
            </a:r>
            <a:r>
              <a:rPr lang="fr-FR" sz="1400" b="1" dirty="0">
                <a:solidFill>
                  <a:srgbClr val="FFFFFF"/>
                </a:solidFill>
                <a:latin typeface="Arial" pitchFamily="18"/>
                <a:ea typeface="Arial" pitchFamily="2"/>
                <a:cs typeface="Arial" pitchFamily="2"/>
              </a:rPr>
              <a:t>rendre votre décision</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130D0EDA-28D8-43F6-95DE-C034F530A17F}"/>
              </a:ext>
            </a:extLst>
          </p:cNvPr>
          <p:cNvCxnSpPr>
            <a:cxnSpLocks/>
          </p:cNvCxnSpPr>
          <p:nvPr/>
        </p:nvCxnSpPr>
        <p:spPr>
          <a:xfrm flipH="1" flipV="1">
            <a:off x="4998720" y="4700995"/>
            <a:ext cx="1625600" cy="813538"/>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7" name="Forme libre : forme 26">
            <a:extLst>
              <a:ext uri="{FF2B5EF4-FFF2-40B4-BE49-F238E27FC236}">
                <a16:creationId xmlns:a16="http://schemas.microsoft.com/office/drawing/2014/main" id="{9751BAAE-0B9C-46DA-9969-CC11A7650612}"/>
              </a:ext>
            </a:extLst>
          </p:cNvPr>
          <p:cNvSpPr/>
          <p:nvPr/>
        </p:nvSpPr>
        <p:spPr>
          <a:xfrm>
            <a:off x="108784" y="4827504"/>
            <a:ext cx="210348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Le pictogramme indique qu’une  action de votre part est attendue.</a:t>
            </a:r>
          </a:p>
        </p:txBody>
      </p:sp>
      <p:cxnSp>
        <p:nvCxnSpPr>
          <p:cNvPr id="29" name="Connecteur droit avec flèche 28">
            <a:extLst>
              <a:ext uri="{FF2B5EF4-FFF2-40B4-BE49-F238E27FC236}">
                <a16:creationId xmlns:a16="http://schemas.microsoft.com/office/drawing/2014/main" id="{650B9DFE-40D9-48B7-9759-7A8F158FC779}"/>
              </a:ext>
            </a:extLst>
          </p:cNvPr>
          <p:cNvCxnSpPr>
            <a:cxnSpLocks/>
            <a:stCxn id="27" idx="0"/>
          </p:cNvCxnSpPr>
          <p:nvPr/>
        </p:nvCxnSpPr>
        <p:spPr>
          <a:xfrm flipV="1">
            <a:off x="1160524" y="4475944"/>
            <a:ext cx="482620" cy="3515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1" name="Forme libre : forme 30">
            <a:extLst>
              <a:ext uri="{FF2B5EF4-FFF2-40B4-BE49-F238E27FC236}">
                <a16:creationId xmlns:a16="http://schemas.microsoft.com/office/drawing/2014/main" id="{63637C36-8E6C-4E41-9D69-1277618822C8}"/>
              </a:ext>
            </a:extLst>
          </p:cNvPr>
          <p:cNvSpPr/>
          <p:nvPr/>
        </p:nvSpPr>
        <p:spPr>
          <a:xfrm>
            <a:off x="252360" y="1027079"/>
            <a:ext cx="835200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 fournisseur a souhaité ajuster la quantité à livrer et vous avez été notifié par mail. Quelque soit votre choix, le fournisseur en sera notifié par mail également.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401EE21-F160-20C2-2D0C-CE36E816CB9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1690255"/>
            <a:ext cx="8528956" cy="4239490"/>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833748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STATUT COMMANDE EN ATTENTE</a:t>
            </a:r>
          </a:p>
        </p:txBody>
      </p: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61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9507FE85-3E0D-426A-8DB6-400D7BD37DF3}"/>
              </a:ext>
            </a:extLst>
          </p:cNvPr>
          <p:cNvSpPr/>
          <p:nvPr/>
        </p:nvSpPr>
        <p:spPr>
          <a:xfrm>
            <a:off x="5955606" y="2885239"/>
            <a:ext cx="250952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ici pour répondre à la demande d’ajustement de la quantité</a:t>
            </a:r>
          </a:p>
        </p:txBody>
      </p:sp>
      <p:cxnSp>
        <p:nvCxnSpPr>
          <p:cNvPr id="11" name="Connecteur droit avec flèche 10">
            <a:extLst>
              <a:ext uri="{FF2B5EF4-FFF2-40B4-BE49-F238E27FC236}">
                <a16:creationId xmlns:a16="http://schemas.microsoft.com/office/drawing/2014/main" id="{130D0EDA-28D8-43F6-95DE-C034F530A17F}"/>
              </a:ext>
            </a:extLst>
          </p:cNvPr>
          <p:cNvCxnSpPr>
            <a:cxnSpLocks/>
          </p:cNvCxnSpPr>
          <p:nvPr/>
        </p:nvCxnSpPr>
        <p:spPr>
          <a:xfrm flipH="1">
            <a:off x="4174836" y="3146001"/>
            <a:ext cx="1780770" cy="197563"/>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1241978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09128A2-2106-964C-1F95-50B289EEDC0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2605534"/>
            <a:ext cx="9144000" cy="2954512"/>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833748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STATUT COMMANDE EN ATTENTE</a:t>
            </a:r>
          </a:p>
        </p:txBody>
      </p: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62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90E9F9E7-A2F7-4D66-BCE4-4499B442AB04}"/>
              </a:ext>
            </a:extLst>
          </p:cNvPr>
          <p:cNvSpPr/>
          <p:nvPr/>
        </p:nvSpPr>
        <p:spPr>
          <a:xfrm>
            <a:off x="4510710" y="6505310"/>
            <a:ext cx="21254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 Refuser</a:t>
            </a:r>
          </a:p>
        </p:txBody>
      </p:sp>
      <p:cxnSp>
        <p:nvCxnSpPr>
          <p:cNvPr id="15" name="Connecteur droit avec flèche 14">
            <a:extLst>
              <a:ext uri="{FF2B5EF4-FFF2-40B4-BE49-F238E27FC236}">
                <a16:creationId xmlns:a16="http://schemas.microsoft.com/office/drawing/2014/main" id="{26519B46-FEB2-456F-867A-22DE312F440D}"/>
              </a:ext>
            </a:extLst>
          </p:cNvPr>
          <p:cNvCxnSpPr>
            <a:cxnSpLocks/>
            <a:stCxn id="14" idx="0"/>
          </p:cNvCxnSpPr>
          <p:nvPr/>
        </p:nvCxnSpPr>
        <p:spPr>
          <a:xfrm flipH="1" flipV="1">
            <a:off x="5338618" y="5534154"/>
            <a:ext cx="234812" cy="971156"/>
          </a:xfrm>
          <a:prstGeom prst="straightConnector1">
            <a:avLst/>
          </a:prstGeom>
          <a:noFill/>
          <a:ln w="25560" cap="sq">
            <a:solidFill>
              <a:srgbClr val="FF0000"/>
            </a:solidFill>
            <a:prstDash val="solid"/>
            <a:miter/>
            <a:tailEnd type="arrow"/>
          </a:ln>
        </p:spPr>
      </p:cxnSp>
      <p:sp>
        <p:nvSpPr>
          <p:cNvPr id="16" name="Forme libre : forme 15">
            <a:extLst>
              <a:ext uri="{FF2B5EF4-FFF2-40B4-BE49-F238E27FC236}">
                <a16:creationId xmlns:a16="http://schemas.microsoft.com/office/drawing/2014/main" id="{0414942B-2B91-4C6F-A0D4-C1AD4FBCEDFC}"/>
              </a:ext>
            </a:extLst>
          </p:cNvPr>
          <p:cNvSpPr/>
          <p:nvPr/>
        </p:nvSpPr>
        <p:spPr>
          <a:xfrm>
            <a:off x="4426860" y="2664894"/>
            <a:ext cx="333076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Les changements de quantité et leur impact en termes de prix sont indiqués ici</a:t>
            </a:r>
            <a:endParaRPr lang="fr-FR" sz="1200" b="1" i="0" u="none" strike="noStrike" baseline="0" dirty="0">
              <a:ln>
                <a:noFill/>
              </a:ln>
              <a:solidFill>
                <a:srgbClr val="FFFFFF"/>
              </a:solidFill>
              <a:latin typeface="Arial" pitchFamily="18"/>
              <a:ea typeface="Arial" pitchFamily="2"/>
              <a:cs typeface="Arial" pitchFamily="2"/>
            </a:endParaRPr>
          </a:p>
        </p:txBody>
      </p:sp>
      <p:sp>
        <p:nvSpPr>
          <p:cNvPr id="17" name="Forme libre : forme 16">
            <a:extLst>
              <a:ext uri="{FF2B5EF4-FFF2-40B4-BE49-F238E27FC236}">
                <a16:creationId xmlns:a16="http://schemas.microsoft.com/office/drawing/2014/main" id="{2F0AEE7E-EF93-4209-8658-DD7C2D3E4F57}"/>
              </a:ext>
            </a:extLst>
          </p:cNvPr>
          <p:cNvSpPr/>
          <p:nvPr/>
        </p:nvSpPr>
        <p:spPr>
          <a:xfrm>
            <a:off x="903400" y="6452199"/>
            <a:ext cx="19922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Accepter</a:t>
            </a:r>
          </a:p>
        </p:txBody>
      </p:sp>
      <p:cxnSp>
        <p:nvCxnSpPr>
          <p:cNvPr id="18" name="Connecteur droit avec flèche 17">
            <a:extLst>
              <a:ext uri="{FF2B5EF4-FFF2-40B4-BE49-F238E27FC236}">
                <a16:creationId xmlns:a16="http://schemas.microsoft.com/office/drawing/2014/main" id="{A69B5C44-5CAE-4D61-8650-D4270A299C50}"/>
              </a:ext>
            </a:extLst>
          </p:cNvPr>
          <p:cNvCxnSpPr>
            <a:cxnSpLocks/>
            <a:stCxn id="17" idx="0"/>
          </p:cNvCxnSpPr>
          <p:nvPr/>
        </p:nvCxnSpPr>
        <p:spPr>
          <a:xfrm flipV="1">
            <a:off x="1899520" y="5560046"/>
            <a:ext cx="1351955" cy="892153"/>
          </a:xfrm>
          <a:prstGeom prst="straightConnector1">
            <a:avLst/>
          </a:prstGeom>
          <a:noFill/>
          <a:ln w="25560" cap="sq">
            <a:solidFill>
              <a:srgbClr val="009900"/>
            </a:solidFill>
            <a:prstDash val="solid"/>
            <a:miter/>
            <a:tailEnd type="arrow"/>
          </a:ln>
        </p:spPr>
      </p:cxnSp>
      <p:cxnSp>
        <p:nvCxnSpPr>
          <p:cNvPr id="26" name="Connecteur droit avec flèche 25">
            <a:extLst>
              <a:ext uri="{FF2B5EF4-FFF2-40B4-BE49-F238E27FC236}">
                <a16:creationId xmlns:a16="http://schemas.microsoft.com/office/drawing/2014/main" id="{4E572CD1-899D-4FA9-9EF1-29FB02FBDE5D}"/>
              </a:ext>
            </a:extLst>
          </p:cNvPr>
          <p:cNvCxnSpPr>
            <a:cxnSpLocks/>
          </p:cNvCxnSpPr>
          <p:nvPr/>
        </p:nvCxnSpPr>
        <p:spPr>
          <a:xfrm flipH="1">
            <a:off x="4645891" y="3415899"/>
            <a:ext cx="1455649" cy="95290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E70E31C7-2D44-4137-BD80-D5A134ADAD88}"/>
              </a:ext>
            </a:extLst>
          </p:cNvPr>
          <p:cNvCxnSpPr>
            <a:cxnSpLocks/>
          </p:cNvCxnSpPr>
          <p:nvPr/>
        </p:nvCxnSpPr>
        <p:spPr>
          <a:xfrm>
            <a:off x="6101540" y="3405739"/>
            <a:ext cx="1190390" cy="9510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052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F5AE2A62-0293-B285-A514-6E9FFBFA10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6280" y="1275620"/>
            <a:ext cx="8695211" cy="4811800"/>
          </a:xfrm>
          <a:prstGeom prst="rect">
            <a:avLst/>
          </a:prstGeom>
        </p:spPr>
      </p:pic>
      <p:cxnSp>
        <p:nvCxnSpPr>
          <p:cNvPr id="3" name="Connecteur : en angle 2">
            <a:extLst>
              <a:ext uri="{FF2B5EF4-FFF2-40B4-BE49-F238E27FC236}">
                <a16:creationId xmlns:a16="http://schemas.microsoft.com/office/drawing/2014/main" id="{CC0247F0-D2F1-4570-ADAD-896E76CDDBCB}"/>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86E46E66-D1A3-4D95-A641-6D89F4923236}"/>
              </a:ext>
            </a:extLst>
          </p:cNvPr>
          <p:cNvSpPr/>
          <p:nvPr/>
        </p:nvSpPr>
        <p:spPr>
          <a:xfrm>
            <a:off x="841430" y="503280"/>
            <a:ext cx="753745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ARCHIVAGE DES COMMANDES</a:t>
            </a:r>
          </a:p>
        </p:txBody>
      </p:sp>
      <p:sp>
        <p:nvSpPr>
          <p:cNvPr id="6" name="Forme libre : forme 5">
            <a:extLst>
              <a:ext uri="{FF2B5EF4-FFF2-40B4-BE49-F238E27FC236}">
                <a16:creationId xmlns:a16="http://schemas.microsoft.com/office/drawing/2014/main" id="{AD4B884B-0FA1-4123-9997-970C82DA415B}"/>
              </a:ext>
            </a:extLst>
          </p:cNvPr>
          <p:cNvSpPr/>
          <p:nvPr/>
        </p:nvSpPr>
        <p:spPr>
          <a:xfrm>
            <a:off x="-42480" y="1743280"/>
            <a:ext cx="2125440" cy="13871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 La consultation porte désormais le statut de « commandé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2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Les documents de commande sont disponibles</a:t>
            </a:r>
          </a:p>
        </p:txBody>
      </p:sp>
      <p:cxnSp>
        <p:nvCxnSpPr>
          <p:cNvPr id="7" name="Connecteur droit avec flèche 6">
            <a:extLst>
              <a:ext uri="{FF2B5EF4-FFF2-40B4-BE49-F238E27FC236}">
                <a16:creationId xmlns:a16="http://schemas.microsoft.com/office/drawing/2014/main" id="{B5A8808E-131B-4B32-BAFC-E6926A7F6B07}"/>
              </a:ext>
            </a:extLst>
          </p:cNvPr>
          <p:cNvCxnSpPr>
            <a:cxnSpLocks/>
          </p:cNvCxnSpPr>
          <p:nvPr/>
        </p:nvCxnSpPr>
        <p:spPr>
          <a:xfrm>
            <a:off x="2082960" y="2350844"/>
            <a:ext cx="1121760" cy="1884995"/>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25E45D29-2823-4F17-8438-01460C91BD92}"/>
              </a:ext>
            </a:extLst>
          </p:cNvPr>
          <p:cNvSpPr/>
          <p:nvPr/>
        </p:nvSpPr>
        <p:spPr>
          <a:xfrm>
            <a:off x="-20520" y="5675400"/>
            <a:ext cx="2103480" cy="824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La commande est archivée et consultable à tout moment dans l’onglet « consultations fermées »</a:t>
            </a:r>
          </a:p>
        </p:txBody>
      </p:sp>
      <p:sp>
        <p:nvSpPr>
          <p:cNvPr id="9" name="Forme libre : forme 8">
            <a:extLst>
              <a:ext uri="{FF2B5EF4-FFF2-40B4-BE49-F238E27FC236}">
                <a16:creationId xmlns:a16="http://schemas.microsoft.com/office/drawing/2014/main" id="{F4E3915D-602D-4E84-BDC6-47FB09714211}"/>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1FF44E2-1972-4232-852F-FF23534FE358}" type="slidenum">
              <a:rPr/>
              <a:t>63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9507FE85-3E0D-426A-8DB6-400D7BD37DF3}"/>
              </a:ext>
            </a:extLst>
          </p:cNvPr>
          <p:cNvSpPr/>
          <p:nvPr/>
        </p:nvSpPr>
        <p:spPr>
          <a:xfrm>
            <a:off x="6702840" y="4128000"/>
            <a:ext cx="1992240" cy="13871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Cliquez sur la consultation pour  accéder au bon de commande, au bon de livraison et à la facture</a:t>
            </a:r>
          </a:p>
        </p:txBody>
      </p:sp>
      <p:cxnSp>
        <p:nvCxnSpPr>
          <p:cNvPr id="11" name="Connecteur droit avec flèche 10">
            <a:extLst>
              <a:ext uri="{FF2B5EF4-FFF2-40B4-BE49-F238E27FC236}">
                <a16:creationId xmlns:a16="http://schemas.microsoft.com/office/drawing/2014/main" id="{130D0EDA-28D8-43F6-95DE-C034F530A17F}"/>
              </a:ext>
            </a:extLst>
          </p:cNvPr>
          <p:cNvCxnSpPr>
            <a:cxnSpLocks/>
          </p:cNvCxnSpPr>
          <p:nvPr/>
        </p:nvCxnSpPr>
        <p:spPr>
          <a:xfrm flipH="1" flipV="1">
            <a:off x="4865161" y="4527039"/>
            <a:ext cx="1791780" cy="180741"/>
          </a:xfrm>
          <a:prstGeom prst="straightConnector1">
            <a:avLst/>
          </a:prstGeom>
          <a:noFill/>
          <a:ln w="25560" cap="sq">
            <a:solidFill>
              <a:srgbClr val="009900"/>
            </a:solidFill>
            <a:prstDash val="solid"/>
            <a:miter/>
            <a:tailEnd type="arrow"/>
          </a:ln>
        </p:spPr>
      </p:cxnSp>
      <p:sp>
        <p:nvSpPr>
          <p:cNvPr id="12" name="Forme libre : forme 11">
            <a:extLst>
              <a:ext uri="{FF2B5EF4-FFF2-40B4-BE49-F238E27FC236}">
                <a16:creationId xmlns:a16="http://schemas.microsoft.com/office/drawing/2014/main" id="{B166B829-A205-4861-86BF-944EB8136D77}"/>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7B26C353-2B42-4C2B-BF06-F197136F3EA6}"/>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BFD36AB3-A60C-497B-AC2F-2397EB6E5CE4}"/>
              </a:ext>
            </a:extLst>
          </p:cNvPr>
          <p:cNvCxnSpPr>
            <a:stCxn id="8" idx="0"/>
          </p:cNvCxnSpPr>
          <p:nvPr/>
        </p:nvCxnSpPr>
        <p:spPr>
          <a:xfrm flipH="1" flipV="1">
            <a:off x="696240" y="4527039"/>
            <a:ext cx="334980" cy="11483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731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51E4449-1BB7-73C1-52BD-F6EFFFEE70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920" y="1283308"/>
            <a:ext cx="8665735" cy="4739225"/>
          </a:xfrm>
          <a:prstGeom prst="rect">
            <a:avLst/>
          </a:prstGeom>
        </p:spPr>
      </p:pic>
      <p:cxnSp>
        <p:nvCxnSpPr>
          <p:cNvPr id="3" name="Connecteur : en angle 2">
            <a:extLst>
              <a:ext uri="{FF2B5EF4-FFF2-40B4-BE49-F238E27FC236}">
                <a16:creationId xmlns:a16="http://schemas.microsoft.com/office/drawing/2014/main" id="{D87E1C48-7CFB-49D7-8841-1180528B831D}"/>
              </a:ext>
            </a:extLst>
          </p:cNvPr>
          <p:cNvCxnSpPr/>
          <p:nvPr/>
        </p:nvCxnSpPr>
        <p:spPr>
          <a:xfrm flipH="1">
            <a:off x="5838120" y="1122120"/>
            <a:ext cx="3189600" cy="1910160"/>
          </a:xfrm>
          <a:prstGeom prst="bentConnector3">
            <a:avLst/>
          </a:prstGeom>
          <a:noFill/>
          <a:ln>
            <a:noFill/>
            <a:prstDash val="solid"/>
          </a:ln>
        </p:spPr>
      </p:cxnSp>
      <p:sp>
        <p:nvSpPr>
          <p:cNvPr id="5" name="Forme libre : forme 4">
            <a:extLst>
              <a:ext uri="{FF2B5EF4-FFF2-40B4-BE49-F238E27FC236}">
                <a16:creationId xmlns:a16="http://schemas.microsoft.com/office/drawing/2014/main" id="{31F8781A-3A81-4821-9ABD-CE638A23F711}"/>
              </a:ext>
            </a:extLst>
          </p:cNvPr>
          <p:cNvSpPr/>
          <p:nvPr/>
        </p:nvSpPr>
        <p:spPr>
          <a:xfrm>
            <a:off x="841431" y="503280"/>
            <a:ext cx="7070928"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ARCHIVAGE DES COMMANDES</a:t>
            </a:r>
          </a:p>
        </p:txBody>
      </p:sp>
      <p:sp>
        <p:nvSpPr>
          <p:cNvPr id="6" name="Forme libre : forme 5">
            <a:extLst>
              <a:ext uri="{FF2B5EF4-FFF2-40B4-BE49-F238E27FC236}">
                <a16:creationId xmlns:a16="http://schemas.microsoft.com/office/drawing/2014/main" id="{73EFB495-F23E-435D-A21D-797A4BDCC458}"/>
              </a:ext>
            </a:extLst>
          </p:cNvPr>
          <p:cNvSpPr/>
          <p:nvPr/>
        </p:nvSpPr>
        <p:spPr>
          <a:xfrm>
            <a:off x="4770537" y="3407896"/>
            <a:ext cx="2232001"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Télécharger les documents de commande ici</a:t>
            </a:r>
          </a:p>
        </p:txBody>
      </p:sp>
      <p:cxnSp>
        <p:nvCxnSpPr>
          <p:cNvPr id="7" name="Connecteur droit avec flèche 6">
            <a:extLst>
              <a:ext uri="{FF2B5EF4-FFF2-40B4-BE49-F238E27FC236}">
                <a16:creationId xmlns:a16="http://schemas.microsoft.com/office/drawing/2014/main" id="{DCA17B9C-5566-4BE4-AE2C-964EF88FB511}"/>
              </a:ext>
            </a:extLst>
          </p:cNvPr>
          <p:cNvCxnSpPr>
            <a:cxnSpLocks/>
            <a:stCxn id="6" idx="2"/>
          </p:cNvCxnSpPr>
          <p:nvPr/>
        </p:nvCxnSpPr>
        <p:spPr>
          <a:xfrm flipH="1">
            <a:off x="3882309" y="3871742"/>
            <a:ext cx="2004229" cy="1960618"/>
          </a:xfrm>
          <a:prstGeom prst="straightConnector1">
            <a:avLst/>
          </a:prstGeom>
          <a:noFill/>
          <a:ln w="25560" cap="sq">
            <a:solidFill>
              <a:srgbClr val="FF0000"/>
            </a:solidFill>
            <a:prstDash val="solid"/>
            <a:miter/>
            <a:tailEnd type="arrow"/>
          </a:ln>
        </p:spPr>
      </p:cxnSp>
      <p:sp>
        <p:nvSpPr>
          <p:cNvPr id="8" name="Forme libre : forme 7">
            <a:extLst>
              <a:ext uri="{FF2B5EF4-FFF2-40B4-BE49-F238E27FC236}">
                <a16:creationId xmlns:a16="http://schemas.microsoft.com/office/drawing/2014/main" id="{D04EB05D-11C8-4F6B-AB6F-4653BEE1919E}"/>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20D54CC-1F77-4BD7-AEF7-70CF9EBD0104}" type="slidenum">
              <a:rPr/>
              <a:t>64</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9" name="Connecteur droit avec flèche 8">
            <a:extLst>
              <a:ext uri="{FF2B5EF4-FFF2-40B4-BE49-F238E27FC236}">
                <a16:creationId xmlns:a16="http://schemas.microsoft.com/office/drawing/2014/main" id="{49D9F87B-A4F3-473E-BFC1-00A9062AA9D4}"/>
              </a:ext>
            </a:extLst>
          </p:cNvPr>
          <p:cNvCxnSpPr>
            <a:cxnSpLocks/>
            <a:stCxn id="6" idx="1"/>
          </p:cNvCxnSpPr>
          <p:nvPr/>
        </p:nvCxnSpPr>
        <p:spPr>
          <a:xfrm flipV="1">
            <a:off x="7002538" y="3534387"/>
            <a:ext cx="888228" cy="105432"/>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68D53FE2-94B5-4BC6-BA09-3F65822CBFF5}"/>
              </a:ext>
            </a:extLst>
          </p:cNvPr>
          <p:cNvSpPr/>
          <p:nvPr/>
        </p:nvSpPr>
        <p:spPr>
          <a:xfrm>
            <a:off x="157320" y="612720"/>
            <a:ext cx="2952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AE4A0E4D-DD63-4639-BEBB-E50F1B302C20}"/>
              </a:ext>
            </a:extLst>
          </p:cNvPr>
          <p:cNvSpPr/>
          <p:nvPr/>
        </p:nvSpPr>
        <p:spPr>
          <a:xfrm>
            <a:off x="549360" y="61272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F13CE693-C91B-424D-BF69-1C3B7869C0C9}"/>
              </a:ext>
            </a:extLst>
          </p:cNvPr>
          <p:cNvSpPr/>
          <p:nvPr/>
        </p:nvSpPr>
        <p:spPr>
          <a:xfrm>
            <a:off x="4032359" y="583236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027A19BE-4AA4-49D4-A9F9-93FDE3B0A799}"/>
              </a:ext>
            </a:extLst>
          </p:cNvPr>
          <p:cNvSpPr/>
          <p:nvPr/>
        </p:nvSpPr>
        <p:spPr>
          <a:xfrm>
            <a:off x="7128465" y="5465700"/>
            <a:ext cx="199224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Accéder au règlement de consultation</a:t>
            </a:r>
          </a:p>
        </p:txBody>
      </p:sp>
      <p:cxnSp>
        <p:nvCxnSpPr>
          <p:cNvPr id="14" name="Connecteur droit avec flèche 13">
            <a:extLst>
              <a:ext uri="{FF2B5EF4-FFF2-40B4-BE49-F238E27FC236}">
                <a16:creationId xmlns:a16="http://schemas.microsoft.com/office/drawing/2014/main" id="{271D91D2-ED0D-4DCA-961E-BAC51756A741}"/>
              </a:ext>
            </a:extLst>
          </p:cNvPr>
          <p:cNvCxnSpPr>
            <a:cxnSpLocks/>
            <a:stCxn id="13" idx="3"/>
          </p:cNvCxnSpPr>
          <p:nvPr/>
        </p:nvCxnSpPr>
        <p:spPr>
          <a:xfrm flipH="1" flipV="1">
            <a:off x="5886538" y="5643418"/>
            <a:ext cx="1241927" cy="188942"/>
          </a:xfrm>
          <a:prstGeom prst="straightConnector1">
            <a:avLst/>
          </a:prstGeom>
          <a:noFill/>
          <a:ln w="25560" cap="sq">
            <a:solidFill>
              <a:srgbClr val="009900"/>
            </a:solidFill>
            <a:prstDash val="solid"/>
            <a:miter/>
            <a:tailEnd type="arrow"/>
          </a:ln>
        </p:spPr>
      </p:cxnSp>
      <p:sp>
        <p:nvSpPr>
          <p:cNvPr id="15" name="Forme libre : forme 14">
            <a:extLst>
              <a:ext uri="{FF2B5EF4-FFF2-40B4-BE49-F238E27FC236}">
                <a16:creationId xmlns:a16="http://schemas.microsoft.com/office/drawing/2014/main" id="{F56CB3DD-A36A-46F8-95E5-34FCB23B0662}"/>
              </a:ext>
            </a:extLst>
          </p:cNvPr>
          <p:cNvSpPr/>
          <p:nvPr/>
        </p:nvSpPr>
        <p:spPr>
          <a:xfrm>
            <a:off x="1800360" y="5903999"/>
            <a:ext cx="1871640" cy="71280"/>
          </a:xfrm>
          <a:custGeom>
            <a:avLst>
              <a:gd name="f0" fmla="val 49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5" name="Connecteur droit avec flèche 24">
            <a:extLst>
              <a:ext uri="{FF2B5EF4-FFF2-40B4-BE49-F238E27FC236}">
                <a16:creationId xmlns:a16="http://schemas.microsoft.com/office/drawing/2014/main" id="{BA9B709C-3723-46D7-9506-DF4C5A4A751E}"/>
              </a:ext>
            </a:extLst>
          </p:cNvPr>
          <p:cNvCxnSpPr>
            <a:cxnSpLocks/>
            <a:stCxn id="6" idx="1"/>
          </p:cNvCxnSpPr>
          <p:nvPr/>
        </p:nvCxnSpPr>
        <p:spPr>
          <a:xfrm flipV="1">
            <a:off x="7002538" y="3631905"/>
            <a:ext cx="888228" cy="7914"/>
          </a:xfrm>
          <a:prstGeom prst="straightConnector1">
            <a:avLst/>
          </a:prstGeom>
          <a:noFill/>
          <a:ln w="25560" cap="sq">
            <a:solidFill>
              <a:srgbClr val="FF0000"/>
            </a:solidFill>
            <a:prstDash val="solid"/>
            <a:miter/>
            <a:tailEnd type="arrow"/>
          </a:ln>
        </p:spPr>
      </p:cxnSp>
      <p:sp>
        <p:nvSpPr>
          <p:cNvPr id="23" name="Forme libre : forme 22">
            <a:extLst>
              <a:ext uri="{FF2B5EF4-FFF2-40B4-BE49-F238E27FC236}">
                <a16:creationId xmlns:a16="http://schemas.microsoft.com/office/drawing/2014/main" id="{4F743B5A-A215-CC80-6856-796AAF811293}"/>
              </a:ext>
            </a:extLst>
          </p:cNvPr>
          <p:cNvSpPr/>
          <p:nvPr/>
        </p:nvSpPr>
        <p:spPr>
          <a:xfrm>
            <a:off x="304920" y="3407896"/>
            <a:ext cx="2900098"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Télécharger tous les documents du marché</a:t>
            </a:r>
          </a:p>
        </p:txBody>
      </p:sp>
      <p:cxnSp>
        <p:nvCxnSpPr>
          <p:cNvPr id="24" name="Connecteur droit avec flèche 23">
            <a:extLst>
              <a:ext uri="{FF2B5EF4-FFF2-40B4-BE49-F238E27FC236}">
                <a16:creationId xmlns:a16="http://schemas.microsoft.com/office/drawing/2014/main" id="{DE0B4760-A3B7-8B8E-C607-2DE1B66EE88B}"/>
              </a:ext>
            </a:extLst>
          </p:cNvPr>
          <p:cNvCxnSpPr>
            <a:cxnSpLocks/>
            <a:stCxn id="23" idx="2"/>
          </p:cNvCxnSpPr>
          <p:nvPr/>
        </p:nvCxnSpPr>
        <p:spPr>
          <a:xfrm>
            <a:off x="1754969" y="3933297"/>
            <a:ext cx="1163722" cy="1641395"/>
          </a:xfrm>
          <a:prstGeom prst="straightConnector1">
            <a:avLst/>
          </a:prstGeom>
          <a:noFill/>
          <a:ln w="25560" cap="sq">
            <a:solidFill>
              <a:srgbClr val="009900"/>
            </a:solidFill>
            <a:prstDash val="solid"/>
            <a:miter/>
            <a:tailEnd type="arrow"/>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FFC99F3-0A6A-96D9-2CDB-C46E00B7FFF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40873" y="1305142"/>
            <a:ext cx="5661892" cy="4636655"/>
          </a:xfrm>
          <a:prstGeom prst="rect">
            <a:avLst/>
          </a:prstGeom>
        </p:spPr>
      </p:pic>
      <p:cxnSp>
        <p:nvCxnSpPr>
          <p:cNvPr id="2" name="Connecteur : en angle 1">
            <a:extLst>
              <a:ext uri="{FF2B5EF4-FFF2-40B4-BE49-F238E27FC236}">
                <a16:creationId xmlns:a16="http://schemas.microsoft.com/office/drawing/2014/main" id="{2CCE954E-49F8-4AFC-B4A4-94AC43CD03CD}"/>
              </a:ext>
            </a:extLst>
          </p:cNvPr>
          <p:cNvCxnSpPr/>
          <p:nvPr/>
        </p:nvCxnSpPr>
        <p:spPr>
          <a:xfrm flipH="1">
            <a:off x="5838120" y="71568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62C06509-E3E1-4C2C-9902-323EF80B9332}"/>
              </a:ext>
            </a:extLst>
          </p:cNvPr>
          <p:cNvSpPr/>
          <p:nvPr/>
        </p:nvSpPr>
        <p:spPr>
          <a:xfrm>
            <a:off x="252360" y="620640"/>
            <a:ext cx="835200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Détail du bon de commande. Ce bon est signé électroniquement (visible avec un logiciel adapté)</a:t>
            </a:r>
          </a:p>
        </p:txBody>
      </p:sp>
      <p:sp>
        <p:nvSpPr>
          <p:cNvPr id="5" name="Forme libre : forme 4">
            <a:extLst>
              <a:ext uri="{FF2B5EF4-FFF2-40B4-BE49-F238E27FC236}">
                <a16:creationId xmlns:a16="http://schemas.microsoft.com/office/drawing/2014/main" id="{91D9D113-E381-4E3E-AFCC-E0BB24A562A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6CD51D2F-375B-42C5-8AB2-4544A3DC55B0}"/>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573D8C3-C9F5-4BC9-BA3E-2DCB7F026896}"/>
              </a:ext>
            </a:extLst>
          </p:cNvPr>
          <p:cNvSpPr/>
          <p:nvPr/>
        </p:nvSpPr>
        <p:spPr>
          <a:xfrm>
            <a:off x="990106" y="147600"/>
            <a:ext cx="6996897"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t>
            </a:r>
            <a:r>
              <a:rPr lang="fr-FR" sz="2800" b="1" dirty="0">
                <a:solidFill>
                  <a:srgbClr val="00733C"/>
                </a:solidFill>
                <a:latin typeface="Arial" pitchFamily="18"/>
                <a:ea typeface="Arial" pitchFamily="2"/>
                <a:cs typeface="Arial" pitchFamily="2"/>
              </a:rPr>
              <a:t>ARCHIVAGE DES COMMANDES</a:t>
            </a:r>
            <a:endParaRPr lang="fr-FR" sz="2800" b="1" i="0" u="none" strike="noStrike" baseline="0" dirty="0">
              <a:ln>
                <a:noFill/>
              </a:ln>
              <a:solidFill>
                <a:srgbClr val="00733C"/>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8AFAADB4-E165-46B1-9897-3411093901F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2C21FAE-D102-4FA0-AB21-F0B1475975EF}" type="slidenum">
              <a:rPr/>
              <a:t>65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AAC4EE29-4437-438B-B37F-C36A2B756D6B}"/>
              </a:ext>
            </a:extLst>
          </p:cNvPr>
          <p:cNvSpPr/>
          <p:nvPr/>
        </p:nvSpPr>
        <p:spPr>
          <a:xfrm>
            <a:off x="5239974" y="2569323"/>
            <a:ext cx="3787746"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Quantité et prix contractualisés à la commande </a:t>
            </a:r>
            <a:r>
              <a:rPr lang="fr-FR" sz="1400" b="1" u="none" strike="noStrike" baseline="0" dirty="0" err="1">
                <a:ln>
                  <a:noFill/>
                </a:ln>
                <a:solidFill>
                  <a:srgbClr val="FFFFFF"/>
                </a:solidFill>
                <a:latin typeface="Arial" pitchFamily="18"/>
                <a:ea typeface="Arial" pitchFamily="2"/>
                <a:cs typeface="Arial" pitchFamily="2"/>
              </a:rPr>
              <a:t>intitialement</a:t>
            </a:r>
            <a:endParaRPr lang="fr-FR" sz="1400" b="1" u="none" strike="noStrike" baseline="0" dirty="0">
              <a:ln>
                <a:noFill/>
              </a:ln>
              <a:solidFill>
                <a:srgbClr val="FFFFFF"/>
              </a:solidFill>
              <a:latin typeface="Arial" pitchFamily="18"/>
              <a:ea typeface="Arial" pitchFamily="2"/>
              <a:cs typeface="Arial" pitchFamily="2"/>
            </a:endParaRPr>
          </a:p>
        </p:txBody>
      </p:sp>
      <p:cxnSp>
        <p:nvCxnSpPr>
          <p:cNvPr id="13" name="Connecteur droit avec flèche 12">
            <a:extLst>
              <a:ext uri="{FF2B5EF4-FFF2-40B4-BE49-F238E27FC236}">
                <a16:creationId xmlns:a16="http://schemas.microsoft.com/office/drawing/2014/main" id="{F10FC1C3-6808-48FE-8083-43453C95680E}"/>
              </a:ext>
            </a:extLst>
          </p:cNvPr>
          <p:cNvCxnSpPr>
            <a:cxnSpLocks/>
          </p:cNvCxnSpPr>
          <p:nvPr/>
        </p:nvCxnSpPr>
        <p:spPr>
          <a:xfrm flipH="1">
            <a:off x="4488554" y="3092902"/>
            <a:ext cx="2614211" cy="787660"/>
          </a:xfrm>
          <a:prstGeom prst="straightConnector1">
            <a:avLst/>
          </a:prstGeom>
          <a:noFill/>
          <a:ln w="25560" cap="sq">
            <a:solidFill>
              <a:srgbClr val="FF0000"/>
            </a:solidFill>
            <a:prstDash val="solid"/>
            <a:miter/>
            <a:tailEnd type="arrow"/>
          </a:ln>
        </p:spPr>
      </p:cxnSp>
      <p:cxnSp>
        <p:nvCxnSpPr>
          <p:cNvPr id="16" name="Connecteur droit avec flèche 15">
            <a:extLst>
              <a:ext uri="{FF2B5EF4-FFF2-40B4-BE49-F238E27FC236}">
                <a16:creationId xmlns:a16="http://schemas.microsoft.com/office/drawing/2014/main" id="{8C5FCFDA-7A37-47AC-AEC7-C4A230010213}"/>
              </a:ext>
            </a:extLst>
          </p:cNvPr>
          <p:cNvCxnSpPr>
            <a:cxnSpLocks/>
          </p:cNvCxnSpPr>
          <p:nvPr/>
        </p:nvCxnSpPr>
        <p:spPr>
          <a:xfrm flipH="1">
            <a:off x="5391174" y="3089335"/>
            <a:ext cx="1711591" cy="925709"/>
          </a:xfrm>
          <a:prstGeom prst="straightConnector1">
            <a:avLst/>
          </a:prstGeom>
          <a:noFill/>
          <a:ln w="25560" cap="sq">
            <a:solidFill>
              <a:srgbClr val="FF0000"/>
            </a:solidFill>
            <a:prstDash val="solid"/>
            <a:miter/>
            <a:tailEnd type="arrow"/>
          </a:ln>
        </p:spPr>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D5DA51F-E2BE-EA1E-678B-28A6227D12F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92135" y="1451378"/>
            <a:ext cx="4559729" cy="4662222"/>
          </a:xfrm>
          <a:prstGeom prst="rect">
            <a:avLst/>
          </a:prstGeom>
        </p:spPr>
      </p:pic>
      <p:cxnSp>
        <p:nvCxnSpPr>
          <p:cNvPr id="2" name="Connecteur : en angle 1">
            <a:extLst>
              <a:ext uri="{FF2B5EF4-FFF2-40B4-BE49-F238E27FC236}">
                <a16:creationId xmlns:a16="http://schemas.microsoft.com/office/drawing/2014/main" id="{2CCE954E-49F8-4AFC-B4A4-94AC43CD03CD}"/>
              </a:ext>
            </a:extLst>
          </p:cNvPr>
          <p:cNvCxnSpPr/>
          <p:nvPr/>
        </p:nvCxnSpPr>
        <p:spPr>
          <a:xfrm flipH="1">
            <a:off x="5838120" y="715680"/>
            <a:ext cx="3189600" cy="1910160"/>
          </a:xfrm>
          <a:prstGeom prst="bentConnector3">
            <a:avLst/>
          </a:prstGeom>
          <a:noFill/>
          <a:ln>
            <a:noFill/>
            <a:prstDash val="solid"/>
          </a:ln>
        </p:spPr>
      </p:cxnSp>
      <p:sp>
        <p:nvSpPr>
          <p:cNvPr id="4" name="Forme libre : forme 3">
            <a:extLst>
              <a:ext uri="{FF2B5EF4-FFF2-40B4-BE49-F238E27FC236}">
                <a16:creationId xmlns:a16="http://schemas.microsoft.com/office/drawing/2014/main" id="{62C06509-E3E1-4C2C-9902-323EF80B9332}"/>
              </a:ext>
            </a:extLst>
          </p:cNvPr>
          <p:cNvSpPr/>
          <p:nvPr/>
        </p:nvSpPr>
        <p:spPr>
          <a:xfrm>
            <a:off x="252360" y="620640"/>
            <a:ext cx="835200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Détail du bon de livraison. Ce bon est signé électroniquement.</a:t>
            </a:r>
          </a:p>
        </p:txBody>
      </p:sp>
      <p:sp>
        <p:nvSpPr>
          <p:cNvPr id="5" name="Forme libre : forme 4">
            <a:extLst>
              <a:ext uri="{FF2B5EF4-FFF2-40B4-BE49-F238E27FC236}">
                <a16:creationId xmlns:a16="http://schemas.microsoft.com/office/drawing/2014/main" id="{91D9D113-E381-4E3E-AFCC-E0BB24A562AD}"/>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6CD51D2F-375B-42C5-8AB2-4544A3DC55B0}"/>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573D8C3-C9F5-4BC9-BA3E-2DCB7F026896}"/>
              </a:ext>
            </a:extLst>
          </p:cNvPr>
          <p:cNvSpPr/>
          <p:nvPr/>
        </p:nvSpPr>
        <p:spPr>
          <a:xfrm>
            <a:off x="990106" y="147600"/>
            <a:ext cx="7013363"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ARCHIVAGE DES COMMANDES</a:t>
            </a:r>
          </a:p>
        </p:txBody>
      </p:sp>
      <p:sp>
        <p:nvSpPr>
          <p:cNvPr id="8" name="Forme libre : forme 7">
            <a:extLst>
              <a:ext uri="{FF2B5EF4-FFF2-40B4-BE49-F238E27FC236}">
                <a16:creationId xmlns:a16="http://schemas.microsoft.com/office/drawing/2014/main" id="{8AFAADB4-E165-46B1-9897-3411093901F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2C21FAE-D102-4FA0-AB21-F0B1475975EF}" type="slidenum">
              <a:rPr/>
              <a:t>66</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15" name="Connecteur droit avec flèche 14">
            <a:extLst>
              <a:ext uri="{FF2B5EF4-FFF2-40B4-BE49-F238E27FC236}">
                <a16:creationId xmlns:a16="http://schemas.microsoft.com/office/drawing/2014/main" id="{8EDC63CB-FCA5-4549-BF14-F1271943BD55}"/>
              </a:ext>
            </a:extLst>
          </p:cNvPr>
          <p:cNvCxnSpPr>
            <a:cxnSpLocks/>
            <a:stCxn id="12" idx="2"/>
          </p:cNvCxnSpPr>
          <p:nvPr/>
        </p:nvCxnSpPr>
        <p:spPr>
          <a:xfrm flipH="1">
            <a:off x="4710545" y="2767246"/>
            <a:ext cx="2574502" cy="1388162"/>
          </a:xfrm>
          <a:prstGeom prst="straightConnector1">
            <a:avLst/>
          </a:prstGeom>
          <a:noFill/>
          <a:ln w="25560" cap="sq">
            <a:solidFill>
              <a:srgbClr val="FF0000"/>
            </a:solidFill>
            <a:prstDash val="solid"/>
            <a:miter/>
            <a:tailEnd type="arrow"/>
          </a:ln>
        </p:spPr>
      </p:cxnSp>
      <p:sp>
        <p:nvSpPr>
          <p:cNvPr id="18" name="Forme libre : forme 17">
            <a:extLst>
              <a:ext uri="{FF2B5EF4-FFF2-40B4-BE49-F238E27FC236}">
                <a16:creationId xmlns:a16="http://schemas.microsoft.com/office/drawing/2014/main" id="{170E49ED-A460-414A-BA69-40E15CE872D5}"/>
              </a:ext>
            </a:extLst>
          </p:cNvPr>
          <p:cNvSpPr/>
          <p:nvPr/>
        </p:nvSpPr>
        <p:spPr>
          <a:xfrm>
            <a:off x="2497320" y="5843240"/>
            <a:ext cx="334080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Reprise des modalités de livraison du règlement de consultation</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dirty="0">
                <a:solidFill>
                  <a:srgbClr val="FFFFFF"/>
                </a:solidFill>
                <a:latin typeface="Arial" pitchFamily="18"/>
                <a:ea typeface="Arial" pitchFamily="2"/>
                <a:cs typeface="Arial" pitchFamily="2"/>
              </a:rPr>
              <a:t>Et d’un éventuel complément d’information du fournisseur</a:t>
            </a:r>
            <a:endParaRPr lang="fr-FR" sz="1200" b="1" i="0" u="none" strike="noStrike" baseline="0" dirty="0">
              <a:ln>
                <a:noFill/>
              </a:ln>
              <a:solidFill>
                <a:srgbClr val="FFFFFF"/>
              </a:solidFill>
              <a:latin typeface="Arial" pitchFamily="18"/>
              <a:ea typeface="Arial" pitchFamily="2"/>
              <a:cs typeface="Arial" pitchFamily="2"/>
            </a:endParaRPr>
          </a:p>
        </p:txBody>
      </p:sp>
      <p:cxnSp>
        <p:nvCxnSpPr>
          <p:cNvPr id="19" name="Connecteur droit avec flèche 18">
            <a:extLst>
              <a:ext uri="{FF2B5EF4-FFF2-40B4-BE49-F238E27FC236}">
                <a16:creationId xmlns:a16="http://schemas.microsoft.com/office/drawing/2014/main" id="{5F3180DD-1ED8-4742-AD10-11B44BFE61DF}"/>
              </a:ext>
            </a:extLst>
          </p:cNvPr>
          <p:cNvCxnSpPr>
            <a:cxnSpLocks/>
            <a:stCxn id="18" idx="0"/>
          </p:cNvCxnSpPr>
          <p:nvPr/>
        </p:nvCxnSpPr>
        <p:spPr>
          <a:xfrm flipH="1" flipV="1">
            <a:off x="3881187" y="4689975"/>
            <a:ext cx="286533" cy="11532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Forme libre : forme 11">
            <a:extLst>
              <a:ext uri="{FF2B5EF4-FFF2-40B4-BE49-F238E27FC236}">
                <a16:creationId xmlns:a16="http://schemas.microsoft.com/office/drawing/2014/main" id="{AAC4EE29-4437-438B-B37F-C36A2B756D6B}"/>
              </a:ext>
            </a:extLst>
          </p:cNvPr>
          <p:cNvSpPr/>
          <p:nvPr/>
        </p:nvSpPr>
        <p:spPr>
          <a:xfrm>
            <a:off x="5391174" y="2457288"/>
            <a:ext cx="3787746"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Quantité et prix définitifs</a:t>
            </a:r>
          </a:p>
        </p:txBody>
      </p:sp>
      <p:cxnSp>
        <p:nvCxnSpPr>
          <p:cNvPr id="14" name="Connecteur droit avec flèche 13">
            <a:extLst>
              <a:ext uri="{FF2B5EF4-FFF2-40B4-BE49-F238E27FC236}">
                <a16:creationId xmlns:a16="http://schemas.microsoft.com/office/drawing/2014/main" id="{61850FBC-D9BA-4820-88BD-3C3AE2EEED45}"/>
              </a:ext>
            </a:extLst>
          </p:cNvPr>
          <p:cNvCxnSpPr>
            <a:cxnSpLocks/>
            <a:stCxn id="12" idx="2"/>
          </p:cNvCxnSpPr>
          <p:nvPr/>
        </p:nvCxnSpPr>
        <p:spPr>
          <a:xfrm flipH="1">
            <a:off x="6075919" y="2767246"/>
            <a:ext cx="1209128" cy="14023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8CBB3FB3-35FD-4741-9FBD-92661D4A854E}"/>
              </a:ext>
            </a:extLst>
          </p:cNvPr>
          <p:cNvCxnSpPr>
            <a:cxnSpLocks/>
          </p:cNvCxnSpPr>
          <p:nvPr/>
        </p:nvCxnSpPr>
        <p:spPr>
          <a:xfrm flipH="1">
            <a:off x="6539345" y="2777478"/>
            <a:ext cx="745703" cy="2585500"/>
          </a:xfrm>
          <a:prstGeom prst="straightConnector1">
            <a:avLst/>
          </a:prstGeom>
          <a:noFill/>
          <a:ln w="25560" cap="sq">
            <a:solidFill>
              <a:srgbClr val="FF0000"/>
            </a:solidFill>
            <a:prstDash val="solid"/>
            <a:miter/>
            <a:tailEnd type="arrow"/>
          </a:ln>
        </p:spPr>
      </p:cxnSp>
    </p:spTree>
    <p:extLst>
      <p:ext uri="{BB962C8B-B14F-4D97-AF65-F5344CB8AC3E}">
        <p14:creationId xmlns:p14="http://schemas.microsoft.com/office/powerpoint/2010/main" val="3049866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A50C288-1DAA-449C-B7EC-17242367B3E4}"/>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4400" y="0"/>
            <a:ext cx="9231480" cy="6858000"/>
          </a:xfrm>
          <a:prstGeom prst="rect">
            <a:avLst/>
          </a:prstGeom>
          <a:noFill/>
          <a:ln>
            <a:noFill/>
          </a:ln>
        </p:spPr>
      </p:pic>
      <p:cxnSp>
        <p:nvCxnSpPr>
          <p:cNvPr id="3" name="Connecteur : en angle 2">
            <a:extLst>
              <a:ext uri="{FF2B5EF4-FFF2-40B4-BE49-F238E27FC236}">
                <a16:creationId xmlns:a16="http://schemas.microsoft.com/office/drawing/2014/main" id="{1FE43BB0-A054-488B-89A2-1AE474499FD4}"/>
              </a:ext>
            </a:extLst>
          </p:cNvPr>
          <p:cNvCxnSpPr/>
          <p:nvPr/>
        </p:nvCxnSpPr>
        <p:spPr>
          <a:xfrm flipH="1">
            <a:off x="5838120" y="789119"/>
            <a:ext cx="3189600" cy="1908361"/>
          </a:xfrm>
          <a:prstGeom prst="bentConnector3">
            <a:avLst/>
          </a:prstGeom>
          <a:noFill/>
          <a:ln>
            <a:noFill/>
            <a:prstDash val="solid"/>
          </a:ln>
        </p:spPr>
      </p:cxnSp>
      <p:sp>
        <p:nvSpPr>
          <p:cNvPr id="4" name="Forme libre : forme 3">
            <a:extLst>
              <a:ext uri="{FF2B5EF4-FFF2-40B4-BE49-F238E27FC236}">
                <a16:creationId xmlns:a16="http://schemas.microsoft.com/office/drawing/2014/main" id="{658311D5-C94C-48D3-887F-CAA8F1935F6C}"/>
              </a:ext>
            </a:extLst>
          </p:cNvPr>
          <p:cNvSpPr/>
          <p:nvPr/>
        </p:nvSpPr>
        <p:spPr>
          <a:xfrm>
            <a:off x="252360" y="692279"/>
            <a:ext cx="835200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Détail de la facture</a:t>
            </a:r>
          </a:p>
        </p:txBody>
      </p:sp>
      <p:sp>
        <p:nvSpPr>
          <p:cNvPr id="6" name="Forme libre : forme 5">
            <a:extLst>
              <a:ext uri="{FF2B5EF4-FFF2-40B4-BE49-F238E27FC236}">
                <a16:creationId xmlns:a16="http://schemas.microsoft.com/office/drawing/2014/main" id="{380CA3A8-0A3A-4DEF-83F0-010A549FBF42}"/>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1FB489F-9956-4E3B-ADD4-E8784FEDED94}"/>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AA87C5B3-3D19-41DF-B88E-3A948082B295}"/>
              </a:ext>
            </a:extLst>
          </p:cNvPr>
          <p:cNvSpPr/>
          <p:nvPr/>
        </p:nvSpPr>
        <p:spPr>
          <a:xfrm>
            <a:off x="981223" y="147600"/>
            <a:ext cx="594450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ARCHIVAGE DES COMMANDES</a:t>
            </a:r>
          </a:p>
        </p:txBody>
      </p:sp>
      <p:pic>
        <p:nvPicPr>
          <p:cNvPr id="9" name="Image 8">
            <a:extLst>
              <a:ext uri="{FF2B5EF4-FFF2-40B4-BE49-F238E27FC236}">
                <a16:creationId xmlns:a16="http://schemas.microsoft.com/office/drawing/2014/main" id="{32147451-5FAF-44AE-1F60-61B87A5F504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535381" y="987448"/>
            <a:ext cx="4073237" cy="572295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B4942ED4-7D79-416E-B329-E0D96A5355D2}"/>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A6BEA841-7880-420F-812B-9B43BF10173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62AD5BCA-6244-43D1-A977-4F7672ACF4E8}"/>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04257C4-1697-42B5-B3D8-0962F6B9ABFA}" type="slidenum">
              <a:rPr/>
              <a:t>68</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01278BC1-A321-47E9-80CB-2185365B53EE}"/>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C064784D-7AF2-4BA6-B250-DD08B5D6E10A}"/>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E6E8EF45-1102-479C-8876-106CA5380F4A}" type="slidenum">
              <a:rPr/>
              <a:t>68</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B86ACC4A-4BD9-4A15-A731-B2E679E97CE7}"/>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49200" y="12600"/>
            <a:ext cx="6767640" cy="5029200"/>
          </a:xfrm>
          <a:prstGeom prst="rect">
            <a:avLst/>
          </a:prstGeom>
          <a:noFill/>
          <a:ln>
            <a:noFill/>
          </a:ln>
        </p:spPr>
      </p:pic>
      <p:sp>
        <p:nvSpPr>
          <p:cNvPr id="8" name="Forme libre : forme 7">
            <a:extLst>
              <a:ext uri="{FF2B5EF4-FFF2-40B4-BE49-F238E27FC236}">
                <a16:creationId xmlns:a16="http://schemas.microsoft.com/office/drawing/2014/main" id="{BE24550D-4D61-468B-9C19-5F3BCC825E88}"/>
              </a:ext>
            </a:extLst>
          </p:cNvPr>
          <p:cNvSpPr/>
          <p:nvPr/>
        </p:nvSpPr>
        <p:spPr>
          <a:xfrm>
            <a:off x="-73080" y="4799160"/>
            <a:ext cx="9217080" cy="2058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4000" b="1" i="0" u="none" strike="noStrike" baseline="0" dirty="0">
                <a:ln>
                  <a:noFill/>
                </a:ln>
                <a:solidFill>
                  <a:srgbClr val="E3001E"/>
                </a:solidFill>
                <a:latin typeface="Arial" pitchFamily="18"/>
                <a:ea typeface="ヒラギノ角ゴ Pro W3" pitchFamily="2"/>
                <a:cs typeface="ヒラギノ角ゴ Pro W3" pitchFamily="2"/>
              </a:rPr>
              <a:t>4- Accord-cadre à bons de commande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0F7BC6F6-CE8B-9679-094F-9CA764AF3E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6673" y="1788889"/>
            <a:ext cx="8851047" cy="4631040"/>
          </a:xfrm>
          <a:prstGeom prst="rect">
            <a:avLst/>
          </a:prstGeom>
        </p:spPr>
      </p:pic>
      <p:cxnSp>
        <p:nvCxnSpPr>
          <p:cNvPr id="3" name="Connecteur droit avec flèche 2">
            <a:extLst>
              <a:ext uri="{FF2B5EF4-FFF2-40B4-BE49-F238E27FC236}">
                <a16:creationId xmlns:a16="http://schemas.microsoft.com/office/drawing/2014/main" id="{DF3641BE-4AF7-4BC2-B3A4-BD171012337F}"/>
              </a:ext>
            </a:extLst>
          </p:cNvPr>
          <p:cNvCxnSpPr/>
          <p:nvPr/>
        </p:nvCxnSpPr>
        <p:spPr>
          <a:xfrm>
            <a:off x="1863719" y="2041560"/>
            <a:ext cx="2348281" cy="1800"/>
          </a:xfrm>
          <a:prstGeom prst="straightConnector1">
            <a:avLst/>
          </a:prstGeom>
          <a:noFill/>
          <a:ln>
            <a:noFill/>
            <a:prstDash val="solid"/>
          </a:ln>
        </p:spPr>
      </p:cxnSp>
      <p:cxnSp>
        <p:nvCxnSpPr>
          <p:cNvPr id="4" name="Connecteur : en angle 3">
            <a:extLst>
              <a:ext uri="{FF2B5EF4-FFF2-40B4-BE49-F238E27FC236}">
                <a16:creationId xmlns:a16="http://schemas.microsoft.com/office/drawing/2014/main" id="{01EF1134-E2AD-4A11-81EA-9AA79F50B433}"/>
              </a:ext>
            </a:extLst>
          </p:cNvPr>
          <p:cNvCxnSpPr/>
          <p:nvPr/>
        </p:nvCxnSpPr>
        <p:spPr>
          <a:xfrm flipH="1">
            <a:off x="5838120" y="1122120"/>
            <a:ext cx="3189600" cy="1910160"/>
          </a:xfrm>
          <a:prstGeom prst="bentConnector3">
            <a:avLst/>
          </a:prstGeom>
          <a:noFill/>
          <a:ln>
            <a:noFill/>
            <a:prstDash val="solid"/>
          </a:ln>
        </p:spPr>
      </p:cxnSp>
      <p:sp>
        <p:nvSpPr>
          <p:cNvPr id="7" name="Forme libre : forme 6">
            <a:extLst>
              <a:ext uri="{FF2B5EF4-FFF2-40B4-BE49-F238E27FC236}">
                <a16:creationId xmlns:a16="http://schemas.microsoft.com/office/drawing/2014/main" id="{CBAF23FF-A461-4429-AEC7-D4667F9FF1CC}"/>
              </a:ext>
            </a:extLst>
          </p:cNvPr>
          <p:cNvSpPr/>
          <p:nvPr/>
        </p:nvSpPr>
        <p:spPr>
          <a:xfrm>
            <a:off x="1536332" y="2733108"/>
            <a:ext cx="1353750" cy="6111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11606227-C492-4B66-B122-D320B937EAE0}"/>
              </a:ext>
            </a:extLst>
          </p:cNvPr>
          <p:cNvSpPr/>
          <p:nvPr/>
        </p:nvSpPr>
        <p:spPr>
          <a:xfrm>
            <a:off x="995770" y="711360"/>
            <a:ext cx="316872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Choix du Marché</a:t>
            </a:r>
          </a:p>
        </p:txBody>
      </p:sp>
      <p:sp>
        <p:nvSpPr>
          <p:cNvPr id="9" name="Forme libre : forme 8">
            <a:extLst>
              <a:ext uri="{FF2B5EF4-FFF2-40B4-BE49-F238E27FC236}">
                <a16:creationId xmlns:a16="http://schemas.microsoft.com/office/drawing/2014/main" id="{B12AC5CD-FFE5-4601-9635-68A59C032A03}"/>
              </a:ext>
            </a:extLst>
          </p:cNvPr>
          <p:cNvSpPr/>
          <p:nvPr/>
        </p:nvSpPr>
        <p:spPr>
          <a:xfrm>
            <a:off x="1918699" y="2266548"/>
            <a:ext cx="6516720" cy="35653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440" cap="sq">
            <a:solidFill>
              <a:srgbClr val="0099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17B5126C-5019-4271-8F8B-38DE401EAB27}"/>
              </a:ext>
            </a:extLst>
          </p:cNvPr>
          <p:cNvSpPr/>
          <p:nvPr/>
        </p:nvSpPr>
        <p:spPr>
          <a:xfrm>
            <a:off x="2478859" y="1937284"/>
            <a:ext cx="518472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1" u="none" strike="noStrike" baseline="0" dirty="0">
                <a:ln>
                  <a:noFill/>
                </a:ln>
                <a:solidFill>
                  <a:srgbClr val="009900"/>
                </a:solidFill>
                <a:latin typeface="Arial" pitchFamily="18"/>
                <a:ea typeface="Arial" pitchFamily="2"/>
                <a:cs typeface="Arial" pitchFamily="2"/>
              </a:rPr>
              <a:t>Etat d’avancement de la consultation</a:t>
            </a:r>
          </a:p>
        </p:txBody>
      </p:sp>
      <p:sp>
        <p:nvSpPr>
          <p:cNvPr id="11" name="Forme libre : forme 10">
            <a:extLst>
              <a:ext uri="{FF2B5EF4-FFF2-40B4-BE49-F238E27FC236}">
                <a16:creationId xmlns:a16="http://schemas.microsoft.com/office/drawing/2014/main" id="{A9219F07-04E5-45E8-B977-6FC2F582B550}"/>
              </a:ext>
            </a:extLst>
          </p:cNvPr>
          <p:cNvSpPr/>
          <p:nvPr/>
        </p:nvSpPr>
        <p:spPr>
          <a:xfrm>
            <a:off x="2350339" y="2038803"/>
            <a:ext cx="144360" cy="117720"/>
          </a:xfrm>
          <a:custGeom>
            <a:avLst>
              <a:gd name="f0" fmla="val 12818"/>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8F8444EA-C5EB-44B8-B091-C228507A7A6C}"/>
              </a:ext>
            </a:extLst>
          </p:cNvPr>
          <p:cNvSpPr/>
          <p:nvPr/>
        </p:nvSpPr>
        <p:spPr>
          <a:xfrm>
            <a:off x="6875640" y="1757519"/>
            <a:ext cx="144360" cy="118800"/>
          </a:xfrm>
          <a:custGeom>
            <a:avLst>
              <a:gd name="f0" fmla="val 12699"/>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69AACE91-63D7-42BF-AB18-082AF5F49867}"/>
              </a:ext>
            </a:extLst>
          </p:cNvPr>
          <p:cNvSpPr/>
          <p:nvPr/>
        </p:nvSpPr>
        <p:spPr>
          <a:xfrm>
            <a:off x="7093080" y="1754280"/>
            <a:ext cx="142920" cy="11880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0C192880-63DE-47B0-B893-C2EF290B5AE5}"/>
              </a:ext>
            </a:extLst>
          </p:cNvPr>
          <p:cNvSpPr/>
          <p:nvPr/>
        </p:nvSpPr>
        <p:spPr>
          <a:xfrm>
            <a:off x="7291440" y="1758960"/>
            <a:ext cx="142920" cy="119160"/>
          </a:xfrm>
          <a:custGeom>
            <a:avLst>
              <a:gd name="f0" fmla="val 12600"/>
            </a:avLst>
            <a:gdLst>
              <a:gd name="f1" fmla="val w"/>
              <a:gd name="f2" fmla="val h"/>
              <a:gd name="f3" fmla="val 0"/>
              <a:gd name="f4" fmla="val 21600"/>
              <a:gd name="f5" fmla="val -2147483647"/>
              <a:gd name="f6" fmla="val 2147483647"/>
              <a:gd name="f7" fmla="val 10800"/>
              <a:gd name="f8" fmla="*/ f1 1 21600"/>
              <a:gd name="f9" fmla="*/ f2 1 21600"/>
              <a:gd name="f10" fmla="pin 0 f0 21600"/>
              <a:gd name="f11" fmla="val f10"/>
              <a:gd name="f12" fmla="*/ f10 f8 1"/>
              <a:gd name="f13" fmla="*/ f3 f9 1"/>
              <a:gd name="f14" fmla="*/ 0 f8 1"/>
              <a:gd name="f15" fmla="*/ 21600 f8 1"/>
              <a:gd name="f16" fmla="*/ 21600 f9 1"/>
              <a:gd name="f17" fmla="*/ 0 f9 1"/>
              <a:gd name="f18" fmla="+- 21600 0 f11"/>
            </a:gdLst>
            <a:ahLst>
              <a:ahXY gdRefX="f0" minX="f3" maxX="f4">
                <a:pos x="f12" y="f13"/>
              </a:ahXY>
            </a:ahLst>
            <a:cxnLst>
              <a:cxn ang="3cd4">
                <a:pos x="hc" y="t"/>
              </a:cxn>
              <a:cxn ang="0">
                <a:pos x="r" y="vc"/>
              </a:cxn>
              <a:cxn ang="cd4">
                <a:pos x="hc" y="b"/>
              </a:cxn>
              <a:cxn ang="cd2">
                <a:pos x="l" y="vc"/>
              </a:cxn>
            </a:cxnLst>
            <a:rect l="f14" t="f17" r="f15" b="f16"/>
            <a:pathLst>
              <a:path w="21600" h="21600">
                <a:moveTo>
                  <a:pt x="f3" y="f3"/>
                </a:moveTo>
                <a:lnTo>
                  <a:pt x="f11" y="f3"/>
                </a:lnTo>
                <a:lnTo>
                  <a:pt x="f4" y="f7"/>
                </a:lnTo>
                <a:lnTo>
                  <a:pt x="f11" y="f4"/>
                </a:lnTo>
                <a:lnTo>
                  <a:pt x="f3" y="f4"/>
                </a:lnTo>
                <a:lnTo>
                  <a:pt x="f18" y="f7"/>
                </a:lnTo>
                <a:close/>
              </a:path>
            </a:pathLst>
          </a:custGeom>
          <a:solidFill>
            <a:srgbClr val="009900"/>
          </a:solidFill>
          <a:ln w="9360" cap="sq">
            <a:solidFill>
              <a:srgbClr val="0099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B211E0EE-1799-4867-BEF3-DB5621C23C21}"/>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A564C24-D674-441B-8050-9083552256F4}" type="slidenum">
              <a:rPr/>
              <a:t>69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6" name="Forme libre : forme 15">
            <a:extLst>
              <a:ext uri="{FF2B5EF4-FFF2-40B4-BE49-F238E27FC236}">
                <a16:creationId xmlns:a16="http://schemas.microsoft.com/office/drawing/2014/main" id="{9A5BF6C4-8DA7-4B3E-A5CF-D88443F7E51B}"/>
              </a:ext>
            </a:extLst>
          </p:cNvPr>
          <p:cNvSpPr/>
          <p:nvPr/>
        </p:nvSpPr>
        <p:spPr>
          <a:xfrm>
            <a:off x="4212000" y="4495523"/>
            <a:ext cx="4681440" cy="7100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000" b="1" i="0" u="none" strike="noStrike" baseline="0" dirty="0">
                <a:ln>
                  <a:noFill/>
                </a:ln>
                <a:solidFill>
                  <a:srgbClr val="FFFFFF"/>
                </a:solidFill>
                <a:latin typeface="Arial" pitchFamily="18"/>
                <a:ea typeface="Arial" pitchFamily="2"/>
                <a:cs typeface="Arial" pitchFamily="2"/>
              </a:rPr>
              <a:t>ACCORD-CADRE A BONS DE COMMANDE</a:t>
            </a:r>
          </a:p>
        </p:txBody>
      </p:sp>
      <p:cxnSp>
        <p:nvCxnSpPr>
          <p:cNvPr id="17" name="Connecteur droit avec flèche 16">
            <a:extLst>
              <a:ext uri="{FF2B5EF4-FFF2-40B4-BE49-F238E27FC236}">
                <a16:creationId xmlns:a16="http://schemas.microsoft.com/office/drawing/2014/main" id="{6FD10AAB-ED99-499B-8CFA-F1B1C2F8298E}"/>
              </a:ext>
            </a:extLst>
          </p:cNvPr>
          <p:cNvCxnSpPr>
            <a:cxnSpLocks/>
          </p:cNvCxnSpPr>
          <p:nvPr/>
        </p:nvCxnSpPr>
        <p:spPr>
          <a:xfrm flipH="1" flipV="1">
            <a:off x="2697018" y="3060752"/>
            <a:ext cx="1532550" cy="1899957"/>
          </a:xfrm>
          <a:prstGeom prst="straightConnector1">
            <a:avLst/>
          </a:prstGeom>
          <a:noFill/>
          <a:ln w="25560" cap="sq">
            <a:solidFill>
              <a:srgbClr val="0064A0"/>
            </a:solidFill>
            <a:prstDash val="solid"/>
            <a:miter/>
            <a:tailEnd type="arrow"/>
          </a:ln>
        </p:spPr>
      </p:cxnSp>
      <p:sp>
        <p:nvSpPr>
          <p:cNvPr id="18" name="Forme libre : forme 17">
            <a:extLst>
              <a:ext uri="{FF2B5EF4-FFF2-40B4-BE49-F238E27FC236}">
                <a16:creationId xmlns:a16="http://schemas.microsoft.com/office/drawing/2014/main" id="{AE945EFB-6F5B-479E-B256-B86F44E7BEAD}"/>
              </a:ext>
            </a:extLst>
          </p:cNvPr>
          <p:cNvSpPr/>
          <p:nvPr/>
        </p:nvSpPr>
        <p:spPr>
          <a:xfrm>
            <a:off x="304920" y="789119"/>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9" name="Forme libre : forme 18">
            <a:extLst>
              <a:ext uri="{FF2B5EF4-FFF2-40B4-BE49-F238E27FC236}">
                <a16:creationId xmlns:a16="http://schemas.microsoft.com/office/drawing/2014/main" id="{5832C082-AD3C-4D74-BF09-8F0E41462B87}"/>
              </a:ext>
            </a:extLst>
          </p:cNvPr>
          <p:cNvSpPr/>
          <p:nvPr/>
        </p:nvSpPr>
        <p:spPr>
          <a:xfrm>
            <a:off x="696960" y="789119"/>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0" name="Forme libre : forme 19">
            <a:extLst>
              <a:ext uri="{FF2B5EF4-FFF2-40B4-BE49-F238E27FC236}">
                <a16:creationId xmlns:a16="http://schemas.microsoft.com/office/drawing/2014/main" id="{144BD26C-ED5C-4B14-9E45-66F45ED87B87}"/>
              </a:ext>
            </a:extLst>
          </p:cNvPr>
          <p:cNvSpPr/>
          <p:nvPr/>
        </p:nvSpPr>
        <p:spPr>
          <a:xfrm>
            <a:off x="543205" y="0"/>
            <a:ext cx="8600795"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dirty="0">
                <a:solidFill>
                  <a:srgbClr val="FFFFFF"/>
                </a:solidFill>
                <a:effectLst>
                  <a:outerShdw dist="17961" dir="2700000">
                    <a:scrgbClr r="0" g="0" b="0"/>
                  </a:outerShdw>
                </a:effectLst>
                <a:latin typeface="Arial" pitchFamily="18"/>
                <a:ea typeface="ヒラギノ角ゴ Pro W3" pitchFamily="2"/>
                <a:cs typeface="ヒラギノ角ゴ Pro W3" pitchFamily="2"/>
              </a:rPr>
              <a:t>ACCORD-CADRE</a:t>
            </a:r>
            <a:r>
              <a:rPr lang="fr-FR" sz="2400" b="1" i="0" u="none" strike="noStrike" baseline="0" dirty="0">
                <a:ln>
                  <a:noFill/>
                </a:ln>
                <a:solidFill>
                  <a:srgbClr val="FFFFFF"/>
                </a:solidFill>
                <a:effectLst>
                  <a:outerShdw dist="17961" dir="2700000">
                    <a:scrgbClr r="0" g="0" b="0"/>
                  </a:outerShdw>
                </a:effectLst>
                <a:latin typeface="Arial" pitchFamily="18"/>
                <a:ea typeface="ヒラギノ角ゴ Pro W3" pitchFamily="2"/>
                <a:cs typeface="ヒラギノ角ゴ Pro W3" pitchFamily="2"/>
              </a:rPr>
              <a:t> A BONS DE COMMANDE</a:t>
            </a:r>
          </a:p>
        </p:txBody>
      </p:sp>
      <p:sp>
        <p:nvSpPr>
          <p:cNvPr id="21" name="Forme libre : forme 20">
            <a:extLst>
              <a:ext uri="{FF2B5EF4-FFF2-40B4-BE49-F238E27FC236}">
                <a16:creationId xmlns:a16="http://schemas.microsoft.com/office/drawing/2014/main" id="{FFE0A49F-F2D4-4EFA-8AD1-1FDB8578024D}"/>
              </a:ext>
            </a:extLst>
          </p:cNvPr>
          <p:cNvSpPr/>
          <p:nvPr/>
        </p:nvSpPr>
        <p:spPr>
          <a:xfrm>
            <a:off x="0" y="0"/>
            <a:ext cx="503280" cy="503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6E01E"/>
          </a:solidFill>
          <a:ln>
            <a:noFill/>
            <a:prstDash val="solid"/>
          </a:ln>
        </p:spPr>
        <p:txBody>
          <a:bodyPr vert="horz" wrap="squar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200" b="0" i="0" u="none" strike="noStrike" baseline="0" dirty="0">
                <a:ln>
                  <a:noFill/>
                </a:ln>
                <a:solidFill>
                  <a:srgbClr val="FFFFFF"/>
                </a:solidFill>
                <a:latin typeface="Arial" pitchFamily="18"/>
                <a:ea typeface="Arial" pitchFamily="2"/>
                <a:cs typeface="Arial" pitchFamily="2"/>
              </a:rPr>
              <a:t>4</a:t>
            </a:r>
          </a:p>
        </p:txBody>
      </p:sp>
      <p:sp>
        <p:nvSpPr>
          <p:cNvPr id="28" name="Forme libre : forme 27">
            <a:extLst>
              <a:ext uri="{FF2B5EF4-FFF2-40B4-BE49-F238E27FC236}">
                <a16:creationId xmlns:a16="http://schemas.microsoft.com/office/drawing/2014/main" id="{E118FEEA-E7B0-4AB9-256A-182E2A0E833D}"/>
              </a:ext>
            </a:extLst>
          </p:cNvPr>
          <p:cNvSpPr/>
          <p:nvPr/>
        </p:nvSpPr>
        <p:spPr>
          <a:xfrm>
            <a:off x="146476" y="1226241"/>
            <a:ext cx="8997524"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L’accord-cadre à bons de commande vous permet de réaliser des commandes répétitives sur une durée définie en organisant une seule procédure de mise en concurrence des fournisseurs.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17BD5D68-75DB-4E20-B383-8C27502D3492}"/>
              </a:ext>
            </a:extLst>
          </p:cNvPr>
          <p:cNvPicPr>
            <a:picLocks noChangeAspect="1"/>
          </p:cNvPicPr>
          <p:nvPr/>
        </p:nvPicPr>
        <p:blipFill>
          <a:blip r:embed="rId3"/>
          <a:srcRect l="20834" t="10742" r="13714" b="23708"/>
          <a:stretch/>
        </p:blipFill>
        <p:spPr>
          <a:xfrm>
            <a:off x="1302697" y="2041635"/>
            <a:ext cx="7137215" cy="4020765"/>
          </a:xfrm>
          <a:prstGeom prst="rect">
            <a:avLst/>
          </a:prstGeom>
        </p:spPr>
      </p:pic>
      <p:cxnSp>
        <p:nvCxnSpPr>
          <p:cNvPr id="3" name="Connecteur droit avec flèche 2">
            <a:extLst>
              <a:ext uri="{FF2B5EF4-FFF2-40B4-BE49-F238E27FC236}">
                <a16:creationId xmlns:a16="http://schemas.microsoft.com/office/drawing/2014/main" id="{A1BE042C-7D55-4BE5-917B-FD3010BCC48E}"/>
              </a:ext>
            </a:extLst>
          </p:cNvPr>
          <p:cNvCxnSpPr/>
          <p:nvPr/>
        </p:nvCxnSpPr>
        <p:spPr>
          <a:xfrm>
            <a:off x="1863719" y="204156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0314595D-4AE2-4FD9-BA04-AF8921BEBC3F}"/>
              </a:ext>
            </a:extLst>
          </p:cNvPr>
          <p:cNvSpPr/>
          <p:nvPr/>
        </p:nvSpPr>
        <p:spPr>
          <a:xfrm>
            <a:off x="994301" y="133200"/>
            <a:ext cx="2698812"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a:t>
            </a:r>
          </a:p>
        </p:txBody>
      </p:sp>
      <p:sp>
        <p:nvSpPr>
          <p:cNvPr id="5" name="Forme libre : forme 4">
            <a:extLst>
              <a:ext uri="{FF2B5EF4-FFF2-40B4-BE49-F238E27FC236}">
                <a16:creationId xmlns:a16="http://schemas.microsoft.com/office/drawing/2014/main" id="{87D23F27-E9F5-4760-A2B5-8B318DE6E564}"/>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953691E-0FF1-484C-A24E-52EDDECA9769}" type="slidenum">
              <a:rPr/>
              <a:t>7</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9ED90A54-7A56-4F8B-A346-1A3834A7BB48}"/>
              </a:ext>
            </a:extLst>
          </p:cNvPr>
          <p:cNvCxnSpPr/>
          <p:nvPr/>
        </p:nvCxnSpPr>
        <p:spPr>
          <a:xfrm>
            <a:off x="1935000" y="1666439"/>
            <a:ext cx="2348280" cy="3601"/>
          </a:xfrm>
          <a:prstGeom prst="straightConnector1">
            <a:avLst/>
          </a:prstGeom>
          <a:noFill/>
          <a:ln>
            <a:noFill/>
            <a:prstDash val="solid"/>
          </a:ln>
        </p:spPr>
      </p:cxnSp>
      <p:sp>
        <p:nvSpPr>
          <p:cNvPr id="7" name="Forme libre : forme 6">
            <a:extLst>
              <a:ext uri="{FF2B5EF4-FFF2-40B4-BE49-F238E27FC236}">
                <a16:creationId xmlns:a16="http://schemas.microsoft.com/office/drawing/2014/main" id="{23C9B445-F58D-4756-B692-F754AE8FC5D1}"/>
              </a:ext>
            </a:extLst>
          </p:cNvPr>
          <p:cNvSpPr/>
          <p:nvPr/>
        </p:nvSpPr>
        <p:spPr>
          <a:xfrm>
            <a:off x="2639675" y="3139269"/>
            <a:ext cx="3071520" cy="11048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8" name="Connecteur droit avec flèche 7">
            <a:extLst>
              <a:ext uri="{FF2B5EF4-FFF2-40B4-BE49-F238E27FC236}">
                <a16:creationId xmlns:a16="http://schemas.microsoft.com/office/drawing/2014/main" id="{58C4BD96-3928-44F7-B88D-0A0DA9C6636B}"/>
              </a:ext>
            </a:extLst>
          </p:cNvPr>
          <p:cNvCxnSpPr>
            <a:stCxn id="9" idx="3"/>
            <a:endCxn id="7" idx="1"/>
          </p:cNvCxnSpPr>
          <p:nvPr/>
        </p:nvCxnSpPr>
        <p:spPr>
          <a:xfrm flipH="1">
            <a:off x="5711195" y="3641611"/>
            <a:ext cx="1237165" cy="50078"/>
          </a:xfrm>
          <a:prstGeom prst="straightConnector1">
            <a:avLst/>
          </a:prstGeom>
          <a:noFill/>
          <a:ln w="25560" cap="sq">
            <a:solidFill>
              <a:srgbClr val="E3001E"/>
            </a:solidFill>
            <a:prstDash val="solid"/>
            <a:miter/>
            <a:tailEnd type="arrow"/>
          </a:ln>
        </p:spPr>
      </p:cxnSp>
      <p:sp>
        <p:nvSpPr>
          <p:cNvPr id="9" name="Forme libre : forme 8">
            <a:extLst>
              <a:ext uri="{FF2B5EF4-FFF2-40B4-BE49-F238E27FC236}">
                <a16:creationId xmlns:a16="http://schemas.microsoft.com/office/drawing/2014/main" id="{F78B818F-A946-4803-86B4-5C58EFF408FB}"/>
              </a:ext>
            </a:extLst>
          </p:cNvPr>
          <p:cNvSpPr/>
          <p:nvPr/>
        </p:nvSpPr>
        <p:spPr>
          <a:xfrm>
            <a:off x="6948360" y="1547640"/>
            <a:ext cx="1944720" cy="41879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sng" strike="noStrike" baseline="0" dirty="0">
                <a:ln>
                  <a:noFill/>
                </a:ln>
                <a:solidFill>
                  <a:srgbClr val="FFFFFF"/>
                </a:solidFill>
                <a:uFillTx/>
                <a:latin typeface="Arial" pitchFamily="18"/>
                <a:ea typeface="Arial" pitchFamily="2"/>
                <a:cs typeface="Arial" pitchFamily="2"/>
              </a:rPr>
              <a:t>Déjà inscrit </a:t>
            </a:r>
            <a:r>
              <a:rPr lang="fr-FR" sz="1400" b="1" i="0" u="none" strike="noStrike" baseline="0" dirty="0">
                <a:ln>
                  <a:noFill/>
                </a:ln>
                <a:solidFill>
                  <a:srgbClr val="FFFFFF"/>
                </a:solidFill>
                <a:latin typeface="Arial" pitchFamily="18"/>
                <a:ea typeface="Arial" pitchFamily="2"/>
                <a:cs typeface="Arial" pitchFamily="2"/>
              </a:rPr>
              <a:t>:</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Renseignez vos identifiants.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Vous êtes redirigé sur la page d’accueil du site web. Il vous suffit alors de cliquer sur</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1"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pour </a:t>
            </a:r>
            <a:r>
              <a:rPr lang="fr-FR" sz="1400" b="1" i="1" dirty="0">
                <a:solidFill>
                  <a:srgbClr val="FFFFFF"/>
                </a:solidFill>
                <a:latin typeface="Arial" pitchFamily="18"/>
                <a:ea typeface="Arial" pitchFamily="2"/>
                <a:cs typeface="Arial" pitchFamily="2"/>
              </a:rPr>
              <a:t>accéder à</a:t>
            </a:r>
            <a:r>
              <a:rPr lang="fr-FR" sz="1400" b="1" i="1" u="none" strike="noStrike" baseline="0" dirty="0">
                <a:ln>
                  <a:noFill/>
                </a:ln>
                <a:solidFill>
                  <a:srgbClr val="FFFFFF"/>
                </a:solidFill>
                <a:latin typeface="Arial" pitchFamily="18"/>
                <a:ea typeface="Arial" pitchFamily="2"/>
                <a:cs typeface="Arial" pitchFamily="2"/>
              </a:rPr>
              <a:t> votre compte</a:t>
            </a:r>
          </a:p>
        </p:txBody>
      </p:sp>
      <p:sp>
        <p:nvSpPr>
          <p:cNvPr id="10" name="Forme libre : forme 9">
            <a:extLst>
              <a:ext uri="{FF2B5EF4-FFF2-40B4-BE49-F238E27FC236}">
                <a16:creationId xmlns:a16="http://schemas.microsoft.com/office/drawing/2014/main" id="{FB21F153-3D64-4B10-8083-FD954B209352}"/>
              </a:ext>
            </a:extLst>
          </p:cNvPr>
          <p:cNvSpPr/>
          <p:nvPr/>
        </p:nvSpPr>
        <p:spPr>
          <a:xfrm>
            <a:off x="179280" y="660240"/>
            <a:ext cx="8632799" cy="642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La connexion sur Agrilocal V2 renvoie vers </a:t>
            </a:r>
            <a:r>
              <a:rPr lang="fr-FR" sz="1800" b="1" i="0" u="none" strike="noStrike" baseline="0">
                <a:ln>
                  <a:noFill/>
                </a:ln>
                <a:solidFill>
                  <a:srgbClr val="0070C0"/>
                </a:solidFill>
                <a:latin typeface="Calibri" pitchFamily="34"/>
                <a:ea typeface="Calibri" pitchFamily="34"/>
                <a:cs typeface="Calibri" pitchFamily="34"/>
              </a:rPr>
              <a:t>une page de </a:t>
            </a:r>
            <a:r>
              <a:rPr lang="fr-FR" sz="1800" b="1" i="0" u="none" strike="noStrike" baseline="0" dirty="0">
                <a:ln>
                  <a:noFill/>
                </a:ln>
                <a:solidFill>
                  <a:srgbClr val="0070C0"/>
                </a:solidFill>
                <a:latin typeface="Calibri" pitchFamily="34"/>
                <a:ea typeface="Calibri" pitchFamily="34"/>
                <a:cs typeface="Calibri" pitchFamily="34"/>
              </a:rPr>
              <a:t>connexion qui permet la saisie des identifiants ou la création d’un compte.</a:t>
            </a:r>
          </a:p>
        </p:txBody>
      </p:sp>
      <p:cxnSp>
        <p:nvCxnSpPr>
          <p:cNvPr id="11" name="Connecteur droit avec flèche 10">
            <a:extLst>
              <a:ext uri="{FF2B5EF4-FFF2-40B4-BE49-F238E27FC236}">
                <a16:creationId xmlns:a16="http://schemas.microsoft.com/office/drawing/2014/main" id="{3BB1C517-A54E-490A-8739-51449633B280}"/>
              </a:ext>
            </a:extLst>
          </p:cNvPr>
          <p:cNvCxnSpPr>
            <a:cxnSpLocks/>
            <a:stCxn id="12" idx="0"/>
          </p:cNvCxnSpPr>
          <p:nvPr/>
        </p:nvCxnSpPr>
        <p:spPr>
          <a:xfrm flipV="1">
            <a:off x="3130430" y="4722120"/>
            <a:ext cx="1557490" cy="1399320"/>
          </a:xfrm>
          <a:prstGeom prst="straightConnector1">
            <a:avLst/>
          </a:prstGeom>
          <a:noFill/>
          <a:ln w="25560" cap="sq">
            <a:solidFill>
              <a:srgbClr val="00733C"/>
            </a:solidFill>
            <a:prstDash val="solid"/>
            <a:miter/>
            <a:tailEnd type="arrow"/>
          </a:ln>
        </p:spPr>
      </p:cxnSp>
      <p:sp>
        <p:nvSpPr>
          <p:cNvPr id="12" name="Forme libre : forme 11">
            <a:extLst>
              <a:ext uri="{FF2B5EF4-FFF2-40B4-BE49-F238E27FC236}">
                <a16:creationId xmlns:a16="http://schemas.microsoft.com/office/drawing/2014/main" id="{1F7F07AD-C33C-4539-8C11-7FCE8D0894C4}"/>
              </a:ext>
            </a:extLst>
          </p:cNvPr>
          <p:cNvSpPr/>
          <p:nvPr/>
        </p:nvSpPr>
        <p:spPr>
          <a:xfrm>
            <a:off x="1692359" y="6121440"/>
            <a:ext cx="287614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sng" strike="noStrike" baseline="0" dirty="0">
                <a:ln>
                  <a:noFill/>
                </a:ln>
                <a:solidFill>
                  <a:srgbClr val="FFFFFF"/>
                </a:solidFill>
                <a:uFillTx/>
                <a:latin typeface="Arial" pitchFamily="18"/>
                <a:ea typeface="Arial" pitchFamily="2"/>
                <a:cs typeface="Arial" pitchFamily="2"/>
              </a:rPr>
              <a:t> Pas encore inscrit </a:t>
            </a:r>
            <a:r>
              <a:rPr lang="fr-FR" sz="1400" b="1" i="0" u="none" strike="noStrike" baseline="0" dirty="0">
                <a:ln>
                  <a:noFill/>
                </a:ln>
                <a:solidFill>
                  <a:srgbClr val="FFFFFF"/>
                </a:solidFill>
                <a:latin typeface="Arial" pitchFamily="18"/>
                <a:ea typeface="Arial" pitchFamily="2"/>
                <a:cs typeface="Arial" pitchFamily="2"/>
              </a:rPr>
              <a:t>:</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devez créer un compte</a:t>
            </a:r>
          </a:p>
        </p:txBody>
      </p:sp>
      <p:sp>
        <p:nvSpPr>
          <p:cNvPr id="13" name="Forme libre : forme 12">
            <a:extLst>
              <a:ext uri="{FF2B5EF4-FFF2-40B4-BE49-F238E27FC236}">
                <a16:creationId xmlns:a16="http://schemas.microsoft.com/office/drawing/2014/main" id="{833C3627-7750-4B4E-905F-839B6465FF32}"/>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C89F168B-F2E2-4739-8F49-86D4B7E4AD2C}"/>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82F7C52B-FC4E-47EF-82D6-12A04298C3DF}"/>
              </a:ext>
            </a:extLst>
          </p:cNvPr>
          <p:cNvSpPr/>
          <p:nvPr/>
        </p:nvSpPr>
        <p:spPr>
          <a:xfrm>
            <a:off x="4568501" y="4291038"/>
            <a:ext cx="889908" cy="43108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00733C"/>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pic>
        <p:nvPicPr>
          <p:cNvPr id="19" name="Image 18">
            <a:extLst>
              <a:ext uri="{FF2B5EF4-FFF2-40B4-BE49-F238E27FC236}">
                <a16:creationId xmlns:a16="http://schemas.microsoft.com/office/drawing/2014/main" id="{2A5C5A23-D841-4AC8-A548-5E1727922D8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176656" y="3643919"/>
            <a:ext cx="1520320" cy="1110433"/>
          </a:xfrm>
          <a:prstGeom prst="rect">
            <a:avLst/>
          </a:prstGeom>
        </p:spPr>
      </p:pic>
      <p:sp>
        <p:nvSpPr>
          <p:cNvPr id="20" name="Rectangle 19">
            <a:extLst>
              <a:ext uri="{FF2B5EF4-FFF2-40B4-BE49-F238E27FC236}">
                <a16:creationId xmlns:a16="http://schemas.microsoft.com/office/drawing/2014/main" id="{275BD0C3-14A2-49C3-B7CB-7D9BE8A0D4C2}"/>
              </a:ext>
            </a:extLst>
          </p:cNvPr>
          <p:cNvSpPr/>
          <p:nvPr/>
        </p:nvSpPr>
        <p:spPr>
          <a:xfrm>
            <a:off x="7278255" y="4128655"/>
            <a:ext cx="766618" cy="2309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8E4359D9-D587-4069-8803-353EFA008340}"/>
              </a:ext>
            </a:extLst>
          </p:cNvPr>
          <p:cNvSpPr/>
          <p:nvPr/>
        </p:nvSpPr>
        <p:spPr>
          <a:xfrm>
            <a:off x="247680" y="880920"/>
            <a:ext cx="8569440"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u="none" strike="noStrike" baseline="0" dirty="0">
                <a:ln>
                  <a:noFill/>
                </a:ln>
                <a:solidFill>
                  <a:srgbClr val="FFFFFF"/>
                </a:solidFill>
                <a:latin typeface="Arial" pitchFamily="18"/>
                <a:ea typeface="Arial" pitchFamily="2"/>
                <a:cs typeface="Arial" pitchFamily="2"/>
              </a:rPr>
              <a:t>La première étape pour formaliser votre accord-cadre à bons de commande consiste en la définition des besoins et par conséquent, la sélection des produits de votre marché.</a:t>
            </a:r>
          </a:p>
        </p:txBody>
      </p:sp>
      <p:sp>
        <p:nvSpPr>
          <p:cNvPr id="4" name="Forme libre : forme 3">
            <a:extLst>
              <a:ext uri="{FF2B5EF4-FFF2-40B4-BE49-F238E27FC236}">
                <a16:creationId xmlns:a16="http://schemas.microsoft.com/office/drawing/2014/main" id="{B55D985E-2F97-4B69-A40D-90A4E64B2666}"/>
              </a:ext>
            </a:extLst>
          </p:cNvPr>
          <p:cNvSpPr/>
          <p:nvPr/>
        </p:nvSpPr>
        <p:spPr>
          <a:xfrm>
            <a:off x="1004645" y="46080"/>
            <a:ext cx="5094315"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SELECTION DES PRODUITS</a:t>
            </a:r>
          </a:p>
        </p:txBody>
      </p:sp>
      <p:sp>
        <p:nvSpPr>
          <p:cNvPr id="5" name="Forme libre : forme 4">
            <a:extLst>
              <a:ext uri="{FF2B5EF4-FFF2-40B4-BE49-F238E27FC236}">
                <a16:creationId xmlns:a16="http://schemas.microsoft.com/office/drawing/2014/main" id="{EA959A9C-9C95-4AB7-863E-53EB147244B7}"/>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60B24055-9D48-4C83-B5A5-1C6577586962}"/>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03FE00ED-84B7-471A-9EED-21894FA70F2E}"/>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75C11C3-AB3C-4F41-B80D-A99D106B41E0}" type="slidenum">
              <a:rPr/>
              <a:t>70</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1" name="Image 10" descr="Une image contenant capture d’écran, moniteur, table, ordinateur&#10;&#10;Description générée automatiquement">
            <a:extLst>
              <a:ext uri="{FF2B5EF4-FFF2-40B4-BE49-F238E27FC236}">
                <a16:creationId xmlns:a16="http://schemas.microsoft.com/office/drawing/2014/main" id="{7EAA1B8B-7364-421E-B5A7-E25CF1B1E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2730"/>
            <a:ext cx="9144000" cy="3012539"/>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pic>
        <p:nvPicPr>
          <p:cNvPr id="23" name="Image 22" descr="Une image contenant capture d’écran, moniteur, table, ordinateur&#10;&#10;Description générée automatiquement">
            <a:extLst>
              <a:ext uri="{FF2B5EF4-FFF2-40B4-BE49-F238E27FC236}">
                <a16:creationId xmlns:a16="http://schemas.microsoft.com/office/drawing/2014/main" id="{C227EC01-D1B4-4BF0-99E0-F4B0AC463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2694255"/>
            <a:ext cx="9144000" cy="3012539"/>
          </a:xfrm>
          <a:prstGeom prst="rect">
            <a:avLst/>
          </a:prstGeom>
        </p:spPr>
      </p:pic>
      <p:sp>
        <p:nvSpPr>
          <p:cNvPr id="3" name="Forme libre : forme 2">
            <a:extLst>
              <a:ext uri="{FF2B5EF4-FFF2-40B4-BE49-F238E27FC236}">
                <a16:creationId xmlns:a16="http://schemas.microsoft.com/office/drawing/2014/main" id="{DE87AD27-728C-450E-A56A-77D862BECB5B}"/>
              </a:ext>
            </a:extLst>
          </p:cNvPr>
          <p:cNvSpPr/>
          <p:nvPr/>
        </p:nvSpPr>
        <p:spPr>
          <a:xfrm>
            <a:off x="14400" y="949320"/>
            <a:ext cx="400500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a:t>
            </a:r>
            <a:r>
              <a:rPr lang="fr-FR" sz="1400" b="1" dirty="0">
                <a:solidFill>
                  <a:srgbClr val="FFFFFF"/>
                </a:solidFill>
                <a:latin typeface="Arial" pitchFamily="18"/>
                <a:ea typeface="Arial" pitchFamily="2"/>
                <a:cs typeface="Arial" pitchFamily="2"/>
              </a:rPr>
              <a:t>Indiquer une </a:t>
            </a:r>
            <a:r>
              <a:rPr lang="fr-FR" sz="1400" b="1" i="0" u="none" strike="noStrike" baseline="0" dirty="0">
                <a:ln>
                  <a:noFill/>
                </a:ln>
                <a:solidFill>
                  <a:srgbClr val="FFFFFF"/>
                </a:solidFill>
                <a:latin typeface="Arial" pitchFamily="18"/>
                <a:ea typeface="Arial" pitchFamily="2"/>
                <a:cs typeface="Arial" pitchFamily="2"/>
              </a:rPr>
              <a:t>quantité </a:t>
            </a:r>
            <a:r>
              <a:rPr lang="fr-FR" sz="1400" b="1" i="0" u="none" strike="noStrike" baseline="0" dirty="0">
                <a:ln>
                  <a:noFill/>
                </a:ln>
                <a:solidFill>
                  <a:srgbClr val="FF0000"/>
                </a:solidFill>
                <a:latin typeface="Arial" pitchFamily="18"/>
                <a:ea typeface="Arial" pitchFamily="2"/>
                <a:cs typeface="Arial" pitchFamily="2"/>
              </a:rPr>
              <a:t>exacte</a:t>
            </a:r>
            <a:r>
              <a:rPr lang="fr-FR" sz="1400" b="1" i="0" u="none" strike="noStrike" baseline="0" dirty="0">
                <a:ln>
                  <a:noFill/>
                </a:ln>
                <a:solidFill>
                  <a:srgbClr val="FFFFFF"/>
                </a:solidFill>
                <a:latin typeface="Arial" pitchFamily="18"/>
                <a:ea typeface="Arial" pitchFamily="2"/>
                <a:cs typeface="Arial" pitchFamily="2"/>
              </a:rPr>
              <a:t> sur la durée du marché. (ex: 6000 Yaourts nature, 850 kg de sauté de porc, 2500 kg de pommes de terre…). </a:t>
            </a:r>
            <a:r>
              <a:rPr lang="fr-FR" sz="1400" b="1" dirty="0">
                <a:solidFill>
                  <a:srgbClr val="FFFFFF"/>
                </a:solidFill>
                <a:latin typeface="Arial" pitchFamily="18"/>
                <a:ea typeface="Arial" pitchFamily="2"/>
                <a:cs typeface="Arial" pitchFamily="2"/>
              </a:rPr>
              <a:t>Les commandes ne pourront excéder la quantité définie.</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4" name="Connecteur droit avec flèche 3">
            <a:extLst>
              <a:ext uri="{FF2B5EF4-FFF2-40B4-BE49-F238E27FC236}">
                <a16:creationId xmlns:a16="http://schemas.microsoft.com/office/drawing/2014/main" id="{1E3FFE02-26A5-4410-B0A1-728E293C04D7}"/>
              </a:ext>
            </a:extLst>
          </p:cNvPr>
          <p:cNvCxnSpPr>
            <a:cxnSpLocks/>
          </p:cNvCxnSpPr>
          <p:nvPr/>
        </p:nvCxnSpPr>
        <p:spPr>
          <a:xfrm flipH="1">
            <a:off x="1866962" y="2224626"/>
            <a:ext cx="149938" cy="1935958"/>
          </a:xfrm>
          <a:prstGeom prst="straightConnector1">
            <a:avLst/>
          </a:prstGeom>
          <a:noFill/>
          <a:ln w="38160" cap="sq">
            <a:solidFill>
              <a:srgbClr val="00B0F0"/>
            </a:solidFill>
            <a:prstDash val="solid"/>
            <a:miter/>
            <a:tailEnd type="arrow"/>
          </a:ln>
        </p:spPr>
      </p:cxnSp>
      <p:sp>
        <p:nvSpPr>
          <p:cNvPr id="5" name="Forme libre : forme 4">
            <a:extLst>
              <a:ext uri="{FF2B5EF4-FFF2-40B4-BE49-F238E27FC236}">
                <a16:creationId xmlns:a16="http://schemas.microsoft.com/office/drawing/2014/main" id="{CCD188B6-B135-4833-8A5D-BF86BFC878DA}"/>
              </a:ext>
            </a:extLst>
          </p:cNvPr>
          <p:cNvSpPr/>
          <p:nvPr/>
        </p:nvSpPr>
        <p:spPr>
          <a:xfrm>
            <a:off x="995771" y="46080"/>
            <a:ext cx="460404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FA230E29-6CC2-47EF-866B-ED6FBB7F5CB8}"/>
              </a:ext>
            </a:extLst>
          </p:cNvPr>
          <p:cNvSpPr/>
          <p:nvPr/>
        </p:nvSpPr>
        <p:spPr>
          <a:xfrm>
            <a:off x="4712040" y="949320"/>
            <a:ext cx="430056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2- Contrairement au marché simple, il n’y a pas de dates de livraison à définir. Cela se fait ultérieurement, à l’émission de chaque bon de commande.</a:t>
            </a:r>
          </a:p>
        </p:txBody>
      </p:sp>
      <p:cxnSp>
        <p:nvCxnSpPr>
          <p:cNvPr id="7" name="Connecteur droit avec flèche 6">
            <a:extLst>
              <a:ext uri="{FF2B5EF4-FFF2-40B4-BE49-F238E27FC236}">
                <a16:creationId xmlns:a16="http://schemas.microsoft.com/office/drawing/2014/main" id="{49A4576B-8EE7-41A4-9768-ACC71B23E6BC}"/>
              </a:ext>
            </a:extLst>
          </p:cNvPr>
          <p:cNvCxnSpPr>
            <a:cxnSpLocks/>
            <a:stCxn id="6" idx="2"/>
          </p:cNvCxnSpPr>
          <p:nvPr/>
        </p:nvCxnSpPr>
        <p:spPr>
          <a:xfrm flipH="1">
            <a:off x="4435248" y="1905608"/>
            <a:ext cx="2427072" cy="3284636"/>
          </a:xfrm>
          <a:prstGeom prst="straightConnector1">
            <a:avLst/>
          </a:prstGeom>
          <a:noFill/>
          <a:ln w="38160" cap="sq">
            <a:solidFill>
              <a:srgbClr val="008000"/>
            </a:solidFill>
            <a:prstDash val="solid"/>
            <a:miter/>
            <a:tailEnd type="arrow"/>
          </a:ln>
        </p:spPr>
      </p:cxnSp>
      <p:sp>
        <p:nvSpPr>
          <p:cNvPr id="8" name="Forme libre : forme 7">
            <a:extLst>
              <a:ext uri="{FF2B5EF4-FFF2-40B4-BE49-F238E27FC236}">
                <a16:creationId xmlns:a16="http://schemas.microsoft.com/office/drawing/2014/main" id="{906AF60D-E17F-4C54-B36F-7640FD08FD5A}"/>
              </a:ext>
            </a:extLst>
          </p:cNvPr>
          <p:cNvSpPr/>
          <p:nvPr/>
        </p:nvSpPr>
        <p:spPr>
          <a:xfrm>
            <a:off x="231840" y="506519"/>
            <a:ext cx="835344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Cette phase est </a:t>
            </a:r>
            <a:r>
              <a:rPr lang="fr-FR" sz="1400" b="1" dirty="0">
                <a:solidFill>
                  <a:srgbClr val="005DA2"/>
                </a:solidFill>
                <a:latin typeface="Arial" pitchFamily="18"/>
                <a:ea typeface="ヒラギノ角ゴ Pro W3" pitchFamily="2"/>
                <a:cs typeface="ヒラギノ角ゴ Pro W3" pitchFamily="2"/>
              </a:rPr>
              <a:t>quasiment</a:t>
            </a:r>
            <a:r>
              <a:rPr lang="fr-FR" sz="1400" b="1" i="0" u="none" strike="noStrike" baseline="0" dirty="0">
                <a:ln>
                  <a:noFill/>
                </a:ln>
                <a:solidFill>
                  <a:srgbClr val="005DA2"/>
                </a:solidFill>
                <a:latin typeface="Arial" pitchFamily="18"/>
                <a:ea typeface="ヒラギノ角ゴ Pro W3" pitchFamily="2"/>
                <a:cs typeface="ヒラギノ角ゴ Pro W3" pitchFamily="2"/>
              </a:rPr>
              <a:t> similaire au marché de gré à gré. 2 </a:t>
            </a:r>
            <a:r>
              <a:rPr lang="fr-FR" sz="1400" b="1" dirty="0">
                <a:solidFill>
                  <a:srgbClr val="005DA2"/>
                </a:solidFill>
                <a:latin typeface="Arial" pitchFamily="18"/>
                <a:ea typeface="ヒラギノ角ゴ Pro W3" pitchFamily="2"/>
                <a:cs typeface="ヒラギノ角ゴ Pro W3" pitchFamily="2"/>
              </a:rPr>
              <a:t>différences</a:t>
            </a:r>
            <a:r>
              <a:rPr lang="fr-FR" sz="1400" b="1" i="0" u="none" strike="noStrike" baseline="0" dirty="0">
                <a:ln>
                  <a:noFill/>
                </a:ln>
                <a:solidFill>
                  <a:srgbClr val="005DA2"/>
                </a:solidFill>
                <a:latin typeface="Arial" pitchFamily="18"/>
                <a:ea typeface="ヒラギノ角ゴ Pro W3" pitchFamily="2"/>
                <a:cs typeface="ヒラギノ角ゴ Pro W3" pitchFamily="2"/>
              </a:rPr>
              <a:t> à noter :</a:t>
            </a:r>
          </a:p>
        </p:txBody>
      </p:sp>
      <p:sp>
        <p:nvSpPr>
          <p:cNvPr id="9" name="Forme libre : forme 8">
            <a:extLst>
              <a:ext uri="{FF2B5EF4-FFF2-40B4-BE49-F238E27FC236}">
                <a16:creationId xmlns:a16="http://schemas.microsoft.com/office/drawing/2014/main" id="{3AB7EB01-115A-49C9-98AD-5385B23FB8FE}"/>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1CC778F9-BA15-462B-9D04-C5C9FCDFC1A5}"/>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02A058F1-FDC5-4BA0-B968-60C1A7E7D56C}"/>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E8570E7-AB0E-4C14-9C41-7BE088DC002F}" type="slidenum">
              <a:rPr/>
              <a:t>71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D9B98754-1EAB-4141-BBAB-B1ECEA3865F0}"/>
              </a:ext>
            </a:extLst>
          </p:cNvPr>
          <p:cNvSpPr/>
          <p:nvPr/>
        </p:nvSpPr>
        <p:spPr>
          <a:xfrm>
            <a:off x="384578" y="6126734"/>
            <a:ext cx="6032999" cy="63312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Rayon de recherche des producteurs autour de votre établissement.</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050" b="1" i="1" dirty="0">
              <a:solidFill>
                <a:srgbClr val="FFFFFF"/>
              </a:solidFill>
              <a:latin typeface="Arial" pitchFamily="18"/>
              <a:ea typeface="Arial" pitchFamily="2"/>
              <a:cs typeface="Arial" pitchFamily="2"/>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050" b="1" i="1" dirty="0">
                <a:solidFill>
                  <a:srgbClr val="FFFFFF"/>
                </a:solidFill>
                <a:latin typeface="Arial" pitchFamily="18"/>
                <a:ea typeface="Arial" pitchFamily="2"/>
                <a:cs typeface="Arial" pitchFamily="2"/>
              </a:rPr>
              <a:t>NB : ce rayon est sauvegardé pour vos consultations ultérieures</a:t>
            </a:r>
            <a:endParaRPr lang="fr-FR" sz="1050" b="1" i="1" u="none" strike="noStrike" baseline="0" dirty="0">
              <a:ln>
                <a:noFill/>
              </a:ln>
              <a:solidFill>
                <a:srgbClr val="FFFFFF"/>
              </a:solidFill>
              <a:latin typeface="Arial" pitchFamily="18"/>
              <a:ea typeface="Arial" pitchFamily="2"/>
              <a:cs typeface="Arial" pitchFamily="2"/>
            </a:endParaRPr>
          </a:p>
        </p:txBody>
      </p:sp>
      <p:cxnSp>
        <p:nvCxnSpPr>
          <p:cNvPr id="14" name="Connecteur droit avec flèche 13">
            <a:extLst>
              <a:ext uri="{FF2B5EF4-FFF2-40B4-BE49-F238E27FC236}">
                <a16:creationId xmlns:a16="http://schemas.microsoft.com/office/drawing/2014/main" id="{82B02462-9036-4D2A-9ED1-36F968F4B9AC}"/>
              </a:ext>
            </a:extLst>
          </p:cNvPr>
          <p:cNvCxnSpPr>
            <a:cxnSpLocks/>
            <a:stCxn id="12" idx="0"/>
          </p:cNvCxnSpPr>
          <p:nvPr/>
        </p:nvCxnSpPr>
        <p:spPr>
          <a:xfrm flipH="1" flipV="1">
            <a:off x="2416030" y="5340502"/>
            <a:ext cx="985048" cy="786232"/>
          </a:xfrm>
          <a:prstGeom prst="straightConnector1">
            <a:avLst/>
          </a:prstGeom>
          <a:noFill/>
          <a:ln w="25560" cap="sq">
            <a:solidFill>
              <a:srgbClr val="0064A0"/>
            </a:solidFill>
            <a:prstDash val="solid"/>
            <a:miter/>
            <a:tailEnd type="arrow"/>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pic>
        <p:nvPicPr>
          <p:cNvPr id="10" name="Image 9" descr="Une image contenant capture d’écran&#10;&#10;Description générée automatiquement">
            <a:extLst>
              <a:ext uri="{FF2B5EF4-FFF2-40B4-BE49-F238E27FC236}">
                <a16:creationId xmlns:a16="http://schemas.microsoft.com/office/drawing/2014/main" id="{FF1865CE-72BA-45B7-9537-2C5666C6C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6" y="2233022"/>
            <a:ext cx="9144000" cy="3180522"/>
          </a:xfrm>
          <a:prstGeom prst="rect">
            <a:avLst/>
          </a:prstGeom>
        </p:spPr>
      </p:pic>
      <p:sp>
        <p:nvSpPr>
          <p:cNvPr id="3" name="Forme libre : forme 2">
            <a:extLst>
              <a:ext uri="{FF2B5EF4-FFF2-40B4-BE49-F238E27FC236}">
                <a16:creationId xmlns:a16="http://schemas.microsoft.com/office/drawing/2014/main" id="{60A77DE3-1A69-4461-BA0A-655803118F4C}"/>
              </a:ext>
            </a:extLst>
          </p:cNvPr>
          <p:cNvSpPr/>
          <p:nvPr/>
        </p:nvSpPr>
        <p:spPr>
          <a:xfrm>
            <a:off x="5729681" y="4091189"/>
            <a:ext cx="3204594"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u="none" strike="noStrike" baseline="0" dirty="0">
                <a:ln>
                  <a:noFill/>
                </a:ln>
                <a:solidFill>
                  <a:srgbClr val="FFFFFF"/>
                </a:solidFill>
                <a:latin typeface="Arial" pitchFamily="18"/>
                <a:ea typeface="Arial" pitchFamily="2"/>
                <a:cs typeface="Arial" pitchFamily="2"/>
              </a:rPr>
              <a:t>Date jusqu’à laquelle les fournisseurs peuvent déposer leur offre</a:t>
            </a:r>
          </a:p>
        </p:txBody>
      </p:sp>
      <p:sp>
        <p:nvSpPr>
          <p:cNvPr id="4" name="Forme libre : forme 3">
            <a:extLst>
              <a:ext uri="{FF2B5EF4-FFF2-40B4-BE49-F238E27FC236}">
                <a16:creationId xmlns:a16="http://schemas.microsoft.com/office/drawing/2014/main" id="{00C917A5-0EF7-4531-935B-56AE7E1DFE63}"/>
              </a:ext>
            </a:extLst>
          </p:cNvPr>
          <p:cNvSpPr/>
          <p:nvPr/>
        </p:nvSpPr>
        <p:spPr>
          <a:xfrm>
            <a:off x="3762436" y="4229522"/>
            <a:ext cx="1686239" cy="2835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96FD928D-3FD5-4C45-BDE1-B91C2EF30892}"/>
              </a:ext>
            </a:extLst>
          </p:cNvPr>
          <p:cNvSpPr/>
          <p:nvPr/>
        </p:nvSpPr>
        <p:spPr>
          <a:xfrm>
            <a:off x="986173" y="46080"/>
            <a:ext cx="464506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SELECTION DES PRODUITS</a:t>
            </a:r>
          </a:p>
        </p:txBody>
      </p:sp>
      <p:sp>
        <p:nvSpPr>
          <p:cNvPr id="6" name="Forme libre : forme 5">
            <a:extLst>
              <a:ext uri="{FF2B5EF4-FFF2-40B4-BE49-F238E27FC236}">
                <a16:creationId xmlns:a16="http://schemas.microsoft.com/office/drawing/2014/main" id="{1668D3EB-2C49-489E-9205-9DE84D40DD4D}"/>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3B63C91B-8C5F-4D1A-B1DA-7582DAF42C2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0E3F1A90-E755-4B0C-83A4-44853E5B46D1}"/>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F19740C-FDE2-4D90-8E59-F0D18D42F4D7}" type="slidenum">
              <a:rPr/>
              <a:t>72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288BF49E-2B8B-4052-B71C-F02A2B32D2BE}"/>
              </a:ext>
            </a:extLst>
          </p:cNvPr>
          <p:cNvSpPr/>
          <p:nvPr/>
        </p:nvSpPr>
        <p:spPr>
          <a:xfrm>
            <a:off x="3762435" y="4591509"/>
            <a:ext cx="1686239" cy="2835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20B4EE"/>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5B703625-DBCE-4A82-AF79-C2ED9ECE0032}"/>
              </a:ext>
            </a:extLst>
          </p:cNvPr>
          <p:cNvSpPr/>
          <p:nvPr/>
        </p:nvSpPr>
        <p:spPr>
          <a:xfrm>
            <a:off x="5729681" y="4611096"/>
            <a:ext cx="3204594" cy="12332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solidFill>
              <a:srgbClr val="20B4EE"/>
            </a:solid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u="none" strike="noStrike" baseline="0" dirty="0">
                <a:ln>
                  <a:noFill/>
                </a:ln>
                <a:solidFill>
                  <a:srgbClr val="FFFFFF"/>
                </a:solidFill>
                <a:latin typeface="Arial" pitchFamily="18"/>
                <a:ea typeface="Arial" pitchFamily="2"/>
                <a:cs typeface="Arial" pitchFamily="2"/>
              </a:rPr>
              <a:t>Délai minimum accepté entre la date de commande et la livraison</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000" i="1" dirty="0">
                <a:solidFill>
                  <a:srgbClr val="FFFFFF"/>
                </a:solidFill>
                <a:latin typeface="Arial" pitchFamily="18"/>
                <a:ea typeface="Arial" pitchFamily="2"/>
                <a:cs typeface="Arial" pitchFamily="2"/>
              </a:rPr>
              <a:t>NB : vous demandez au fournisseur d’être en capacité de livrer sous au moins 2 jours à partir de l’émission du bon de commande. Attention, vous ne pourrez pas imposer de délais plus courts sur toute la durée du marché.</a:t>
            </a:r>
            <a:endParaRPr lang="fr-FR" sz="1000" i="1" u="none" strike="noStrike" baseline="0" dirty="0">
              <a:ln>
                <a:noFill/>
              </a:ln>
              <a:solidFill>
                <a:srgbClr val="FFFFFF"/>
              </a:solidFill>
              <a:latin typeface="Arial" pitchFamily="18"/>
              <a:ea typeface="Arial" pitchFamily="2"/>
              <a:cs typeface="Arial" pitchFamily="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9088CCCC-AD6A-4E99-BFF2-AA32C9DBF9B2}"/>
              </a:ext>
            </a:extLst>
          </p:cNvPr>
          <p:cNvSpPr/>
          <p:nvPr/>
        </p:nvSpPr>
        <p:spPr>
          <a:xfrm>
            <a:off x="203940" y="788888"/>
            <a:ext cx="87361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Le fonctionnement est le même que sur le</a:t>
            </a:r>
            <a:r>
              <a:rPr lang="fr-FR" sz="1400" b="1" i="0" u="none" strike="noStrike" baseline="0" dirty="0">
                <a:ln>
                  <a:noFill/>
                </a:ln>
                <a:solidFill>
                  <a:srgbClr val="FFFFFF"/>
                </a:solidFill>
                <a:latin typeface="Arial" pitchFamily="18"/>
                <a:ea typeface="Arial" pitchFamily="2"/>
                <a:cs typeface="Arial" pitchFamily="2"/>
              </a:rPr>
              <a:t> marché simple (page 37). Il est recommandé de consulter plusieurs fournisseurs pour permettre une meilleure mise en concurrence.</a:t>
            </a:r>
          </a:p>
        </p:txBody>
      </p:sp>
      <p:sp>
        <p:nvSpPr>
          <p:cNvPr id="4" name="Forme libre : forme 3">
            <a:extLst>
              <a:ext uri="{FF2B5EF4-FFF2-40B4-BE49-F238E27FC236}">
                <a16:creationId xmlns:a16="http://schemas.microsoft.com/office/drawing/2014/main" id="{DF3EDEED-C47A-49A8-A365-8C1F309F78C9}"/>
              </a:ext>
            </a:extLst>
          </p:cNvPr>
          <p:cNvSpPr/>
          <p:nvPr/>
        </p:nvSpPr>
        <p:spPr>
          <a:xfrm>
            <a:off x="995770" y="46080"/>
            <a:ext cx="5351767"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SELECTION DES FOURNISSEURS</a:t>
            </a:r>
          </a:p>
        </p:txBody>
      </p:sp>
      <p:sp>
        <p:nvSpPr>
          <p:cNvPr id="5" name="Forme libre : forme 4">
            <a:extLst>
              <a:ext uri="{FF2B5EF4-FFF2-40B4-BE49-F238E27FC236}">
                <a16:creationId xmlns:a16="http://schemas.microsoft.com/office/drawing/2014/main" id="{28657E2E-7DEA-4A6E-8772-A51DBBBEECFE}"/>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ED1E7E77-AAEC-4B1D-956F-C7306589FE8F}"/>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19176E09-8EB7-4AB6-AFC0-860156190120}"/>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5BA89650-62C4-4A8B-9021-16E4AEACF44D}" type="slidenum">
              <a:rPr/>
              <a:t>73</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8" name="Image 7" descr="Une image contenant capture d’écran&#10;&#10;Description générée automatiquement">
            <a:extLst>
              <a:ext uri="{FF2B5EF4-FFF2-40B4-BE49-F238E27FC236}">
                <a16:creationId xmlns:a16="http://schemas.microsoft.com/office/drawing/2014/main" id="{7C3E3915-8DBA-4B86-89D8-6766BB2D2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 y="1674417"/>
            <a:ext cx="9144000" cy="407812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pic>
        <p:nvPicPr>
          <p:cNvPr id="22" name="Image 21" descr="Une image contenant capture d’écran, intérieur&#10;&#10;Description générée automatiquement">
            <a:extLst>
              <a:ext uri="{FF2B5EF4-FFF2-40B4-BE49-F238E27FC236}">
                <a16:creationId xmlns:a16="http://schemas.microsoft.com/office/drawing/2014/main" id="{02D5FF7B-A046-4032-BB02-FE0074A8D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9" y="1520016"/>
            <a:ext cx="9144000" cy="4725851"/>
          </a:xfrm>
          <a:prstGeom prst="rect">
            <a:avLst/>
          </a:prstGeom>
        </p:spPr>
      </p:pic>
      <p:sp>
        <p:nvSpPr>
          <p:cNvPr id="3" name="Forme libre : forme 2">
            <a:extLst>
              <a:ext uri="{FF2B5EF4-FFF2-40B4-BE49-F238E27FC236}">
                <a16:creationId xmlns:a16="http://schemas.microsoft.com/office/drawing/2014/main" id="{36015E4C-295E-446F-B143-9B8A67707D36}"/>
              </a:ext>
            </a:extLst>
          </p:cNvPr>
          <p:cNvSpPr/>
          <p:nvPr/>
        </p:nvSpPr>
        <p:spPr>
          <a:xfrm>
            <a:off x="1004642" y="46080"/>
            <a:ext cx="52120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4" name="Forme libre : forme 3">
            <a:extLst>
              <a:ext uri="{FF2B5EF4-FFF2-40B4-BE49-F238E27FC236}">
                <a16:creationId xmlns:a16="http://schemas.microsoft.com/office/drawing/2014/main" id="{2BB686E1-0D0C-4A94-8F9E-96CD1544AB22}"/>
              </a:ext>
            </a:extLst>
          </p:cNvPr>
          <p:cNvSpPr/>
          <p:nvPr/>
        </p:nvSpPr>
        <p:spPr>
          <a:xfrm>
            <a:off x="-84240" y="571680"/>
            <a:ext cx="926460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Le règlement de consultation vous permet de définir les </a:t>
            </a:r>
            <a:r>
              <a:rPr lang="fr-FR" sz="1400" b="1" dirty="0">
                <a:solidFill>
                  <a:srgbClr val="005DA2"/>
                </a:solidFill>
                <a:latin typeface="Arial" pitchFamily="18"/>
                <a:ea typeface="ヒラギノ角ゴ Pro W3" pitchFamily="2"/>
                <a:cs typeface="ヒラギノ角ゴ Pro W3" pitchFamily="2"/>
              </a:rPr>
              <a:t>modalité</a:t>
            </a:r>
            <a:r>
              <a:rPr lang="fr-FR" sz="1400" b="1" i="0" u="none" strike="noStrike" baseline="0" dirty="0">
                <a:ln>
                  <a:noFill/>
                </a:ln>
                <a:solidFill>
                  <a:srgbClr val="005DA2"/>
                </a:solidFill>
                <a:latin typeface="Arial" pitchFamily="18"/>
                <a:ea typeface="ヒラギノ角ゴ Pro W3" pitchFamily="2"/>
                <a:cs typeface="ヒラギノ角ゴ Pro W3" pitchFamily="2"/>
              </a:rPr>
              <a:t>s de votre marché public :  </a:t>
            </a:r>
            <a:r>
              <a:rPr lang="fr-FR" sz="1400" b="1" dirty="0">
                <a:solidFill>
                  <a:srgbClr val="005DA2"/>
                </a:solidFill>
                <a:latin typeface="Arial" pitchFamily="18"/>
                <a:ea typeface="ヒラギノ角ゴ Pro W3" pitchFamily="2"/>
                <a:cs typeface="ヒラギノ角ゴ Pro W3" pitchFamily="2"/>
              </a:rPr>
              <a:t>durée</a:t>
            </a:r>
            <a:r>
              <a:rPr lang="fr-FR" sz="1400" b="1" i="0" u="none" strike="noStrike" baseline="0" dirty="0">
                <a:ln>
                  <a:noFill/>
                </a:ln>
                <a:solidFill>
                  <a:srgbClr val="005DA2"/>
                </a:solidFill>
                <a:latin typeface="Arial" pitchFamily="18"/>
                <a:ea typeface="ヒラギノ角ゴ Pro W3" pitchFamily="2"/>
                <a:cs typeface="ヒラギノ角ゴ Pro W3" pitchFamily="2"/>
              </a:rPr>
              <a:t>, critères de sélection, modalités de sélection des producteurs (mono ou multi – attribution) et périodicité des commandes.</a:t>
            </a:r>
          </a:p>
        </p:txBody>
      </p:sp>
      <p:cxnSp>
        <p:nvCxnSpPr>
          <p:cNvPr id="5" name="Connecteur droit avec flèche 4">
            <a:extLst>
              <a:ext uri="{FF2B5EF4-FFF2-40B4-BE49-F238E27FC236}">
                <a16:creationId xmlns:a16="http://schemas.microsoft.com/office/drawing/2014/main" id="{4630AA31-B97F-4562-A646-ADFDCC6259D5}"/>
              </a:ext>
            </a:extLst>
          </p:cNvPr>
          <p:cNvCxnSpPr/>
          <p:nvPr/>
        </p:nvCxnSpPr>
        <p:spPr>
          <a:xfrm>
            <a:off x="2971800" y="1120319"/>
            <a:ext cx="2348279" cy="3601"/>
          </a:xfrm>
          <a:prstGeom prst="straightConnector1">
            <a:avLst/>
          </a:prstGeom>
          <a:noFill/>
          <a:ln>
            <a:noFill/>
            <a:prstDash val="solid"/>
          </a:ln>
        </p:spPr>
      </p:cxnSp>
      <p:sp>
        <p:nvSpPr>
          <p:cNvPr id="6" name="Forme libre : forme 5">
            <a:extLst>
              <a:ext uri="{FF2B5EF4-FFF2-40B4-BE49-F238E27FC236}">
                <a16:creationId xmlns:a16="http://schemas.microsoft.com/office/drawing/2014/main" id="{2F0BE9F3-7658-4A9C-BB10-47B16EEEDC1E}"/>
              </a:ext>
            </a:extLst>
          </p:cNvPr>
          <p:cNvSpPr/>
          <p:nvPr/>
        </p:nvSpPr>
        <p:spPr>
          <a:xfrm>
            <a:off x="4812120" y="3061703"/>
            <a:ext cx="307007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Nombre d’attributaires: marché mono ou multi-attributaires</a:t>
            </a:r>
          </a:p>
        </p:txBody>
      </p:sp>
      <p:cxnSp>
        <p:nvCxnSpPr>
          <p:cNvPr id="7" name="Connecteur droit avec flèche 6">
            <a:extLst>
              <a:ext uri="{FF2B5EF4-FFF2-40B4-BE49-F238E27FC236}">
                <a16:creationId xmlns:a16="http://schemas.microsoft.com/office/drawing/2014/main" id="{CA86310E-168E-47C0-8490-C04D9BD552EA}"/>
              </a:ext>
            </a:extLst>
          </p:cNvPr>
          <p:cNvCxnSpPr>
            <a:cxnSpLocks/>
          </p:cNvCxnSpPr>
          <p:nvPr/>
        </p:nvCxnSpPr>
        <p:spPr>
          <a:xfrm>
            <a:off x="1296000" y="2051640"/>
            <a:ext cx="329600" cy="894760"/>
          </a:xfrm>
          <a:prstGeom prst="straightConnector1">
            <a:avLst/>
          </a:prstGeom>
          <a:noFill/>
          <a:ln w="25560" cap="sq">
            <a:solidFill>
              <a:srgbClr val="E3001E"/>
            </a:solidFill>
            <a:prstDash val="solid"/>
            <a:miter/>
            <a:tailEnd type="arrow"/>
          </a:ln>
        </p:spPr>
      </p:cxnSp>
      <p:cxnSp>
        <p:nvCxnSpPr>
          <p:cNvPr id="8" name="Connecteur droit avec flèche 7">
            <a:extLst>
              <a:ext uri="{FF2B5EF4-FFF2-40B4-BE49-F238E27FC236}">
                <a16:creationId xmlns:a16="http://schemas.microsoft.com/office/drawing/2014/main" id="{9435A783-640B-44B4-B9CF-AA215CC70B77}"/>
              </a:ext>
            </a:extLst>
          </p:cNvPr>
          <p:cNvCxnSpPr>
            <a:cxnSpLocks/>
            <a:stCxn id="9" idx="0"/>
          </p:cNvCxnSpPr>
          <p:nvPr/>
        </p:nvCxnSpPr>
        <p:spPr>
          <a:xfrm flipV="1">
            <a:off x="2097640" y="5953760"/>
            <a:ext cx="148760" cy="537839"/>
          </a:xfrm>
          <a:prstGeom prst="straightConnector1">
            <a:avLst/>
          </a:prstGeom>
          <a:noFill/>
          <a:ln w="25560" cap="sq">
            <a:solidFill>
              <a:srgbClr val="00733C"/>
            </a:solidFill>
            <a:prstDash val="solid"/>
            <a:miter/>
            <a:tailEnd type="arrow"/>
          </a:ln>
        </p:spPr>
      </p:cxnSp>
      <p:sp>
        <p:nvSpPr>
          <p:cNvPr id="9" name="Forme libre : forme 8">
            <a:extLst>
              <a:ext uri="{FF2B5EF4-FFF2-40B4-BE49-F238E27FC236}">
                <a16:creationId xmlns:a16="http://schemas.microsoft.com/office/drawing/2014/main" id="{45011972-E3A5-47D2-9474-88FEF5853DCD}"/>
              </a:ext>
            </a:extLst>
          </p:cNvPr>
          <p:cNvSpPr/>
          <p:nvPr/>
        </p:nvSpPr>
        <p:spPr>
          <a:xfrm>
            <a:off x="477640" y="6491599"/>
            <a:ext cx="32400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Indiquer les modalités de livraison </a:t>
            </a:r>
          </a:p>
        </p:txBody>
      </p:sp>
      <p:sp>
        <p:nvSpPr>
          <p:cNvPr id="10" name="Forme libre : forme 9">
            <a:extLst>
              <a:ext uri="{FF2B5EF4-FFF2-40B4-BE49-F238E27FC236}">
                <a16:creationId xmlns:a16="http://schemas.microsoft.com/office/drawing/2014/main" id="{C63A5A96-627A-40D5-980D-A2FC1E1DCE17}"/>
              </a:ext>
            </a:extLst>
          </p:cNvPr>
          <p:cNvSpPr/>
          <p:nvPr/>
        </p:nvSpPr>
        <p:spPr>
          <a:xfrm>
            <a:off x="115840" y="1747640"/>
            <a:ext cx="231480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Durée du marché</a:t>
            </a:r>
          </a:p>
        </p:txBody>
      </p:sp>
      <p:sp>
        <p:nvSpPr>
          <p:cNvPr id="11" name="Forme libre : forme 10">
            <a:extLst>
              <a:ext uri="{FF2B5EF4-FFF2-40B4-BE49-F238E27FC236}">
                <a16:creationId xmlns:a16="http://schemas.microsoft.com/office/drawing/2014/main" id="{4D4C5BCB-DD1B-4584-9223-AFA55CA3A601}"/>
              </a:ext>
            </a:extLst>
          </p:cNvPr>
          <p:cNvSpPr/>
          <p:nvPr/>
        </p:nvSpPr>
        <p:spPr>
          <a:xfrm>
            <a:off x="4812120" y="5028026"/>
            <a:ext cx="30337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Critères de sélection et précisions pré-renseignées</a:t>
            </a:r>
          </a:p>
        </p:txBody>
      </p:sp>
      <p:cxnSp>
        <p:nvCxnSpPr>
          <p:cNvPr id="12" name="Connecteur droit avec flèche 11">
            <a:extLst>
              <a:ext uri="{FF2B5EF4-FFF2-40B4-BE49-F238E27FC236}">
                <a16:creationId xmlns:a16="http://schemas.microsoft.com/office/drawing/2014/main" id="{17132ABF-C01D-4E3F-ABAF-0D8CC08FC717}"/>
              </a:ext>
            </a:extLst>
          </p:cNvPr>
          <p:cNvCxnSpPr>
            <a:cxnSpLocks/>
            <a:stCxn id="6" idx="3"/>
          </p:cNvCxnSpPr>
          <p:nvPr/>
        </p:nvCxnSpPr>
        <p:spPr>
          <a:xfrm flipH="1" flipV="1">
            <a:off x="1625600" y="3175981"/>
            <a:ext cx="3186520" cy="148423"/>
          </a:xfrm>
          <a:prstGeom prst="straightConnector1">
            <a:avLst/>
          </a:prstGeom>
          <a:noFill/>
          <a:ln w="25560" cap="sq">
            <a:solidFill>
              <a:srgbClr val="F78E03"/>
            </a:solidFill>
            <a:prstDash val="solid"/>
            <a:miter/>
            <a:tailEnd type="arrow"/>
          </a:ln>
        </p:spPr>
      </p:cxnSp>
      <p:sp>
        <p:nvSpPr>
          <p:cNvPr id="13" name="Forme libre : forme 12">
            <a:extLst>
              <a:ext uri="{FF2B5EF4-FFF2-40B4-BE49-F238E27FC236}">
                <a16:creationId xmlns:a16="http://schemas.microsoft.com/office/drawing/2014/main" id="{688711FA-6FDE-421F-94AD-90298E945356}"/>
              </a:ext>
            </a:extLst>
          </p:cNvPr>
          <p:cNvSpPr/>
          <p:nvPr/>
        </p:nvSpPr>
        <p:spPr>
          <a:xfrm>
            <a:off x="4780439" y="3706638"/>
            <a:ext cx="31017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Modalité d’attribution en cas de marché multi-attributaires</a:t>
            </a:r>
          </a:p>
        </p:txBody>
      </p:sp>
      <p:cxnSp>
        <p:nvCxnSpPr>
          <p:cNvPr id="14" name="Connecteur droit avec flèche 13">
            <a:extLst>
              <a:ext uri="{FF2B5EF4-FFF2-40B4-BE49-F238E27FC236}">
                <a16:creationId xmlns:a16="http://schemas.microsoft.com/office/drawing/2014/main" id="{BBAAEA54-573B-4C9D-ACED-7ED54B88299A}"/>
              </a:ext>
            </a:extLst>
          </p:cNvPr>
          <p:cNvCxnSpPr>
            <a:cxnSpLocks/>
            <a:stCxn id="13" idx="3"/>
          </p:cNvCxnSpPr>
          <p:nvPr/>
        </p:nvCxnSpPr>
        <p:spPr>
          <a:xfrm flipH="1" flipV="1">
            <a:off x="1678471" y="3452317"/>
            <a:ext cx="3101968" cy="517022"/>
          </a:xfrm>
          <a:prstGeom prst="straightConnector1">
            <a:avLst/>
          </a:prstGeom>
          <a:noFill/>
          <a:ln w="25560" cap="sq">
            <a:solidFill>
              <a:srgbClr val="0064A0"/>
            </a:solidFill>
            <a:prstDash val="solid"/>
            <a:miter/>
            <a:tailEnd type="arrow"/>
          </a:ln>
        </p:spPr>
      </p:cxnSp>
      <p:cxnSp>
        <p:nvCxnSpPr>
          <p:cNvPr id="15" name="Connecteur droit avec flèche 14">
            <a:extLst>
              <a:ext uri="{FF2B5EF4-FFF2-40B4-BE49-F238E27FC236}">
                <a16:creationId xmlns:a16="http://schemas.microsoft.com/office/drawing/2014/main" id="{0867268B-FA17-40C7-89BD-13035F384AD8}"/>
              </a:ext>
            </a:extLst>
          </p:cNvPr>
          <p:cNvCxnSpPr>
            <a:stCxn id="11" idx="3"/>
          </p:cNvCxnSpPr>
          <p:nvPr/>
        </p:nvCxnSpPr>
        <p:spPr>
          <a:xfrm flipH="1" flipV="1">
            <a:off x="2246400" y="4554625"/>
            <a:ext cx="2565720" cy="736102"/>
          </a:xfrm>
          <a:prstGeom prst="straightConnector1">
            <a:avLst/>
          </a:prstGeom>
          <a:noFill/>
          <a:ln w="25560" cap="sq">
            <a:solidFill>
              <a:srgbClr val="00B0F0"/>
            </a:solidFill>
            <a:prstDash val="solid"/>
            <a:miter/>
            <a:tailEnd type="arrow"/>
          </a:ln>
        </p:spPr>
      </p:cxnSp>
      <p:sp>
        <p:nvSpPr>
          <p:cNvPr id="16" name="Forme libre : forme 15">
            <a:extLst>
              <a:ext uri="{FF2B5EF4-FFF2-40B4-BE49-F238E27FC236}">
                <a16:creationId xmlns:a16="http://schemas.microsoft.com/office/drawing/2014/main" id="{451972B1-0138-4CF2-BC83-B697DA0043E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29BF37B4-460F-4E6D-BBB5-CA9A022DC862}"/>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C53C2385-24F3-4B7E-9B2B-DF4D3F802048}"/>
              </a:ext>
            </a:extLst>
          </p:cNvPr>
          <p:cNvSpPr/>
          <p:nvPr/>
        </p:nvSpPr>
        <p:spPr>
          <a:xfrm>
            <a:off x="8748720" y="6453359"/>
            <a:ext cx="50328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A45A925-522B-4BC2-B1D1-6FBAFEF7D5FD}" type="slidenum">
              <a:rPr/>
              <a:t>74</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25" name="Connecteur droit avec flèche 24">
            <a:extLst>
              <a:ext uri="{FF2B5EF4-FFF2-40B4-BE49-F238E27FC236}">
                <a16:creationId xmlns:a16="http://schemas.microsoft.com/office/drawing/2014/main" id="{9231BF5C-0FC3-46F9-AC74-6F91CD660CBC}"/>
              </a:ext>
            </a:extLst>
          </p:cNvPr>
          <p:cNvCxnSpPr>
            <a:cxnSpLocks/>
          </p:cNvCxnSpPr>
          <p:nvPr/>
        </p:nvCxnSpPr>
        <p:spPr>
          <a:xfrm>
            <a:off x="1296000" y="2051640"/>
            <a:ext cx="3776040" cy="894760"/>
          </a:xfrm>
          <a:prstGeom prst="straightConnector1">
            <a:avLst/>
          </a:prstGeom>
          <a:noFill/>
          <a:ln w="25560" cap="sq">
            <a:solidFill>
              <a:srgbClr val="E3001E"/>
            </a:solidFill>
            <a:prstDash val="solid"/>
            <a:miter/>
            <a:tailEnd type="arrow"/>
          </a:ln>
        </p:spPr>
      </p:cxnSp>
      <p:cxnSp>
        <p:nvCxnSpPr>
          <p:cNvPr id="34" name="Connecteur droit avec flèche 33">
            <a:extLst>
              <a:ext uri="{FF2B5EF4-FFF2-40B4-BE49-F238E27FC236}">
                <a16:creationId xmlns:a16="http://schemas.microsoft.com/office/drawing/2014/main" id="{BB02FD78-E1C5-47B8-BDF6-7AB211296FE1}"/>
              </a:ext>
            </a:extLst>
          </p:cNvPr>
          <p:cNvCxnSpPr>
            <a:cxnSpLocks/>
          </p:cNvCxnSpPr>
          <p:nvPr/>
        </p:nvCxnSpPr>
        <p:spPr>
          <a:xfrm flipH="1" flipV="1">
            <a:off x="4548060" y="4705441"/>
            <a:ext cx="232379" cy="438988"/>
          </a:xfrm>
          <a:prstGeom prst="straightConnector1">
            <a:avLst/>
          </a:prstGeom>
          <a:noFill/>
          <a:ln w="25560" cap="sq">
            <a:solidFill>
              <a:srgbClr val="00B0F0"/>
            </a:solidFill>
            <a:prstDash val="solid"/>
            <a:miter/>
            <a:tailEnd type="arrow"/>
          </a:ln>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pic>
        <p:nvPicPr>
          <p:cNvPr id="9" name="Image 8" descr="Une image contenant capture d’écran&#10;&#10;Description générée automatiquement">
            <a:extLst>
              <a:ext uri="{FF2B5EF4-FFF2-40B4-BE49-F238E27FC236}">
                <a16:creationId xmlns:a16="http://schemas.microsoft.com/office/drawing/2014/main" id="{2AD6207A-12FC-4C3E-B8EC-A0819B8AD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0" y="1732772"/>
            <a:ext cx="9144000" cy="4055806"/>
          </a:xfrm>
          <a:prstGeom prst="rect">
            <a:avLst/>
          </a:prstGeom>
        </p:spPr>
      </p:pic>
      <p:sp>
        <p:nvSpPr>
          <p:cNvPr id="3" name="Forme libre : forme 2">
            <a:extLst>
              <a:ext uri="{FF2B5EF4-FFF2-40B4-BE49-F238E27FC236}">
                <a16:creationId xmlns:a16="http://schemas.microsoft.com/office/drawing/2014/main" id="{8508840F-AB29-4B83-B4D2-81F0A0BDAF38}"/>
              </a:ext>
            </a:extLst>
          </p:cNvPr>
          <p:cNvSpPr/>
          <p:nvPr/>
        </p:nvSpPr>
        <p:spPr>
          <a:xfrm>
            <a:off x="214200" y="554150"/>
            <a:ext cx="8737560" cy="10793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sng" strike="noStrike" baseline="0" dirty="0">
                <a:ln>
                  <a:noFill/>
                </a:ln>
                <a:solidFill>
                  <a:srgbClr val="FFFFFF"/>
                </a:solidFill>
                <a:latin typeface="Arial Narrow" pitchFamily="34"/>
                <a:ea typeface="Calibri" pitchFamily="34"/>
                <a:cs typeface="Calibri" pitchFamily="34"/>
              </a:rPr>
              <a:t>Durée du marché </a:t>
            </a:r>
            <a:r>
              <a:rPr lang="fr-FR" sz="1600" b="1" i="0" u="none" strike="noStrike" baseline="0" dirty="0">
                <a:ln>
                  <a:noFill/>
                </a:ln>
                <a:solidFill>
                  <a:srgbClr val="FFFFFF"/>
                </a:solidFill>
                <a:latin typeface="Arial Narrow" pitchFamily="34"/>
                <a:ea typeface="Calibri" pitchFamily="34"/>
                <a:cs typeface="Calibri" pitchFamily="34"/>
              </a:rPr>
              <a:t>: La durée du marché est bloquée à 3 mois (on évite ainsi l’obligation de révision des prix au-delà de 3 mois).</a:t>
            </a:r>
            <a:endParaRPr lang="fr-FR" sz="1600" b="1" dirty="0">
              <a:solidFill>
                <a:srgbClr val="FFFFFF"/>
              </a:solidFill>
              <a:latin typeface="Arial Narrow" pitchFamily="34"/>
              <a:ea typeface="Calibri" pitchFamily="34"/>
              <a:cs typeface="Calibri" pitchFamily="34"/>
            </a:endParaRP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i="1" u="none" strike="noStrike" baseline="0" dirty="0">
                <a:ln>
                  <a:noFill/>
                </a:ln>
                <a:solidFill>
                  <a:srgbClr val="FFFFFF"/>
                </a:solidFill>
                <a:latin typeface="Arial Narrow" pitchFamily="34"/>
                <a:ea typeface="Calibri" pitchFamily="34"/>
                <a:cs typeface="Calibri" pitchFamily="34"/>
              </a:rPr>
              <a:t>NB : vous ne pouvez pas émettre votre premier bon de commande </a:t>
            </a:r>
            <a:r>
              <a:rPr lang="fr-FR" sz="1600" b="1" i="1" u="none" strike="noStrike" baseline="0" dirty="0">
                <a:ln>
                  <a:noFill/>
                </a:ln>
                <a:solidFill>
                  <a:srgbClr val="FFFFFF"/>
                </a:solidFill>
                <a:latin typeface="Arial Narrow" pitchFamily="34"/>
                <a:ea typeface="Calibri" pitchFamily="34"/>
                <a:cs typeface="Calibri" pitchFamily="34"/>
              </a:rPr>
              <a:t>avant</a:t>
            </a:r>
            <a:r>
              <a:rPr lang="fr-FR" sz="1600" i="1" u="none" strike="noStrike" baseline="0" dirty="0">
                <a:ln>
                  <a:noFill/>
                </a:ln>
                <a:solidFill>
                  <a:srgbClr val="FFFFFF"/>
                </a:solidFill>
                <a:latin typeface="Arial Narrow" pitchFamily="34"/>
                <a:ea typeface="Calibri" pitchFamily="34"/>
                <a:cs typeface="Calibri" pitchFamily="34"/>
              </a:rPr>
              <a:t> la date de début de marché. Votre date de début de marché est la date où vous allez passer votre première commande et non la date de 1</a:t>
            </a:r>
            <a:r>
              <a:rPr lang="fr-FR" sz="1600" i="1" u="none" strike="noStrike" baseline="30000" dirty="0">
                <a:ln>
                  <a:noFill/>
                </a:ln>
                <a:solidFill>
                  <a:srgbClr val="FFFFFF"/>
                </a:solidFill>
                <a:latin typeface="Arial Narrow" pitchFamily="34"/>
                <a:ea typeface="Calibri" pitchFamily="34"/>
                <a:cs typeface="Calibri" pitchFamily="34"/>
              </a:rPr>
              <a:t>ère</a:t>
            </a:r>
            <a:r>
              <a:rPr lang="fr-FR" sz="1600" i="1" u="none" strike="noStrike" baseline="0" dirty="0">
                <a:ln>
                  <a:noFill/>
                </a:ln>
                <a:solidFill>
                  <a:srgbClr val="FFFFFF"/>
                </a:solidFill>
                <a:latin typeface="Arial Narrow" pitchFamily="34"/>
                <a:ea typeface="Calibri" pitchFamily="34"/>
                <a:cs typeface="Calibri" pitchFamily="34"/>
              </a:rPr>
              <a:t> livraison.</a:t>
            </a:r>
          </a:p>
        </p:txBody>
      </p:sp>
      <p:sp>
        <p:nvSpPr>
          <p:cNvPr id="4" name="Forme libre : forme 3">
            <a:extLst>
              <a:ext uri="{FF2B5EF4-FFF2-40B4-BE49-F238E27FC236}">
                <a16:creationId xmlns:a16="http://schemas.microsoft.com/office/drawing/2014/main" id="{5FEE3F06-34DB-431D-B3C7-31952EAA86B6}"/>
              </a:ext>
            </a:extLst>
          </p:cNvPr>
          <p:cNvSpPr/>
          <p:nvPr/>
        </p:nvSpPr>
        <p:spPr>
          <a:xfrm>
            <a:off x="986893" y="46080"/>
            <a:ext cx="519196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FB1EDD72-8C30-4FB4-88FD-1E2CFFB3EC46}"/>
              </a:ext>
            </a:extLst>
          </p:cNvPr>
          <p:cNvSpPr/>
          <p:nvPr/>
        </p:nvSpPr>
        <p:spPr>
          <a:xfrm>
            <a:off x="2316480" y="3217319"/>
            <a:ext cx="6292379" cy="2116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cap="sq">
            <a:solidFill>
              <a:srgbClr val="FF9933"/>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46D6EE22-085A-499D-837C-4242FDD923D2}"/>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6A38EB4D-1D70-4EE6-BA9A-554D96337CA4}"/>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457A349C-6688-4FBD-95C7-D1EB3BF38B72}"/>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1F9A8EED-2C3A-4E75-B2A4-906569A8C97B}" type="slidenum">
              <a:rPr/>
              <a:t>75</a:t>
            </a:fld>
            <a:endParaRPr lang="fr-FR" sz="1800" b="1" i="0" u="none" strike="noStrike" baseline="0" dirty="0">
              <a:ln>
                <a:noFill/>
              </a:ln>
              <a:solidFill>
                <a:srgbClr val="948A54"/>
              </a:solidFill>
              <a:latin typeface="Arial" pitchFamily="18"/>
              <a:ea typeface="Arial" pitchFamily="2"/>
              <a:cs typeface="Arial" pitchFamily="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pic>
        <p:nvPicPr>
          <p:cNvPr id="9" name="Image 8" descr="Une image contenant capture d’écran, intérieur, route&#10;&#10;Description générée automatiquement">
            <a:extLst>
              <a:ext uri="{FF2B5EF4-FFF2-40B4-BE49-F238E27FC236}">
                <a16:creationId xmlns:a16="http://schemas.microsoft.com/office/drawing/2014/main" id="{1193D667-8889-4F4D-B0B9-E50371A23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6202"/>
            <a:ext cx="9144000" cy="4107675"/>
          </a:xfrm>
          <a:prstGeom prst="rect">
            <a:avLst/>
          </a:prstGeom>
        </p:spPr>
      </p:pic>
      <p:sp>
        <p:nvSpPr>
          <p:cNvPr id="3" name="Forme libre : forme 2">
            <a:extLst>
              <a:ext uri="{FF2B5EF4-FFF2-40B4-BE49-F238E27FC236}">
                <a16:creationId xmlns:a16="http://schemas.microsoft.com/office/drawing/2014/main" id="{D3B3B510-A595-4144-AAA4-667D56C1ADCC}"/>
              </a:ext>
            </a:extLst>
          </p:cNvPr>
          <p:cNvSpPr/>
          <p:nvPr/>
        </p:nvSpPr>
        <p:spPr>
          <a:xfrm>
            <a:off x="108000" y="692279"/>
            <a:ext cx="873612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Modalités d’attribution</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Choisissez ici le nombre d’attributaires qui vous livreront tout au long du marché.</a:t>
            </a:r>
          </a:p>
        </p:txBody>
      </p:sp>
      <p:sp>
        <p:nvSpPr>
          <p:cNvPr id="4" name="Forme libre : forme 3">
            <a:extLst>
              <a:ext uri="{FF2B5EF4-FFF2-40B4-BE49-F238E27FC236}">
                <a16:creationId xmlns:a16="http://schemas.microsoft.com/office/drawing/2014/main" id="{B8E1050E-1A06-4827-B718-809C13B389F4}"/>
              </a:ext>
            </a:extLst>
          </p:cNvPr>
          <p:cNvSpPr/>
          <p:nvPr/>
        </p:nvSpPr>
        <p:spPr>
          <a:xfrm>
            <a:off x="995773" y="46080"/>
            <a:ext cx="5405033"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62BAD2CA-81C5-488C-99AA-78AF68555B0D}"/>
              </a:ext>
            </a:extLst>
          </p:cNvPr>
          <p:cNvSpPr/>
          <p:nvPr/>
        </p:nvSpPr>
        <p:spPr>
          <a:xfrm>
            <a:off x="5693879" y="3899040"/>
            <a:ext cx="3064041" cy="1602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Vous pouvez opter pour un marché mono ou multi-attributaires. </a:t>
            </a:r>
            <a:r>
              <a:rPr lang="fr-FR" sz="1400" b="1" dirty="0">
                <a:solidFill>
                  <a:srgbClr val="FFFFFF"/>
                </a:solidFill>
                <a:latin typeface="Arial" pitchFamily="18"/>
                <a:ea typeface="Arial" pitchFamily="2"/>
                <a:cs typeface="Arial" pitchFamily="2"/>
              </a:rPr>
              <a:t>Dans ce dernier cas,  indiquez le nombre de fournisseurs et la modalité d’attribution (cascade, maxi, tour de rôle)</a:t>
            </a:r>
            <a:endParaRPr lang="fr-FR" sz="1400" b="1" u="none" strike="noStrike" baseline="0" dirty="0">
              <a:ln>
                <a:noFill/>
              </a:ln>
              <a:solidFill>
                <a:srgbClr val="FFFFFF"/>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53CA2E89-06BA-41C8-85AC-563D22A42408}"/>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B5ED855-C505-4509-8C8F-C242333DFC7C}"/>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8035DA3A-F190-4641-BD5E-C484506C9225}"/>
              </a:ext>
            </a:extLst>
          </p:cNvPr>
          <p:cNvSpPr/>
          <p:nvPr/>
        </p:nvSpPr>
        <p:spPr>
          <a:xfrm>
            <a:off x="8757921" y="6453359"/>
            <a:ext cx="46692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96E69531-FBFB-49FA-8E27-787DDF1B2D0B}" type="slidenum">
              <a:rPr/>
              <a:t>76</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12" name="Connecteur droit avec flèche 11">
            <a:extLst>
              <a:ext uri="{FF2B5EF4-FFF2-40B4-BE49-F238E27FC236}">
                <a16:creationId xmlns:a16="http://schemas.microsoft.com/office/drawing/2014/main" id="{702C1FDA-C8D8-4E88-BDE3-7A5BA76B26B3}"/>
              </a:ext>
            </a:extLst>
          </p:cNvPr>
          <p:cNvCxnSpPr>
            <a:stCxn id="5" idx="3"/>
          </p:cNvCxnSpPr>
          <p:nvPr/>
        </p:nvCxnSpPr>
        <p:spPr>
          <a:xfrm flipH="1" flipV="1">
            <a:off x="5130800" y="4013200"/>
            <a:ext cx="563079" cy="687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B26C1BE5-80E0-4B9A-BC9A-F74AE1981F72}"/>
              </a:ext>
            </a:extLst>
          </p:cNvPr>
          <p:cNvCxnSpPr>
            <a:cxnSpLocks/>
            <a:stCxn id="5" idx="3"/>
          </p:cNvCxnSpPr>
          <p:nvPr/>
        </p:nvCxnSpPr>
        <p:spPr>
          <a:xfrm flipH="1" flipV="1">
            <a:off x="5130801" y="4297680"/>
            <a:ext cx="563078" cy="4026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orme libre : forme 1">
            <a:extLst>
              <a:ext uri="{FF2B5EF4-FFF2-40B4-BE49-F238E27FC236}">
                <a16:creationId xmlns:a16="http://schemas.microsoft.com/office/drawing/2014/main" id="{5E4B7CF4-E60F-71FA-8CCF-8B9662DCFCF7}"/>
              </a:ext>
            </a:extLst>
          </p:cNvPr>
          <p:cNvSpPr/>
          <p:nvPr/>
        </p:nvSpPr>
        <p:spPr>
          <a:xfrm>
            <a:off x="5693878" y="5658476"/>
            <a:ext cx="3064042"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Indiquer la fréquence à laquelle vous souhaitez être livré pendant le marché</a:t>
            </a:r>
          </a:p>
        </p:txBody>
      </p:sp>
      <p:cxnSp>
        <p:nvCxnSpPr>
          <p:cNvPr id="10" name="Connecteur droit avec flèche 9">
            <a:extLst>
              <a:ext uri="{FF2B5EF4-FFF2-40B4-BE49-F238E27FC236}">
                <a16:creationId xmlns:a16="http://schemas.microsoft.com/office/drawing/2014/main" id="{546C989D-246D-B044-4FE8-5A53075E3833}"/>
              </a:ext>
            </a:extLst>
          </p:cNvPr>
          <p:cNvCxnSpPr>
            <a:cxnSpLocks/>
          </p:cNvCxnSpPr>
          <p:nvPr/>
        </p:nvCxnSpPr>
        <p:spPr>
          <a:xfrm flipH="1" flipV="1">
            <a:off x="2992582" y="4581236"/>
            <a:ext cx="2701296" cy="1478142"/>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31F4532-16AA-4B3E-B48C-1AB8E82FB11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358" y="1566258"/>
            <a:ext cx="9144000" cy="4304780"/>
          </a:xfrm>
          <a:prstGeom prst="rect">
            <a:avLst/>
          </a:prstGeom>
        </p:spPr>
      </p:pic>
      <p:sp>
        <p:nvSpPr>
          <p:cNvPr id="3" name="Forme libre : forme 2">
            <a:extLst>
              <a:ext uri="{FF2B5EF4-FFF2-40B4-BE49-F238E27FC236}">
                <a16:creationId xmlns:a16="http://schemas.microsoft.com/office/drawing/2014/main" id="{B3802D7F-1824-4C41-A751-BB146FB54B09}"/>
              </a:ext>
            </a:extLst>
          </p:cNvPr>
          <p:cNvSpPr/>
          <p:nvPr/>
        </p:nvSpPr>
        <p:spPr>
          <a:xfrm>
            <a:off x="93600" y="768240"/>
            <a:ext cx="90327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vous souhaitez conclure votre marché avec plusieurs titulaires, vous avez 3 possibilités pour définir la répartition des commandes : </a:t>
            </a:r>
            <a:r>
              <a:rPr lang="fr-FR" sz="1400" b="1" i="1" u="none" strike="noStrike" baseline="0" dirty="0">
                <a:ln>
                  <a:noFill/>
                </a:ln>
                <a:solidFill>
                  <a:srgbClr val="C00000"/>
                </a:solidFill>
                <a:latin typeface="Arial" pitchFamily="18"/>
                <a:ea typeface="Arial" pitchFamily="2"/>
                <a:cs typeface="Arial" pitchFamily="2"/>
              </a:rPr>
              <a:t>en cascade, à tour de rôle, par maxi.</a:t>
            </a:r>
          </a:p>
        </p:txBody>
      </p:sp>
      <p:sp>
        <p:nvSpPr>
          <p:cNvPr id="4" name="Forme libre : forme 3">
            <a:extLst>
              <a:ext uri="{FF2B5EF4-FFF2-40B4-BE49-F238E27FC236}">
                <a16:creationId xmlns:a16="http://schemas.microsoft.com/office/drawing/2014/main" id="{248EE39F-57D9-41FC-B0F4-343419F6B52F}"/>
              </a:ext>
            </a:extLst>
          </p:cNvPr>
          <p:cNvSpPr/>
          <p:nvPr/>
        </p:nvSpPr>
        <p:spPr>
          <a:xfrm>
            <a:off x="986174" y="46080"/>
            <a:ext cx="5052475"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DCEE1770-3680-4E70-B64A-41563C43ABED}"/>
              </a:ext>
            </a:extLst>
          </p:cNvPr>
          <p:cNvSpPr/>
          <p:nvPr/>
        </p:nvSpPr>
        <p:spPr>
          <a:xfrm>
            <a:off x="5715000" y="3789360"/>
            <a:ext cx="3429000" cy="26798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C00000"/>
                </a:solidFill>
                <a:latin typeface="Arial" pitchFamily="18"/>
                <a:ea typeface="Arial" pitchFamily="2"/>
                <a:cs typeface="Arial" pitchFamily="2"/>
              </a:rPr>
              <a:t>En cascade : </a:t>
            </a:r>
            <a:r>
              <a:rPr lang="fr-FR" sz="1400" b="1" i="0" u="none" strike="noStrike" baseline="0" dirty="0">
                <a:ln>
                  <a:noFill/>
                </a:ln>
                <a:solidFill>
                  <a:srgbClr val="FFFFFF"/>
                </a:solidFill>
                <a:latin typeface="Arial" pitchFamily="18"/>
                <a:ea typeface="Arial" pitchFamily="2"/>
                <a:cs typeface="Arial" pitchFamily="2"/>
              </a:rPr>
              <a:t>vous pouvez prévoir un fournisseur de substitution, si votre fournisseur principal n’est pas en capacité de vous livrer à un moment donné du marché</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C00000"/>
                </a:solidFill>
                <a:latin typeface="Arial" pitchFamily="18"/>
                <a:ea typeface="Arial" pitchFamily="2"/>
                <a:cs typeface="Arial" pitchFamily="2"/>
              </a:rPr>
              <a:t>À tour de rôle : </a:t>
            </a:r>
            <a:r>
              <a:rPr lang="fr-FR" sz="1400" b="1" i="0" u="none" strike="noStrike" baseline="0" dirty="0">
                <a:ln>
                  <a:noFill/>
                </a:ln>
                <a:solidFill>
                  <a:srgbClr val="FFFFFF"/>
                </a:solidFill>
                <a:latin typeface="Arial" pitchFamily="18"/>
                <a:ea typeface="Arial" pitchFamily="2"/>
                <a:cs typeface="Arial" pitchFamily="2"/>
              </a:rPr>
              <a:t>vous déterminez une période de livraison par </a:t>
            </a:r>
            <a:r>
              <a:rPr lang="fr-FR" sz="1400" b="1" dirty="0">
                <a:solidFill>
                  <a:srgbClr val="FFFFFF"/>
                </a:solidFill>
                <a:latin typeface="Arial" pitchFamily="18"/>
                <a:ea typeface="Arial" pitchFamily="2"/>
                <a:cs typeface="Arial" pitchFamily="2"/>
              </a:rPr>
              <a:t>fournisseur</a:t>
            </a: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C00000"/>
                </a:solidFill>
                <a:latin typeface="Arial" pitchFamily="18"/>
                <a:ea typeface="Arial" pitchFamily="2"/>
                <a:cs typeface="Arial" pitchFamily="2"/>
              </a:rPr>
              <a:t>Par maxi : </a:t>
            </a:r>
            <a:r>
              <a:rPr lang="fr-FR" sz="1400" b="1" i="0" u="none" strike="noStrike" baseline="0" dirty="0">
                <a:ln>
                  <a:noFill/>
                </a:ln>
                <a:solidFill>
                  <a:srgbClr val="FFFFFF"/>
                </a:solidFill>
                <a:latin typeface="Arial" pitchFamily="18"/>
                <a:ea typeface="Arial" pitchFamily="2"/>
                <a:cs typeface="Arial" pitchFamily="2"/>
              </a:rPr>
              <a:t>vous déterminez une quantité </a:t>
            </a:r>
            <a:r>
              <a:rPr lang="fr-FR" sz="1400" b="1" dirty="0">
                <a:solidFill>
                  <a:srgbClr val="FFFFFF"/>
                </a:solidFill>
                <a:latin typeface="Arial" pitchFamily="18"/>
                <a:ea typeface="Arial" pitchFamily="2"/>
                <a:cs typeface="Arial" pitchFamily="2"/>
              </a:rPr>
              <a:t>com</a:t>
            </a:r>
            <a:r>
              <a:rPr lang="fr-FR" sz="1400" b="1" i="0" u="none" strike="noStrike" baseline="0" dirty="0">
                <a:ln>
                  <a:noFill/>
                </a:ln>
                <a:solidFill>
                  <a:srgbClr val="FFFFFF"/>
                </a:solidFill>
                <a:latin typeface="Arial" pitchFamily="18"/>
                <a:ea typeface="Arial" pitchFamily="2"/>
                <a:cs typeface="Arial" pitchFamily="2"/>
              </a:rPr>
              <a:t>mandée maximale par </a:t>
            </a:r>
            <a:r>
              <a:rPr lang="fr-FR" sz="1400" b="1" dirty="0">
                <a:solidFill>
                  <a:srgbClr val="FFFFFF"/>
                </a:solidFill>
                <a:latin typeface="Arial" pitchFamily="18"/>
                <a:ea typeface="Arial" pitchFamily="2"/>
                <a:cs typeface="Arial" pitchFamily="2"/>
              </a:rPr>
              <a:t>fournisseur</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6" name="Forme libre : forme 5">
            <a:extLst>
              <a:ext uri="{FF2B5EF4-FFF2-40B4-BE49-F238E27FC236}">
                <a16:creationId xmlns:a16="http://schemas.microsoft.com/office/drawing/2014/main" id="{0171A822-C570-4C16-9D7E-912155304F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043B7F6E-CBDE-4D8D-80A0-BA67585A60C0}"/>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88D99EC8-7FC6-4BA9-BC8A-06F56FBCC042}"/>
              </a:ext>
            </a:extLst>
          </p:cNvPr>
          <p:cNvSpPr/>
          <p:nvPr/>
        </p:nvSpPr>
        <p:spPr>
          <a:xfrm>
            <a:off x="8721707" y="6461894"/>
            <a:ext cx="46692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EC0187D8-EF15-4DDC-8940-209331123A68}" type="slidenum">
              <a:rPr/>
              <a:t>77</a:t>
            </a:fld>
            <a:endParaRPr lang="fr-FR" sz="1800" b="1" i="0" u="none" strike="noStrike" baseline="0" dirty="0">
              <a:ln>
                <a:noFill/>
              </a:ln>
              <a:solidFill>
                <a:srgbClr val="948A54"/>
              </a:solidFill>
              <a:latin typeface="Arial" pitchFamily="18"/>
              <a:ea typeface="Arial" pitchFamily="2"/>
              <a:cs typeface="Arial" pitchFamily="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05AB2869-E691-4202-AF97-E03E7A45048A}"/>
              </a:ext>
            </a:extLst>
          </p:cNvPr>
          <p:cNvSpPr/>
          <p:nvPr/>
        </p:nvSpPr>
        <p:spPr>
          <a:xfrm>
            <a:off x="949320" y="839627"/>
            <a:ext cx="7245360"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La gestion des critères est la même qu’en marché simple (page 28 à 30).</a:t>
            </a:r>
          </a:p>
        </p:txBody>
      </p:sp>
      <p:sp>
        <p:nvSpPr>
          <p:cNvPr id="4" name="Forme libre : forme 3">
            <a:extLst>
              <a:ext uri="{FF2B5EF4-FFF2-40B4-BE49-F238E27FC236}">
                <a16:creationId xmlns:a16="http://schemas.microsoft.com/office/drawing/2014/main" id="{E276EDEB-D4A0-45E6-837B-3F6DA42477EF}"/>
              </a:ext>
            </a:extLst>
          </p:cNvPr>
          <p:cNvSpPr/>
          <p:nvPr/>
        </p:nvSpPr>
        <p:spPr>
          <a:xfrm>
            <a:off x="995238" y="46080"/>
            <a:ext cx="5043422"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REGLEMENT DE CONSULTATION</a:t>
            </a:r>
          </a:p>
        </p:txBody>
      </p:sp>
      <p:sp>
        <p:nvSpPr>
          <p:cNvPr id="5" name="Forme libre : forme 4">
            <a:extLst>
              <a:ext uri="{FF2B5EF4-FFF2-40B4-BE49-F238E27FC236}">
                <a16:creationId xmlns:a16="http://schemas.microsoft.com/office/drawing/2014/main" id="{05D9CB34-EE3D-4E7D-B1FC-C3ED3D44B431}"/>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5B7D90AC-2B75-46A2-BAE4-5E6F8F5701DB}"/>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268C243A-7ED1-49BA-A9FC-CF6634A39C1A}"/>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688B0A2-5878-47DC-B682-C238367DF0C9}" type="slidenum">
              <a:rPr/>
              <a:t>78</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9" name="Image 8">
            <a:extLst>
              <a:ext uri="{FF2B5EF4-FFF2-40B4-BE49-F238E27FC236}">
                <a16:creationId xmlns:a16="http://schemas.microsoft.com/office/drawing/2014/main" id="{87F6A450-930A-499C-82AC-B7A72FB26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2" y="1716333"/>
            <a:ext cx="9144000" cy="3425334"/>
          </a:xfrm>
          <a:prstGeom prst="rect">
            <a:avLst/>
          </a:prstGeom>
        </p:spPr>
      </p:pic>
      <p:sp>
        <p:nvSpPr>
          <p:cNvPr id="11" name="Forme libre : forme 10">
            <a:extLst>
              <a:ext uri="{FF2B5EF4-FFF2-40B4-BE49-F238E27FC236}">
                <a16:creationId xmlns:a16="http://schemas.microsoft.com/office/drawing/2014/main" id="{F63F2237-EA15-4DB6-89E0-04ED239369BE}"/>
              </a:ext>
            </a:extLst>
          </p:cNvPr>
          <p:cNvSpPr/>
          <p:nvPr/>
        </p:nvSpPr>
        <p:spPr>
          <a:xfrm>
            <a:off x="451620" y="5291826"/>
            <a:ext cx="426262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Indiquez ici les modalités de livraison.</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Elles seront mémorisées pour tous les bons de commande que vous émettrez et pour de futurs marchés à bons de commande.</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13" name="Connecteur droit avec flèche 12">
            <a:extLst>
              <a:ext uri="{FF2B5EF4-FFF2-40B4-BE49-F238E27FC236}">
                <a16:creationId xmlns:a16="http://schemas.microsoft.com/office/drawing/2014/main" id="{F1ECC453-3769-4856-8062-AA3EFF57A001}"/>
              </a:ext>
            </a:extLst>
          </p:cNvPr>
          <p:cNvCxnSpPr>
            <a:cxnSpLocks/>
            <a:stCxn id="11" idx="0"/>
          </p:cNvCxnSpPr>
          <p:nvPr/>
        </p:nvCxnSpPr>
        <p:spPr>
          <a:xfrm flipH="1" flipV="1">
            <a:off x="1381760" y="3749040"/>
            <a:ext cx="1201170" cy="154278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4" name="Forme libre : forme 13">
            <a:extLst>
              <a:ext uri="{FF2B5EF4-FFF2-40B4-BE49-F238E27FC236}">
                <a16:creationId xmlns:a16="http://schemas.microsoft.com/office/drawing/2014/main" id="{20B644D3-9671-42C5-9EF6-603713E7DD52}"/>
              </a:ext>
            </a:extLst>
          </p:cNvPr>
          <p:cNvSpPr/>
          <p:nvPr/>
        </p:nvSpPr>
        <p:spPr>
          <a:xfrm>
            <a:off x="5927559" y="2947730"/>
            <a:ext cx="306404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Critères et précisions prédéfinis ou en libre saisie</a:t>
            </a:r>
          </a:p>
        </p:txBody>
      </p:sp>
      <p:cxnSp>
        <p:nvCxnSpPr>
          <p:cNvPr id="15" name="Connecteur droit avec flèche 14">
            <a:extLst>
              <a:ext uri="{FF2B5EF4-FFF2-40B4-BE49-F238E27FC236}">
                <a16:creationId xmlns:a16="http://schemas.microsoft.com/office/drawing/2014/main" id="{2F6BE412-A271-4D72-8C06-61772A997970}"/>
              </a:ext>
            </a:extLst>
          </p:cNvPr>
          <p:cNvCxnSpPr>
            <a:cxnSpLocks/>
            <a:stCxn id="14" idx="3"/>
          </p:cNvCxnSpPr>
          <p:nvPr/>
        </p:nvCxnSpPr>
        <p:spPr>
          <a:xfrm flipH="1" flipV="1">
            <a:off x="5222241" y="2461279"/>
            <a:ext cx="705318" cy="749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14E3F0F-D6AA-43C2-958C-2EE0F64FC629}"/>
              </a:ext>
            </a:extLst>
          </p:cNvPr>
          <p:cNvCxnSpPr>
            <a:cxnSpLocks/>
            <a:stCxn id="14" idx="3"/>
          </p:cNvCxnSpPr>
          <p:nvPr/>
        </p:nvCxnSpPr>
        <p:spPr>
          <a:xfrm flipH="1" flipV="1">
            <a:off x="1381761" y="3061891"/>
            <a:ext cx="4545798" cy="1485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Forme libre : forme 21">
            <a:extLst>
              <a:ext uri="{FF2B5EF4-FFF2-40B4-BE49-F238E27FC236}">
                <a16:creationId xmlns:a16="http://schemas.microsoft.com/office/drawing/2014/main" id="{F83A2074-4CCE-4E50-9495-D0B1231CE23F}"/>
              </a:ext>
            </a:extLst>
          </p:cNvPr>
          <p:cNvSpPr/>
          <p:nvPr/>
        </p:nvSpPr>
        <p:spPr>
          <a:xfrm>
            <a:off x="5793339" y="1292090"/>
            <a:ext cx="3064041"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1" u="none" strike="noStrike" baseline="0" dirty="0">
                <a:ln>
                  <a:noFill/>
                </a:ln>
                <a:solidFill>
                  <a:srgbClr val="FFFFFF"/>
                </a:solidFill>
                <a:latin typeface="Arial" pitchFamily="18"/>
                <a:ea typeface="Arial" pitchFamily="2"/>
                <a:cs typeface="Arial" pitchFamily="2"/>
              </a:rPr>
              <a:t>NB :Le critère prix doit toujours être renseigné</a:t>
            </a:r>
          </a:p>
        </p:txBody>
      </p:sp>
      <p:cxnSp>
        <p:nvCxnSpPr>
          <p:cNvPr id="23" name="Connecteur droit avec flèche 22">
            <a:extLst>
              <a:ext uri="{FF2B5EF4-FFF2-40B4-BE49-F238E27FC236}">
                <a16:creationId xmlns:a16="http://schemas.microsoft.com/office/drawing/2014/main" id="{B41ADE62-8226-498C-B47A-F64ABF98FB0C}"/>
              </a:ext>
            </a:extLst>
          </p:cNvPr>
          <p:cNvCxnSpPr>
            <a:cxnSpLocks/>
            <a:stCxn id="22" idx="2"/>
          </p:cNvCxnSpPr>
          <p:nvPr/>
        </p:nvCxnSpPr>
        <p:spPr>
          <a:xfrm flipH="1">
            <a:off x="7223760" y="1817491"/>
            <a:ext cx="101600" cy="5216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page62">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27138274-CEF9-4AAD-AF2E-7FF2B241BD43}"/>
              </a:ext>
            </a:extLst>
          </p:cNvPr>
          <p:cNvSpPr/>
          <p:nvPr/>
        </p:nvSpPr>
        <p:spPr>
          <a:xfrm>
            <a:off x="108000" y="676440"/>
            <a:ext cx="8856720"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Narrow" pitchFamily="34"/>
                <a:ea typeface="Calibri" pitchFamily="34"/>
                <a:cs typeface="Calibri" pitchFamily="34"/>
              </a:rPr>
              <a:t>La publication du marché, avec prévisualisation du mail, suit le même process qu’en </a:t>
            </a:r>
            <a:r>
              <a:rPr lang="fr-FR" sz="1600" b="1" dirty="0">
                <a:solidFill>
                  <a:srgbClr val="FFFFFF"/>
                </a:solidFill>
                <a:latin typeface="Arial Narrow" pitchFamily="34"/>
                <a:ea typeface="Calibri" pitchFamily="34"/>
                <a:cs typeface="Calibri" pitchFamily="34"/>
              </a:rPr>
              <a:t>marché simple</a:t>
            </a:r>
            <a:endParaRPr lang="fr-FR" sz="1600" b="1" i="0" u="none" strike="noStrike" baseline="0" dirty="0">
              <a:ln>
                <a:noFill/>
              </a:ln>
              <a:solidFill>
                <a:srgbClr val="FFFFFF"/>
              </a:solidFill>
              <a:latin typeface="Arial Narrow" pitchFamily="34"/>
              <a:ea typeface="Calibri" pitchFamily="34"/>
              <a:cs typeface="Calibri" pitchFamily="34"/>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dirty="0">
                <a:solidFill>
                  <a:srgbClr val="FFFFFF"/>
                </a:solidFill>
                <a:latin typeface="Arial Narrow" pitchFamily="34"/>
                <a:ea typeface="Calibri" pitchFamily="34"/>
                <a:cs typeface="Calibri" pitchFamily="34"/>
              </a:rPr>
              <a:t>De même, en-dessous du seuil de 40 000 euros HT annuel, vous pouvez éviter la publicité de votre marché.</a:t>
            </a:r>
            <a:endParaRPr lang="fr-FR" sz="1600" b="1" i="0" u="none" strike="noStrike" baseline="0" dirty="0">
              <a:ln>
                <a:noFill/>
              </a:ln>
              <a:solidFill>
                <a:srgbClr val="FFFFFF"/>
              </a:solidFill>
              <a:latin typeface="Arial Narrow" pitchFamily="34"/>
              <a:ea typeface="Calibri" pitchFamily="34"/>
              <a:cs typeface="Calibri" pitchFamily="34"/>
            </a:endParaRPr>
          </a:p>
        </p:txBody>
      </p:sp>
      <p:sp>
        <p:nvSpPr>
          <p:cNvPr id="4" name="Forme libre : forme 3">
            <a:extLst>
              <a:ext uri="{FF2B5EF4-FFF2-40B4-BE49-F238E27FC236}">
                <a16:creationId xmlns:a16="http://schemas.microsoft.com/office/drawing/2014/main" id="{3F33EA2A-93DA-4C27-B628-848B4CD07BC8}"/>
              </a:ext>
            </a:extLst>
          </p:cNvPr>
          <p:cNvSpPr/>
          <p:nvPr/>
        </p:nvSpPr>
        <p:spPr>
          <a:xfrm>
            <a:off x="995771" y="46080"/>
            <a:ext cx="457941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PUBLICATION DU MARCHÉ</a:t>
            </a:r>
          </a:p>
        </p:txBody>
      </p:sp>
      <p:sp>
        <p:nvSpPr>
          <p:cNvPr id="5" name="Forme libre : forme 4">
            <a:extLst>
              <a:ext uri="{FF2B5EF4-FFF2-40B4-BE49-F238E27FC236}">
                <a16:creationId xmlns:a16="http://schemas.microsoft.com/office/drawing/2014/main" id="{FB08DE73-EC92-4F50-8BF9-429B3D2632AE}"/>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793E84CC-B57D-419E-82F2-52D2293E2E1A}"/>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CC2B1952-4A89-46A2-9147-2A99C0C91508}"/>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2D2870FF-D342-408C-894A-5E6C707A0A5C}" type="slidenum">
              <a:rPr/>
              <a:t>79</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8" name="Image 7" descr="Une image contenant texte&#10;&#10;Description générée automatiquement">
            <a:extLst>
              <a:ext uri="{FF2B5EF4-FFF2-40B4-BE49-F238E27FC236}">
                <a16:creationId xmlns:a16="http://schemas.microsoft.com/office/drawing/2014/main" id="{B827C707-E91E-41F0-AAE7-B918D0348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6556"/>
            <a:ext cx="9144000" cy="44906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B7C6C2F-056D-40F1-A89C-A7A158EB38CD}"/>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22320" y="1197000"/>
            <a:ext cx="9239400" cy="3767040"/>
          </a:xfrm>
          <a:prstGeom prst="rect">
            <a:avLst/>
          </a:prstGeom>
          <a:noFill/>
          <a:ln>
            <a:noFill/>
          </a:ln>
        </p:spPr>
      </p:pic>
      <p:cxnSp>
        <p:nvCxnSpPr>
          <p:cNvPr id="3" name="Connecteur droit avec flèche 2">
            <a:extLst>
              <a:ext uri="{FF2B5EF4-FFF2-40B4-BE49-F238E27FC236}">
                <a16:creationId xmlns:a16="http://schemas.microsoft.com/office/drawing/2014/main" id="{415B7638-FCB3-411D-8D3E-7B30667AD098}"/>
              </a:ext>
            </a:extLst>
          </p:cNvPr>
          <p:cNvCxnSpPr/>
          <p:nvPr/>
        </p:nvCxnSpPr>
        <p:spPr>
          <a:xfrm>
            <a:off x="1863719" y="204156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AD0F624A-C84C-4EAE-950B-8AC831619CF4}"/>
              </a:ext>
            </a:extLst>
          </p:cNvPr>
          <p:cNvSpPr/>
          <p:nvPr/>
        </p:nvSpPr>
        <p:spPr>
          <a:xfrm>
            <a:off x="994300" y="133200"/>
            <a:ext cx="457200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 - Inscription</a:t>
            </a:r>
          </a:p>
        </p:txBody>
      </p:sp>
      <p:sp>
        <p:nvSpPr>
          <p:cNvPr id="5" name="Forme libre : forme 4">
            <a:extLst>
              <a:ext uri="{FF2B5EF4-FFF2-40B4-BE49-F238E27FC236}">
                <a16:creationId xmlns:a16="http://schemas.microsoft.com/office/drawing/2014/main" id="{FF47EC5F-D59E-49A7-A641-280A1C724157}"/>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418DDCF-5252-4328-9742-7ED826F12B06}" type="slidenum">
              <a:rPr/>
              <a:t>8</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4D399023-5485-4D91-9B73-91B35542DF15}"/>
              </a:ext>
            </a:extLst>
          </p:cNvPr>
          <p:cNvCxnSpPr/>
          <p:nvPr/>
        </p:nvCxnSpPr>
        <p:spPr>
          <a:xfrm>
            <a:off x="1935000" y="1666439"/>
            <a:ext cx="2348280" cy="3601"/>
          </a:xfrm>
          <a:prstGeom prst="straightConnector1">
            <a:avLst/>
          </a:prstGeom>
          <a:noFill/>
          <a:ln>
            <a:noFill/>
            <a:prstDash val="solid"/>
          </a:ln>
        </p:spPr>
      </p:cxnSp>
      <p:sp>
        <p:nvSpPr>
          <p:cNvPr id="7" name="Forme libre : forme 6">
            <a:extLst>
              <a:ext uri="{FF2B5EF4-FFF2-40B4-BE49-F238E27FC236}">
                <a16:creationId xmlns:a16="http://schemas.microsoft.com/office/drawing/2014/main" id="{88A7C743-B814-496E-AC39-F97732952FCA}"/>
              </a:ext>
            </a:extLst>
          </p:cNvPr>
          <p:cNvSpPr/>
          <p:nvPr/>
        </p:nvSpPr>
        <p:spPr>
          <a:xfrm>
            <a:off x="1547640" y="1981080"/>
            <a:ext cx="4240440" cy="12956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8" name="Connecteur droit avec flèche 7">
            <a:extLst>
              <a:ext uri="{FF2B5EF4-FFF2-40B4-BE49-F238E27FC236}">
                <a16:creationId xmlns:a16="http://schemas.microsoft.com/office/drawing/2014/main" id="{680C02B9-CFE4-4014-99E1-9AF453B3EA1B}"/>
              </a:ext>
            </a:extLst>
          </p:cNvPr>
          <p:cNvCxnSpPr>
            <a:stCxn id="9" idx="3"/>
            <a:endCxn id="7" idx="1"/>
          </p:cNvCxnSpPr>
          <p:nvPr/>
        </p:nvCxnSpPr>
        <p:spPr>
          <a:xfrm flipH="1" flipV="1">
            <a:off x="5788080" y="2628900"/>
            <a:ext cx="1560600" cy="523"/>
          </a:xfrm>
          <a:prstGeom prst="straightConnector1">
            <a:avLst/>
          </a:prstGeom>
          <a:noFill/>
          <a:ln w="25560" cap="sq">
            <a:solidFill>
              <a:srgbClr val="E3001E"/>
            </a:solidFill>
            <a:prstDash val="solid"/>
            <a:miter/>
            <a:tailEnd type="arrow"/>
          </a:ln>
        </p:spPr>
      </p:cxnSp>
      <p:sp>
        <p:nvSpPr>
          <p:cNvPr id="9" name="Forme libre : forme 8">
            <a:extLst>
              <a:ext uri="{FF2B5EF4-FFF2-40B4-BE49-F238E27FC236}">
                <a16:creationId xmlns:a16="http://schemas.microsoft.com/office/drawing/2014/main" id="{92F3BFE6-0D43-4FF7-93D7-13DFAC32B0FF}"/>
              </a:ext>
            </a:extLst>
          </p:cNvPr>
          <p:cNvSpPr/>
          <p:nvPr/>
        </p:nvSpPr>
        <p:spPr>
          <a:xfrm>
            <a:off x="7348680" y="2259000"/>
            <a:ext cx="179532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Défin</a:t>
            </a:r>
            <a:r>
              <a:rPr lang="fr-FR" sz="1400" b="1" i="0" u="none" strike="noStrike" baseline="0" dirty="0">
                <a:ln>
                  <a:noFill/>
                </a:ln>
                <a:solidFill>
                  <a:srgbClr val="FFFFFF"/>
                </a:solidFill>
                <a:latin typeface="Arial" pitchFamily="18"/>
                <a:ea typeface="Arial" pitchFamily="2"/>
                <a:cs typeface="Arial" pitchFamily="2"/>
              </a:rPr>
              <a:t>issez vos identifiants de connexion.</a:t>
            </a:r>
          </a:p>
        </p:txBody>
      </p:sp>
      <p:sp>
        <p:nvSpPr>
          <p:cNvPr id="10" name="Forme libre : forme 9">
            <a:extLst>
              <a:ext uri="{FF2B5EF4-FFF2-40B4-BE49-F238E27FC236}">
                <a16:creationId xmlns:a16="http://schemas.microsoft.com/office/drawing/2014/main" id="{F605EEAC-BB12-4E2C-BC46-8FE980829EAE}"/>
              </a:ext>
            </a:extLst>
          </p:cNvPr>
          <p:cNvSpPr/>
          <p:nvPr/>
        </p:nvSpPr>
        <p:spPr>
          <a:xfrm>
            <a:off x="25560" y="608040"/>
            <a:ext cx="9150120" cy="642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Le formulaire d’inscription vous permet de créer votre compte acheteur sur la base de votre numéro SIRET.</a:t>
            </a:r>
          </a:p>
        </p:txBody>
      </p:sp>
      <p:cxnSp>
        <p:nvCxnSpPr>
          <p:cNvPr id="11" name="Connecteur droit avec flèche 10">
            <a:extLst>
              <a:ext uri="{FF2B5EF4-FFF2-40B4-BE49-F238E27FC236}">
                <a16:creationId xmlns:a16="http://schemas.microsoft.com/office/drawing/2014/main" id="{6A49418E-3B8A-418A-A17A-8E686C1F9883}"/>
              </a:ext>
            </a:extLst>
          </p:cNvPr>
          <p:cNvCxnSpPr>
            <a:stCxn id="12" idx="3"/>
          </p:cNvCxnSpPr>
          <p:nvPr/>
        </p:nvCxnSpPr>
        <p:spPr>
          <a:xfrm flipH="1" flipV="1">
            <a:off x="2986920" y="3931921"/>
            <a:ext cx="1585080" cy="1451862"/>
          </a:xfrm>
          <a:prstGeom prst="straightConnector1">
            <a:avLst/>
          </a:prstGeom>
          <a:noFill/>
          <a:ln w="25560" cap="sq">
            <a:solidFill>
              <a:srgbClr val="00733C"/>
            </a:solidFill>
            <a:prstDash val="solid"/>
            <a:miter/>
            <a:tailEnd type="arrow"/>
          </a:ln>
        </p:spPr>
      </p:cxnSp>
      <p:sp>
        <p:nvSpPr>
          <p:cNvPr id="12" name="Forme libre : forme 11">
            <a:extLst>
              <a:ext uri="{FF2B5EF4-FFF2-40B4-BE49-F238E27FC236}">
                <a16:creationId xmlns:a16="http://schemas.microsoft.com/office/drawing/2014/main" id="{0D52707C-D8C1-42AB-B91B-8C7D28B7A84C}"/>
              </a:ext>
            </a:extLst>
          </p:cNvPr>
          <p:cNvSpPr/>
          <p:nvPr/>
        </p:nvSpPr>
        <p:spPr>
          <a:xfrm>
            <a:off x="4572000" y="5013360"/>
            <a:ext cx="352908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Renseignez le numéro Siret de votre établissement.</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NB : le SIRET doit être actif</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13" name="Forme libre : forme 12">
            <a:extLst>
              <a:ext uri="{FF2B5EF4-FFF2-40B4-BE49-F238E27FC236}">
                <a16:creationId xmlns:a16="http://schemas.microsoft.com/office/drawing/2014/main" id="{68C04CBA-4371-4AFA-A6A8-D5B475865A82}"/>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02FCCA1B-2455-4BDB-BE38-187D2A31B4C1}"/>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page63">
    <p:spTree>
      <p:nvGrpSpPr>
        <p:cNvPr id="1" name=""/>
        <p:cNvGrpSpPr/>
        <p:nvPr/>
      </p:nvGrpSpPr>
      <p:grpSpPr>
        <a:xfrm>
          <a:off x="0" y="0"/>
          <a:ext cx="0" cy="0"/>
          <a:chOff x="0" y="0"/>
          <a:chExt cx="0" cy="0"/>
        </a:xfrm>
      </p:grpSpPr>
      <p:sp>
        <p:nvSpPr>
          <p:cNvPr id="4" name="Forme libre : forme 3">
            <a:extLst>
              <a:ext uri="{FF2B5EF4-FFF2-40B4-BE49-F238E27FC236}">
                <a16:creationId xmlns:a16="http://schemas.microsoft.com/office/drawing/2014/main" id="{68C50505-20FB-42B9-A264-B626135C0810}"/>
              </a:ext>
            </a:extLst>
          </p:cNvPr>
          <p:cNvSpPr/>
          <p:nvPr/>
        </p:nvSpPr>
        <p:spPr>
          <a:xfrm>
            <a:off x="995769" y="46080"/>
            <a:ext cx="446400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PUBLICATION DU MARCHÉ</a:t>
            </a:r>
          </a:p>
        </p:txBody>
      </p:sp>
      <p:sp>
        <p:nvSpPr>
          <p:cNvPr id="5" name="Forme libre : forme 4">
            <a:extLst>
              <a:ext uri="{FF2B5EF4-FFF2-40B4-BE49-F238E27FC236}">
                <a16:creationId xmlns:a16="http://schemas.microsoft.com/office/drawing/2014/main" id="{A9E5B0F6-2A57-4590-82AF-EDC72192B813}"/>
              </a:ext>
            </a:extLst>
          </p:cNvPr>
          <p:cNvSpPr/>
          <p:nvPr/>
        </p:nvSpPr>
        <p:spPr>
          <a:xfrm>
            <a:off x="-36360" y="522720"/>
            <a:ext cx="9144000" cy="307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005DA2"/>
                </a:solidFill>
                <a:latin typeface="Arial" pitchFamily="18"/>
                <a:ea typeface="ヒラギノ角ゴ Pro W3" pitchFamily="2"/>
                <a:cs typeface="ヒラギノ角ゴ Pro W3" pitchFamily="2"/>
              </a:rPr>
              <a:t>Détail du mail envoyé aux fournisseurs consultés. </a:t>
            </a:r>
            <a:r>
              <a:rPr lang="fr-FR" sz="1400" b="1" dirty="0">
                <a:solidFill>
                  <a:srgbClr val="005DA2"/>
                </a:solidFill>
                <a:latin typeface="Arial" pitchFamily="18"/>
                <a:ea typeface="ヒラギノ角ゴ Pro W3" pitchFamily="2"/>
                <a:cs typeface="ヒラギノ角ゴ Pro W3" pitchFamily="2"/>
              </a:rPr>
              <a:t>Tous les éléments de la consultation sont repris.</a:t>
            </a:r>
            <a:endParaRPr lang="fr-FR" sz="1400" b="1"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C4672B26-80AF-44D1-820F-668AF1689E4B}"/>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4FDEE12-1ACF-4357-A410-45C2973A9EE0}"/>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D0DB0929-11E0-4BEF-8BC6-DDE9E36CD47B}"/>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E5B65B6-9E5E-409F-8B5B-DBEAA7732AA7}" type="slidenum">
              <a:rPr/>
              <a:t>80</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5" name="Image 14">
            <a:extLst>
              <a:ext uri="{FF2B5EF4-FFF2-40B4-BE49-F238E27FC236}">
                <a16:creationId xmlns:a16="http://schemas.microsoft.com/office/drawing/2014/main" id="{801005C0-57A9-48CE-1DD0-745535E21CC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1673" y="923759"/>
            <a:ext cx="3931738" cy="4728895"/>
          </a:xfrm>
          <a:prstGeom prst="rect">
            <a:avLst/>
          </a:prstGeom>
        </p:spPr>
      </p:pic>
      <p:pic>
        <p:nvPicPr>
          <p:cNvPr id="17" name="Image 16">
            <a:extLst>
              <a:ext uri="{FF2B5EF4-FFF2-40B4-BE49-F238E27FC236}">
                <a16:creationId xmlns:a16="http://schemas.microsoft.com/office/drawing/2014/main" id="{04819427-95D0-3E6C-F2CA-9F873AA6290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13380" y="923759"/>
            <a:ext cx="4331855" cy="4675654"/>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page64">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18E24BE1-6379-4C93-95C7-EECCB1E92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0" y="1511812"/>
            <a:ext cx="9029880" cy="4705479"/>
          </a:xfrm>
          <a:prstGeom prst="rect">
            <a:avLst/>
          </a:prstGeom>
        </p:spPr>
      </p:pic>
      <p:sp>
        <p:nvSpPr>
          <p:cNvPr id="3" name="Forme libre : forme 2">
            <a:extLst>
              <a:ext uri="{FF2B5EF4-FFF2-40B4-BE49-F238E27FC236}">
                <a16:creationId xmlns:a16="http://schemas.microsoft.com/office/drawing/2014/main" id="{16169B34-1BC5-4A4F-9296-17D0F32F5745}"/>
              </a:ext>
            </a:extLst>
          </p:cNvPr>
          <p:cNvSpPr/>
          <p:nvPr/>
        </p:nvSpPr>
        <p:spPr>
          <a:xfrm>
            <a:off x="82440" y="640709"/>
            <a:ext cx="9029880"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En cas d’attribution </a:t>
            </a:r>
            <a:r>
              <a:rPr lang="fr-FR" sz="1400" b="1" u="none" strike="noStrike" baseline="0" dirty="0">
                <a:ln>
                  <a:noFill/>
                </a:ln>
                <a:solidFill>
                  <a:srgbClr val="FFFFFF"/>
                </a:solidFill>
                <a:latin typeface="Arial" pitchFamily="18"/>
                <a:ea typeface="Arial" pitchFamily="2"/>
                <a:cs typeface="Arial" pitchFamily="2"/>
              </a:rPr>
              <a:t>« par maxi » , vous devez définir une quantité maximale </a:t>
            </a:r>
            <a:r>
              <a:rPr lang="fr-FR" sz="1400" b="1" dirty="0">
                <a:solidFill>
                  <a:srgbClr val="FFFFFF"/>
                </a:solidFill>
                <a:latin typeface="Arial" pitchFamily="18"/>
                <a:ea typeface="Arial" pitchFamily="2"/>
                <a:cs typeface="Arial" pitchFamily="2"/>
              </a:rPr>
              <a:t>à livrer</a:t>
            </a:r>
            <a:r>
              <a:rPr lang="fr-FR" sz="1400" b="1" u="none" strike="noStrike" baseline="0" dirty="0">
                <a:ln>
                  <a:noFill/>
                </a:ln>
                <a:solidFill>
                  <a:srgbClr val="FFFFFF"/>
                </a:solidFill>
                <a:latin typeface="Arial" pitchFamily="18"/>
                <a:ea typeface="Arial" pitchFamily="2"/>
                <a:cs typeface="Arial" pitchFamily="2"/>
              </a:rPr>
              <a:t> pour chaque fournisseur parmi les fournisseurs que vous allez retenir sur la durée de votre marché.</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u="none" strike="noStrike" baseline="0" dirty="0">
                <a:ln>
                  <a:noFill/>
                </a:ln>
                <a:solidFill>
                  <a:srgbClr val="FFFFFF"/>
                </a:solidFill>
                <a:latin typeface="Arial" pitchFamily="18"/>
                <a:ea typeface="Arial" pitchFamily="2"/>
                <a:cs typeface="Arial" pitchFamily="2"/>
              </a:rPr>
              <a:t>Dans cet exemple, les 200 kg de carottes sont répartis sur 3 fournisseurs (</a:t>
            </a:r>
            <a:r>
              <a:rPr lang="fr-FR" sz="1400" b="1" dirty="0">
                <a:solidFill>
                  <a:srgbClr val="FFFFFF"/>
                </a:solidFill>
                <a:latin typeface="Arial" pitchFamily="18"/>
                <a:ea typeface="Arial" pitchFamily="2"/>
                <a:cs typeface="Arial" pitchFamily="2"/>
              </a:rPr>
              <a:t>80</a:t>
            </a:r>
            <a:r>
              <a:rPr lang="fr-FR" sz="1400" b="1" u="none" strike="noStrike" baseline="0" dirty="0">
                <a:ln>
                  <a:noFill/>
                </a:ln>
                <a:solidFill>
                  <a:srgbClr val="FFFFFF"/>
                </a:solidFill>
                <a:latin typeface="Arial" pitchFamily="18"/>
                <a:ea typeface="Arial" pitchFamily="2"/>
                <a:cs typeface="Arial" pitchFamily="2"/>
              </a:rPr>
              <a:t>, 70 et 50)</a:t>
            </a:r>
          </a:p>
        </p:txBody>
      </p:sp>
      <p:sp>
        <p:nvSpPr>
          <p:cNvPr id="4" name="Forme libre : forme 3">
            <a:extLst>
              <a:ext uri="{FF2B5EF4-FFF2-40B4-BE49-F238E27FC236}">
                <a16:creationId xmlns:a16="http://schemas.microsoft.com/office/drawing/2014/main" id="{5E8592AB-1B69-4988-9EA1-8514742BD981}"/>
              </a:ext>
            </a:extLst>
          </p:cNvPr>
          <p:cNvSpPr/>
          <p:nvPr/>
        </p:nvSpPr>
        <p:spPr>
          <a:xfrm>
            <a:off x="5403960" y="3602337"/>
            <a:ext cx="1728719" cy="179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09621B0D-0D29-4EF2-A6CA-1B2CE54E72AF}"/>
              </a:ext>
            </a:extLst>
          </p:cNvPr>
          <p:cNvSpPr/>
          <p:nvPr/>
        </p:nvSpPr>
        <p:spPr>
          <a:xfrm>
            <a:off x="5405759" y="4311405"/>
            <a:ext cx="1749240" cy="179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C5286FD6-8E2D-4DBA-8A91-066DE84EDC4C}"/>
              </a:ext>
            </a:extLst>
          </p:cNvPr>
          <p:cNvSpPr/>
          <p:nvPr/>
        </p:nvSpPr>
        <p:spPr>
          <a:xfrm>
            <a:off x="5381640" y="5060273"/>
            <a:ext cx="1751039" cy="15759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86BC14B8-523F-4474-876A-7CE20AF8BCD3}"/>
              </a:ext>
            </a:extLst>
          </p:cNvPr>
          <p:cNvSpPr/>
          <p:nvPr/>
        </p:nvSpPr>
        <p:spPr>
          <a:xfrm>
            <a:off x="1004645" y="46080"/>
            <a:ext cx="6807705"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par Maxi »</a:t>
            </a:r>
          </a:p>
        </p:txBody>
      </p:sp>
      <p:sp>
        <p:nvSpPr>
          <p:cNvPr id="8" name="Forme libre : forme 7">
            <a:extLst>
              <a:ext uri="{FF2B5EF4-FFF2-40B4-BE49-F238E27FC236}">
                <a16:creationId xmlns:a16="http://schemas.microsoft.com/office/drawing/2014/main" id="{255DD1BD-3191-47D9-9036-ED86007940B1}"/>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09FE896F-DD64-4E48-B67F-0353C5998AA0}"/>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A98A0D36-F332-4ADD-829D-BE304CA52941}"/>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EB34F50D-4D9F-4EF3-92FD-D3CFD068F35C}" type="slidenum">
              <a:rPr/>
              <a:t>81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2" name="Rectangle 1">
            <a:extLst>
              <a:ext uri="{FF2B5EF4-FFF2-40B4-BE49-F238E27FC236}">
                <a16:creationId xmlns:a16="http://schemas.microsoft.com/office/drawing/2014/main" id="{034D6FBE-623B-4084-A179-D71B7E1398A1}"/>
              </a:ext>
            </a:extLst>
          </p:cNvPr>
          <p:cNvSpPr/>
          <p:nvPr/>
        </p:nvSpPr>
        <p:spPr>
          <a:xfrm>
            <a:off x="5534025" y="3893186"/>
            <a:ext cx="438150" cy="268912"/>
          </a:xfrm>
          <a:prstGeom prst="rect">
            <a:avLst/>
          </a:prstGeom>
          <a:solidFill>
            <a:srgbClr val="DF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2CFACEB5-ECAD-494C-963C-2ED50B674556}"/>
              </a:ext>
            </a:extLst>
          </p:cNvPr>
          <p:cNvSpPr/>
          <p:nvPr/>
        </p:nvSpPr>
        <p:spPr>
          <a:xfrm>
            <a:off x="5534025" y="5319481"/>
            <a:ext cx="438150" cy="268912"/>
          </a:xfrm>
          <a:prstGeom prst="rect">
            <a:avLst/>
          </a:prstGeom>
          <a:solidFill>
            <a:srgbClr val="DF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3F04112-8E6B-475B-948D-EACE6BD5CE40}"/>
              </a:ext>
            </a:extLst>
          </p:cNvPr>
          <p:cNvSpPr/>
          <p:nvPr/>
        </p:nvSpPr>
        <p:spPr>
          <a:xfrm>
            <a:off x="5534025" y="4572000"/>
            <a:ext cx="438150" cy="304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BD50A9FD-BF41-476B-9554-2792814A0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04" y="2067487"/>
            <a:ext cx="1382796" cy="82823"/>
          </a:xfrm>
          <a:prstGeom prst="rect">
            <a:avLst/>
          </a:prstGeom>
        </p:spPr>
      </p:pic>
      <p:pic>
        <p:nvPicPr>
          <p:cNvPr id="19" name="Image 18">
            <a:extLst>
              <a:ext uri="{FF2B5EF4-FFF2-40B4-BE49-F238E27FC236}">
                <a16:creationId xmlns:a16="http://schemas.microsoft.com/office/drawing/2014/main" id="{7211F46D-08D4-432F-AB82-33779D0EF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204" y="2833688"/>
            <a:ext cx="1100856" cy="8376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page65">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D7588901-E5BF-4724-8B02-660C44F20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8" y="1820640"/>
            <a:ext cx="9144000" cy="4654507"/>
          </a:xfrm>
          <a:prstGeom prst="rect">
            <a:avLst/>
          </a:prstGeom>
        </p:spPr>
      </p:pic>
      <p:sp>
        <p:nvSpPr>
          <p:cNvPr id="3" name="Forme libre : forme 2">
            <a:extLst>
              <a:ext uri="{FF2B5EF4-FFF2-40B4-BE49-F238E27FC236}">
                <a16:creationId xmlns:a16="http://schemas.microsoft.com/office/drawing/2014/main" id="{ACAD5BA3-0049-44C8-B264-34F89B467E76}"/>
              </a:ext>
            </a:extLst>
          </p:cNvPr>
          <p:cNvSpPr/>
          <p:nvPr/>
        </p:nvSpPr>
        <p:spPr>
          <a:xfrm>
            <a:off x="34920" y="920560"/>
            <a:ext cx="90298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Après attribution du marché, vous émettez un bon de commande.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(Onglet Mes consultations/ consultation N° … / émettre un bon de commande)</a:t>
            </a:r>
          </a:p>
        </p:txBody>
      </p:sp>
      <p:sp>
        <p:nvSpPr>
          <p:cNvPr id="4" name="Forme libre : forme 3">
            <a:extLst>
              <a:ext uri="{FF2B5EF4-FFF2-40B4-BE49-F238E27FC236}">
                <a16:creationId xmlns:a16="http://schemas.microsoft.com/office/drawing/2014/main" id="{4CF9B63E-3B2B-4091-B079-84D25B788274}"/>
              </a:ext>
            </a:extLst>
          </p:cNvPr>
          <p:cNvSpPr/>
          <p:nvPr/>
        </p:nvSpPr>
        <p:spPr>
          <a:xfrm>
            <a:off x="294798" y="3638697"/>
            <a:ext cx="1728719" cy="181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B40CCD72-1489-4F9A-A550-BE7C95CFCD71}"/>
              </a:ext>
            </a:extLst>
          </p:cNvPr>
          <p:cNvSpPr/>
          <p:nvPr/>
        </p:nvSpPr>
        <p:spPr>
          <a:xfrm>
            <a:off x="2301922" y="3649856"/>
            <a:ext cx="2306880" cy="179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3F6C519C-9FEA-4653-B4DB-BE8C0E683D71}"/>
              </a:ext>
            </a:extLst>
          </p:cNvPr>
          <p:cNvSpPr/>
          <p:nvPr/>
        </p:nvSpPr>
        <p:spPr>
          <a:xfrm>
            <a:off x="4841015" y="3620942"/>
            <a:ext cx="1834993" cy="179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2C225BC9-D9EE-445C-AC96-EB2D53F9EE59}"/>
              </a:ext>
            </a:extLst>
          </p:cNvPr>
          <p:cNvSpPr/>
          <p:nvPr/>
        </p:nvSpPr>
        <p:spPr>
          <a:xfrm>
            <a:off x="995770" y="46080"/>
            <a:ext cx="6878726"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par Maxi »</a:t>
            </a:r>
          </a:p>
        </p:txBody>
      </p:sp>
      <p:sp>
        <p:nvSpPr>
          <p:cNvPr id="8" name="Forme libre : forme 7">
            <a:extLst>
              <a:ext uri="{FF2B5EF4-FFF2-40B4-BE49-F238E27FC236}">
                <a16:creationId xmlns:a16="http://schemas.microsoft.com/office/drawing/2014/main" id="{56ADB0AA-4F9A-47D9-8FB8-416EE2009CAA}"/>
              </a:ext>
            </a:extLst>
          </p:cNvPr>
          <p:cNvSpPr/>
          <p:nvPr/>
        </p:nvSpPr>
        <p:spPr>
          <a:xfrm>
            <a:off x="3855960" y="2226745"/>
            <a:ext cx="5208840" cy="95628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Après avoir choisi un produit, une quantité et une date de livraison, Agrilocal affiche la liste des fournisseurs que vous avez retenus pour votre marché, par produit. Il ne vous reste plus qu’à planifier vos livraisons.</a:t>
            </a:r>
          </a:p>
        </p:txBody>
      </p:sp>
      <p:cxnSp>
        <p:nvCxnSpPr>
          <p:cNvPr id="9" name="Connecteur droit avec flèche 8">
            <a:extLst>
              <a:ext uri="{FF2B5EF4-FFF2-40B4-BE49-F238E27FC236}">
                <a16:creationId xmlns:a16="http://schemas.microsoft.com/office/drawing/2014/main" id="{6CF03A0A-78D3-4B42-BA3E-6D2910A28854}"/>
              </a:ext>
            </a:extLst>
          </p:cNvPr>
          <p:cNvCxnSpPr>
            <a:stCxn id="8" idx="2"/>
          </p:cNvCxnSpPr>
          <p:nvPr/>
        </p:nvCxnSpPr>
        <p:spPr>
          <a:xfrm>
            <a:off x="6460380" y="3183033"/>
            <a:ext cx="617220" cy="843713"/>
          </a:xfrm>
          <a:prstGeom prst="straightConnector1">
            <a:avLst/>
          </a:prstGeom>
          <a:noFill/>
          <a:ln w="25560" cap="sq">
            <a:solidFill>
              <a:srgbClr val="F78E03"/>
            </a:solidFill>
            <a:prstDash val="solid"/>
            <a:miter/>
            <a:tailEnd type="arrow"/>
          </a:ln>
        </p:spPr>
      </p:cxnSp>
      <p:sp>
        <p:nvSpPr>
          <p:cNvPr id="10" name="Forme libre : forme 9">
            <a:extLst>
              <a:ext uri="{FF2B5EF4-FFF2-40B4-BE49-F238E27FC236}">
                <a16:creationId xmlns:a16="http://schemas.microsoft.com/office/drawing/2014/main" id="{FBE13EA9-F8C2-446D-9741-1F9FA77F1EA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ED268345-1634-41BC-909A-D604BE18382F}"/>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D948CF8D-647D-4898-8AFE-E97C079646C0}"/>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EBB9D52F-B4AC-4644-BA55-5921E0D3B463}" type="slidenum">
              <a:rPr/>
              <a:t>82</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15" name="Connecteur droit avec flèche 14">
            <a:extLst>
              <a:ext uri="{FF2B5EF4-FFF2-40B4-BE49-F238E27FC236}">
                <a16:creationId xmlns:a16="http://schemas.microsoft.com/office/drawing/2014/main" id="{D8451946-5673-4F11-8D94-9A38ECDC94FA}"/>
              </a:ext>
            </a:extLst>
          </p:cNvPr>
          <p:cNvCxnSpPr>
            <a:cxnSpLocks/>
          </p:cNvCxnSpPr>
          <p:nvPr/>
        </p:nvCxnSpPr>
        <p:spPr>
          <a:xfrm>
            <a:off x="6460380" y="3306144"/>
            <a:ext cx="693077" cy="2959895"/>
          </a:xfrm>
          <a:prstGeom prst="straightConnector1">
            <a:avLst/>
          </a:prstGeom>
          <a:noFill/>
          <a:ln w="25560" cap="sq">
            <a:solidFill>
              <a:srgbClr val="F78E03"/>
            </a:solidFill>
            <a:prstDash val="solid"/>
            <a:miter/>
            <a:tailEnd type="arrow"/>
          </a:ln>
        </p:spPr>
      </p:cxnSp>
      <p:sp>
        <p:nvSpPr>
          <p:cNvPr id="20" name="Forme libre : forme 19">
            <a:extLst>
              <a:ext uri="{FF2B5EF4-FFF2-40B4-BE49-F238E27FC236}">
                <a16:creationId xmlns:a16="http://schemas.microsoft.com/office/drawing/2014/main" id="{06C9743D-504C-4E74-94CD-FB6908E4C18B}"/>
              </a:ext>
            </a:extLst>
          </p:cNvPr>
          <p:cNvSpPr/>
          <p:nvPr/>
        </p:nvSpPr>
        <p:spPr>
          <a:xfrm>
            <a:off x="176163" y="5521275"/>
            <a:ext cx="4982007"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pouvez choisir plusieurs dates de livraison pour un ou plusieurs produits.</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Pour cela, réitérez la sélection de produit/quantité/date de livraison auprès du fournisseur choisi autant de fois que nécessaire (cf. page suivante).</a:t>
            </a:r>
            <a:endParaRPr lang="fr-FR" sz="1400" b="1" i="0" u="none" strike="noStrike" baseline="0" dirty="0">
              <a:ln>
                <a:noFill/>
              </a:ln>
              <a:solidFill>
                <a:srgbClr val="FFFFFF"/>
              </a:solidFill>
              <a:latin typeface="Arial" pitchFamily="18"/>
              <a:ea typeface="Arial" pitchFamily="2"/>
              <a:cs typeface="Arial" pitchFamily="2"/>
            </a:endParaRPr>
          </a:p>
        </p:txBody>
      </p:sp>
      <p:cxnSp>
        <p:nvCxnSpPr>
          <p:cNvPr id="22" name="Connecteur droit avec flèche 21">
            <a:extLst>
              <a:ext uri="{FF2B5EF4-FFF2-40B4-BE49-F238E27FC236}">
                <a16:creationId xmlns:a16="http://schemas.microsoft.com/office/drawing/2014/main" id="{F7B95EEB-0E4F-4127-BE49-6AFA71D290E7}"/>
              </a:ext>
            </a:extLst>
          </p:cNvPr>
          <p:cNvCxnSpPr>
            <a:cxnSpLocks/>
          </p:cNvCxnSpPr>
          <p:nvPr/>
        </p:nvCxnSpPr>
        <p:spPr>
          <a:xfrm>
            <a:off x="5157926" y="6249984"/>
            <a:ext cx="1211580" cy="947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2" name="Image 1">
            <a:extLst>
              <a:ext uri="{FF2B5EF4-FFF2-40B4-BE49-F238E27FC236}">
                <a16:creationId xmlns:a16="http://schemas.microsoft.com/office/drawing/2014/main" id="{BB71B78C-4BDB-435F-8F71-95F712417EF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601" y="1685147"/>
            <a:ext cx="2581275" cy="606703"/>
          </a:xfrm>
          <a:prstGeom prst="rect">
            <a:avLst/>
          </a:prstGeom>
          <a:ln w="19050">
            <a:solidFill>
              <a:srgbClr val="20B4EE"/>
            </a:solidFill>
          </a:ln>
        </p:spPr>
      </p:pic>
      <p:sp>
        <p:nvSpPr>
          <p:cNvPr id="13" name="Triangle isocèle 12">
            <a:extLst>
              <a:ext uri="{FF2B5EF4-FFF2-40B4-BE49-F238E27FC236}">
                <a16:creationId xmlns:a16="http://schemas.microsoft.com/office/drawing/2014/main" id="{6D52D7D2-25CC-43FB-9935-6BDBA6E7F2BA}"/>
              </a:ext>
            </a:extLst>
          </p:cNvPr>
          <p:cNvSpPr/>
          <p:nvPr/>
        </p:nvSpPr>
        <p:spPr>
          <a:xfrm rot="10800000">
            <a:off x="1133595" y="2304805"/>
            <a:ext cx="476130" cy="1149849"/>
          </a:xfrm>
          <a:prstGeom prst="triangle">
            <a:avLst/>
          </a:prstGeom>
          <a:solidFill>
            <a:schemeClr val="bg1">
              <a:lumMod val="95000"/>
            </a:schemeClr>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5A5419B-5943-4EF3-ACCA-7D8778162284}"/>
              </a:ext>
            </a:extLst>
          </p:cNvPr>
          <p:cNvSpPr/>
          <p:nvPr/>
        </p:nvSpPr>
        <p:spPr>
          <a:xfrm>
            <a:off x="25395" y="3435604"/>
            <a:ext cx="1270005" cy="10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2F4080C-707F-4038-88E6-4D812476024F}"/>
              </a:ext>
            </a:extLst>
          </p:cNvPr>
          <p:cNvSpPr/>
          <p:nvPr/>
        </p:nvSpPr>
        <p:spPr>
          <a:xfrm>
            <a:off x="2638876" y="1672192"/>
            <a:ext cx="1110036" cy="619658"/>
          </a:xfrm>
          <a:prstGeom prst="rect">
            <a:avLst/>
          </a:prstGeom>
          <a:solidFill>
            <a:srgbClr val="20B4EE"/>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latin typeface="Arial" panose="020B0604020202020204" pitchFamily="34" charset="0"/>
                <a:cs typeface="Arial" panose="020B0604020202020204" pitchFamily="34" charset="0"/>
              </a:rPr>
              <a:t>Etat d’avancement par produit et par fournisseur</a:t>
            </a:r>
          </a:p>
        </p:txBody>
      </p:sp>
      <p:pic>
        <p:nvPicPr>
          <p:cNvPr id="24" name="Image 23">
            <a:extLst>
              <a:ext uri="{FF2B5EF4-FFF2-40B4-BE49-F238E27FC236}">
                <a16:creationId xmlns:a16="http://schemas.microsoft.com/office/drawing/2014/main" id="{7C367D14-2B27-4F4A-8985-6E0AD8957E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04" y="2425627"/>
            <a:ext cx="1382796" cy="82823"/>
          </a:xfrm>
          <a:prstGeom prst="rect">
            <a:avLst/>
          </a:prstGeom>
        </p:spPr>
      </p:pic>
      <p:pic>
        <p:nvPicPr>
          <p:cNvPr id="25" name="Image 24">
            <a:extLst>
              <a:ext uri="{FF2B5EF4-FFF2-40B4-BE49-F238E27FC236}">
                <a16:creationId xmlns:a16="http://schemas.microsoft.com/office/drawing/2014/main" id="{7C7EACAD-F652-460E-9066-650B54BB35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4" y="3442242"/>
            <a:ext cx="1100856" cy="8376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page66">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C136AFD4-DAE2-4309-BFF3-00BEC5811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 y="693408"/>
            <a:ext cx="9144000" cy="5254631"/>
          </a:xfrm>
          <a:prstGeom prst="rect">
            <a:avLst/>
          </a:prstGeom>
        </p:spPr>
      </p:pic>
      <p:sp>
        <p:nvSpPr>
          <p:cNvPr id="3" name="Forme libre : forme 2">
            <a:extLst>
              <a:ext uri="{FF2B5EF4-FFF2-40B4-BE49-F238E27FC236}">
                <a16:creationId xmlns:a16="http://schemas.microsoft.com/office/drawing/2014/main" id="{2D3518CF-C90D-4180-8A61-D20CD1D25B04}"/>
              </a:ext>
            </a:extLst>
          </p:cNvPr>
          <p:cNvSpPr/>
          <p:nvPr/>
        </p:nvSpPr>
        <p:spPr>
          <a:xfrm>
            <a:off x="6178858" y="1135513"/>
            <a:ext cx="2965142" cy="289528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7C00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300" b="1" i="0" u="none" strike="noStrike" baseline="0" dirty="0">
                <a:ln>
                  <a:noFill/>
                </a:ln>
                <a:solidFill>
                  <a:srgbClr val="FFFFFF"/>
                </a:solidFill>
                <a:latin typeface="Arial" pitchFamily="18"/>
                <a:ea typeface="Arial" pitchFamily="2"/>
                <a:cs typeface="Arial" pitchFamily="2"/>
              </a:rPr>
              <a:t>Attention : un calcul est réalisé en fonction de la quantité déterminée au départ et de la quantité déjà commandée pour chaque fournisseur.</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300" b="1" i="0" u="none" strike="noStrike" baseline="0" dirty="0">
                <a:ln>
                  <a:noFill/>
                </a:ln>
                <a:solidFill>
                  <a:srgbClr val="FFFFFF"/>
                </a:solidFill>
                <a:latin typeface="Arial" pitchFamily="18"/>
                <a:ea typeface="Arial" pitchFamily="2"/>
                <a:cs typeface="Arial" pitchFamily="2"/>
              </a:rPr>
              <a:t>La liste fait donc apparaître les fournisseurs pouvant encore livrer la quantité demandée.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300" b="1" dirty="0">
                <a:solidFill>
                  <a:srgbClr val="FFFFFF"/>
                </a:solidFill>
                <a:latin typeface="Arial" pitchFamily="18"/>
                <a:ea typeface="Arial" pitchFamily="2"/>
                <a:cs typeface="Arial" pitchFamily="2"/>
              </a:rPr>
              <a:t>Ici, le fournisseur BRUNET n’apparaît pas car sa quantité maximale a été fixée à 70kg.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300" b="1" dirty="0">
                <a:solidFill>
                  <a:srgbClr val="FFFFFF"/>
                </a:solidFill>
                <a:latin typeface="Arial" pitchFamily="18"/>
                <a:ea typeface="Arial" pitchFamily="2"/>
                <a:cs typeface="Arial" pitchFamily="2"/>
              </a:rPr>
              <a:t>25kg lui ont été déjà commandés. Il ne peut livrer à présent que 45 kg maxi.</a:t>
            </a:r>
            <a:endParaRPr lang="fr-FR" sz="1300" b="1" i="0" u="none" strike="noStrike" baseline="0" dirty="0">
              <a:ln>
                <a:noFill/>
              </a:ln>
              <a:solidFill>
                <a:srgbClr val="FFFFFF"/>
              </a:solidFill>
              <a:latin typeface="Arial" pitchFamily="18"/>
              <a:ea typeface="Arial" pitchFamily="2"/>
              <a:cs typeface="Arial" pitchFamily="2"/>
            </a:endParaRPr>
          </a:p>
        </p:txBody>
      </p:sp>
      <p:sp>
        <p:nvSpPr>
          <p:cNvPr id="4" name="Forme libre : forme 3">
            <a:extLst>
              <a:ext uri="{FF2B5EF4-FFF2-40B4-BE49-F238E27FC236}">
                <a16:creationId xmlns:a16="http://schemas.microsoft.com/office/drawing/2014/main" id="{4F42B0F9-8FD4-4872-A3B8-65F50DBB3D53}"/>
              </a:ext>
            </a:extLst>
          </p:cNvPr>
          <p:cNvSpPr/>
          <p:nvPr/>
        </p:nvSpPr>
        <p:spPr>
          <a:xfrm>
            <a:off x="256268" y="882656"/>
            <a:ext cx="1907960" cy="1830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4BDFC58A-A63E-4DCB-9514-03EE2A192992}"/>
              </a:ext>
            </a:extLst>
          </p:cNvPr>
          <p:cNvSpPr/>
          <p:nvPr/>
        </p:nvSpPr>
        <p:spPr>
          <a:xfrm>
            <a:off x="2351339" y="882657"/>
            <a:ext cx="2291682" cy="1830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E024F16B-8AAC-4E92-AD40-7CB91EBF0A18}"/>
              </a:ext>
            </a:extLst>
          </p:cNvPr>
          <p:cNvSpPr/>
          <p:nvPr/>
        </p:nvSpPr>
        <p:spPr>
          <a:xfrm>
            <a:off x="986894" y="46080"/>
            <a:ext cx="686984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par Maxi »</a:t>
            </a:r>
          </a:p>
        </p:txBody>
      </p:sp>
      <p:sp>
        <p:nvSpPr>
          <p:cNvPr id="7" name="Forme libre : forme 6">
            <a:extLst>
              <a:ext uri="{FF2B5EF4-FFF2-40B4-BE49-F238E27FC236}">
                <a16:creationId xmlns:a16="http://schemas.microsoft.com/office/drawing/2014/main" id="{B2F42702-636C-465C-8316-62B5D849540B}"/>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8873B042-F3F0-485F-B6D9-424236436E34}"/>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08A53C65-B741-41E0-ADB8-2CC656044876}"/>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2E131F3-C602-4F2A-8306-E44F2C875B71}" type="slidenum">
              <a:rPr/>
              <a:t>83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0" name="Forme libre : forme 9">
            <a:extLst>
              <a:ext uri="{FF2B5EF4-FFF2-40B4-BE49-F238E27FC236}">
                <a16:creationId xmlns:a16="http://schemas.microsoft.com/office/drawing/2014/main" id="{C0C84B76-05C2-44A9-BEEB-5E47B60BBD97}"/>
              </a:ext>
            </a:extLst>
          </p:cNvPr>
          <p:cNvSpPr/>
          <p:nvPr/>
        </p:nvSpPr>
        <p:spPr>
          <a:xfrm>
            <a:off x="576360" y="5796000"/>
            <a:ext cx="280332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Vous pouvez ajouter un commentaire dans le bon de commande envoyé au fournisseur et prévisualiser la notification</a:t>
            </a:r>
          </a:p>
        </p:txBody>
      </p:sp>
      <p:sp>
        <p:nvSpPr>
          <p:cNvPr id="11" name="Connecteur droit 10">
            <a:extLst>
              <a:ext uri="{FF2B5EF4-FFF2-40B4-BE49-F238E27FC236}">
                <a16:creationId xmlns:a16="http://schemas.microsoft.com/office/drawing/2014/main" id="{09A7C26A-2440-4368-85EC-0040ED5D9F8D}"/>
              </a:ext>
            </a:extLst>
          </p:cNvPr>
          <p:cNvSpPr/>
          <p:nvPr/>
        </p:nvSpPr>
        <p:spPr>
          <a:xfrm flipV="1">
            <a:off x="2015999" y="5176800"/>
            <a:ext cx="1800" cy="625680"/>
          </a:xfrm>
          <a:prstGeom prst="line">
            <a:avLst/>
          </a:prstGeom>
          <a:noFill/>
          <a:ln w="18000">
            <a:solidFill>
              <a:srgbClr val="FF3333"/>
            </a:solidFill>
            <a:prstDash val="solid"/>
            <a:round/>
            <a:tailEnd type="arrow"/>
          </a:ln>
        </p:spPr>
        <p:txBody>
          <a:bodyPr vert="horz" wrap="square" lIns="90000" tIns="46800" rIns="90000" bIns="46800" anchor="t"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Connecteur droit 11">
            <a:extLst>
              <a:ext uri="{FF2B5EF4-FFF2-40B4-BE49-F238E27FC236}">
                <a16:creationId xmlns:a16="http://schemas.microsoft.com/office/drawing/2014/main" id="{F32AF432-C953-44A5-8D72-A3EE98A6408F}"/>
              </a:ext>
            </a:extLst>
          </p:cNvPr>
          <p:cNvSpPr/>
          <p:nvPr/>
        </p:nvSpPr>
        <p:spPr>
          <a:xfrm flipV="1">
            <a:off x="2015999" y="5609880"/>
            <a:ext cx="3959281" cy="196920"/>
          </a:xfrm>
          <a:prstGeom prst="line">
            <a:avLst/>
          </a:prstGeom>
          <a:noFill/>
          <a:ln w="18000">
            <a:solidFill>
              <a:srgbClr val="FF3333"/>
            </a:solidFill>
            <a:prstDash val="solid"/>
            <a:round/>
            <a:tailEnd type="arrow"/>
          </a:ln>
        </p:spPr>
        <p:txBody>
          <a:bodyPr vert="horz" wrap="square" lIns="90000" tIns="46800" rIns="90000" bIns="46800" anchor="t"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A35AF989-24FD-401B-B038-AFF98138815B}"/>
              </a:ext>
            </a:extLst>
          </p:cNvPr>
          <p:cNvSpPr/>
          <p:nvPr/>
        </p:nvSpPr>
        <p:spPr>
          <a:xfrm>
            <a:off x="7660356" y="4611002"/>
            <a:ext cx="1483644"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Retirer du bon de commande si erreur</a:t>
            </a:r>
          </a:p>
        </p:txBody>
      </p:sp>
      <p:cxnSp>
        <p:nvCxnSpPr>
          <p:cNvPr id="21" name="Connecteur droit avec flèche 20">
            <a:extLst>
              <a:ext uri="{FF2B5EF4-FFF2-40B4-BE49-F238E27FC236}">
                <a16:creationId xmlns:a16="http://schemas.microsoft.com/office/drawing/2014/main" id="{7380A7B1-9CD9-4AB7-B46C-B679E43D2583}"/>
              </a:ext>
            </a:extLst>
          </p:cNvPr>
          <p:cNvCxnSpPr>
            <a:cxnSpLocks/>
          </p:cNvCxnSpPr>
          <p:nvPr/>
        </p:nvCxnSpPr>
        <p:spPr>
          <a:xfrm flipV="1">
            <a:off x="8171896" y="4206258"/>
            <a:ext cx="241320" cy="404744"/>
          </a:xfrm>
          <a:prstGeom prst="straightConnector1">
            <a:avLst/>
          </a:prstGeom>
          <a:ln>
            <a:solidFill>
              <a:srgbClr val="20B4EE"/>
            </a:solidFill>
            <a:tailEnd type="triangle"/>
          </a:ln>
        </p:spPr>
        <p:style>
          <a:lnRef idx="3">
            <a:schemeClr val="accent1"/>
          </a:lnRef>
          <a:fillRef idx="0">
            <a:schemeClr val="accent1"/>
          </a:fillRef>
          <a:effectRef idx="2">
            <a:schemeClr val="accent1"/>
          </a:effectRef>
          <a:fontRef idx="minor">
            <a:schemeClr val="tx1"/>
          </a:fontRef>
        </p:style>
      </p:cxnSp>
      <p:sp>
        <p:nvSpPr>
          <p:cNvPr id="26" name="Forme libre : forme 25">
            <a:extLst>
              <a:ext uri="{FF2B5EF4-FFF2-40B4-BE49-F238E27FC236}">
                <a16:creationId xmlns:a16="http://schemas.microsoft.com/office/drawing/2014/main" id="{A55F554F-A4DC-45BD-9A05-F7F8CE649997}"/>
              </a:ext>
            </a:extLst>
          </p:cNvPr>
          <p:cNvSpPr/>
          <p:nvPr/>
        </p:nvSpPr>
        <p:spPr>
          <a:xfrm>
            <a:off x="2661920" y="4814202"/>
            <a:ext cx="3161558" cy="34073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1" i="0" u="none" strike="noStrike" baseline="0" dirty="0">
                <a:ln>
                  <a:noFill/>
                </a:ln>
                <a:solidFill>
                  <a:srgbClr val="FFFFFF"/>
                </a:solidFill>
                <a:latin typeface="Arial" pitchFamily="18"/>
                <a:ea typeface="Arial" pitchFamily="2"/>
                <a:cs typeface="Arial" pitchFamily="2"/>
              </a:rPr>
              <a:t>Récapitulatif de la commande</a:t>
            </a:r>
          </a:p>
        </p:txBody>
      </p:sp>
      <p:sp>
        <p:nvSpPr>
          <p:cNvPr id="27" name="Forme libre : forme 26">
            <a:extLst>
              <a:ext uri="{FF2B5EF4-FFF2-40B4-BE49-F238E27FC236}">
                <a16:creationId xmlns:a16="http://schemas.microsoft.com/office/drawing/2014/main" id="{573239AB-A0CA-4BE0-B6CD-2EA2D45E0F4E}"/>
              </a:ext>
            </a:extLst>
          </p:cNvPr>
          <p:cNvSpPr/>
          <p:nvPr/>
        </p:nvSpPr>
        <p:spPr>
          <a:xfrm>
            <a:off x="1287256" y="526870"/>
            <a:ext cx="5753624"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Indication de la quantité commandée depuis le début du marché</a:t>
            </a:r>
          </a:p>
        </p:txBody>
      </p:sp>
      <p:cxnSp>
        <p:nvCxnSpPr>
          <p:cNvPr id="28" name="Connecteur droit avec flèche 27">
            <a:extLst>
              <a:ext uri="{FF2B5EF4-FFF2-40B4-BE49-F238E27FC236}">
                <a16:creationId xmlns:a16="http://schemas.microsoft.com/office/drawing/2014/main" id="{18DE96D4-5391-4DA1-AFA7-DDF3ED7F6123}"/>
              </a:ext>
            </a:extLst>
          </p:cNvPr>
          <p:cNvCxnSpPr>
            <a:cxnSpLocks/>
            <a:stCxn id="27" idx="3"/>
          </p:cNvCxnSpPr>
          <p:nvPr/>
        </p:nvCxnSpPr>
        <p:spPr>
          <a:xfrm flipH="1">
            <a:off x="869134" y="681849"/>
            <a:ext cx="418122" cy="40752"/>
          </a:xfrm>
          <a:prstGeom prst="straightConnector1">
            <a:avLst/>
          </a:prstGeom>
          <a:ln>
            <a:solidFill>
              <a:srgbClr val="20B4EE"/>
            </a:solidFill>
            <a:tailEnd type="triangle"/>
          </a:ln>
        </p:spPr>
        <p:style>
          <a:lnRef idx="3">
            <a:schemeClr val="accent1"/>
          </a:lnRef>
          <a:fillRef idx="0">
            <a:schemeClr val="accent1"/>
          </a:fillRef>
          <a:effectRef idx="2">
            <a:schemeClr val="accent1"/>
          </a:effectRef>
          <a:fontRef idx="minor">
            <a:schemeClr val="tx1"/>
          </a:fontRef>
        </p:style>
      </p:cxnSp>
      <p:cxnSp>
        <p:nvCxnSpPr>
          <p:cNvPr id="31" name="Connecteur droit avec flèche 30">
            <a:extLst>
              <a:ext uri="{FF2B5EF4-FFF2-40B4-BE49-F238E27FC236}">
                <a16:creationId xmlns:a16="http://schemas.microsoft.com/office/drawing/2014/main" id="{24583837-997B-47C0-9DA0-728954D86D6C}"/>
              </a:ext>
            </a:extLst>
          </p:cNvPr>
          <p:cNvCxnSpPr>
            <a:cxnSpLocks/>
          </p:cNvCxnSpPr>
          <p:nvPr/>
        </p:nvCxnSpPr>
        <p:spPr>
          <a:xfrm flipH="1">
            <a:off x="3462291" y="2175029"/>
            <a:ext cx="2803320" cy="1091954"/>
          </a:xfrm>
          <a:prstGeom prst="straightConnector1">
            <a:avLst/>
          </a:prstGeom>
          <a:ln>
            <a:solidFill>
              <a:srgbClr val="97C00E"/>
            </a:solidFill>
            <a:tailEnd type="triangle"/>
          </a:ln>
        </p:spPr>
        <p:style>
          <a:lnRef idx="3">
            <a:schemeClr val="accent6"/>
          </a:lnRef>
          <a:fillRef idx="0">
            <a:schemeClr val="accent6"/>
          </a:fillRef>
          <a:effectRef idx="2">
            <a:schemeClr val="accent6"/>
          </a:effectRef>
          <a:fontRef idx="minor">
            <a:schemeClr val="tx1"/>
          </a:fontRef>
        </p:style>
      </p:cxnSp>
      <p:sp>
        <p:nvSpPr>
          <p:cNvPr id="20" name="Forme libre : forme 19">
            <a:extLst>
              <a:ext uri="{FF2B5EF4-FFF2-40B4-BE49-F238E27FC236}">
                <a16:creationId xmlns:a16="http://schemas.microsoft.com/office/drawing/2014/main" id="{B837D89E-F8F8-41A1-B613-D8BDB72D3B9C}"/>
              </a:ext>
            </a:extLst>
          </p:cNvPr>
          <p:cNvSpPr/>
          <p:nvPr/>
        </p:nvSpPr>
        <p:spPr>
          <a:xfrm>
            <a:off x="2107044" y="1141472"/>
            <a:ext cx="2803320"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0" u="none" strike="noStrike" baseline="0" dirty="0">
                <a:ln>
                  <a:noFill/>
                </a:ln>
                <a:solidFill>
                  <a:srgbClr val="FFFFFF"/>
                </a:solidFill>
                <a:latin typeface="Arial" pitchFamily="18"/>
                <a:ea typeface="Arial" pitchFamily="2"/>
                <a:cs typeface="Arial" pitchFamily="2"/>
              </a:rPr>
              <a:t>nouvelle commande</a:t>
            </a:r>
          </a:p>
        </p:txBody>
      </p:sp>
      <p:sp>
        <p:nvSpPr>
          <p:cNvPr id="22" name="Forme libre : forme 21">
            <a:extLst>
              <a:ext uri="{FF2B5EF4-FFF2-40B4-BE49-F238E27FC236}">
                <a16:creationId xmlns:a16="http://schemas.microsoft.com/office/drawing/2014/main" id="{9E97C0CB-A27D-42F4-875C-39B864A1FBAC}"/>
              </a:ext>
            </a:extLst>
          </p:cNvPr>
          <p:cNvSpPr/>
          <p:nvPr/>
        </p:nvSpPr>
        <p:spPr>
          <a:xfrm>
            <a:off x="4830132" y="882656"/>
            <a:ext cx="1907960" cy="1830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page67">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5F6A8411-723B-460C-AB91-9B9F20E60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0" y="1767331"/>
            <a:ext cx="9144000" cy="4966829"/>
          </a:xfrm>
          <a:prstGeom prst="rect">
            <a:avLst/>
          </a:prstGeom>
        </p:spPr>
      </p:pic>
      <p:sp>
        <p:nvSpPr>
          <p:cNvPr id="3" name="Forme libre : forme 2">
            <a:extLst>
              <a:ext uri="{FF2B5EF4-FFF2-40B4-BE49-F238E27FC236}">
                <a16:creationId xmlns:a16="http://schemas.microsoft.com/office/drawing/2014/main" id="{33441549-64D1-437D-B422-C04B66D6E596}"/>
              </a:ext>
            </a:extLst>
          </p:cNvPr>
          <p:cNvSpPr/>
          <p:nvPr/>
        </p:nvSpPr>
        <p:spPr>
          <a:xfrm>
            <a:off x="25560" y="1197000"/>
            <a:ext cx="902951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Lorsque vous sélectionnez l’attribution à tour de rôle des fournisseurs, vous devez définir une période de livraison pour chaque fournisseur attributaire du marché. </a:t>
            </a:r>
            <a:r>
              <a:rPr lang="fr-FR" sz="1400" b="1" dirty="0">
                <a:solidFill>
                  <a:srgbClr val="FFFFFF"/>
                </a:solidFill>
                <a:latin typeface="Arial" pitchFamily="18"/>
                <a:ea typeface="Arial" pitchFamily="2"/>
                <a:cs typeface="Arial" pitchFamily="2"/>
              </a:rPr>
              <a:t>Ces périodes ne se chevauchent pas.</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4" name="Forme libre : forme 3">
            <a:extLst>
              <a:ext uri="{FF2B5EF4-FFF2-40B4-BE49-F238E27FC236}">
                <a16:creationId xmlns:a16="http://schemas.microsoft.com/office/drawing/2014/main" id="{4CC74CFD-CB58-49FF-BFE7-1FCD7D99A432}"/>
              </a:ext>
            </a:extLst>
          </p:cNvPr>
          <p:cNvSpPr/>
          <p:nvPr/>
        </p:nvSpPr>
        <p:spPr>
          <a:xfrm>
            <a:off x="5804820" y="4168961"/>
            <a:ext cx="1868761" cy="5628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00B0F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721CC24B-590D-43FF-A3C7-67A150282CF7}"/>
              </a:ext>
            </a:extLst>
          </p:cNvPr>
          <p:cNvSpPr/>
          <p:nvPr/>
        </p:nvSpPr>
        <p:spPr>
          <a:xfrm>
            <a:off x="25561" y="3071674"/>
            <a:ext cx="1394866" cy="27520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CBEFE94A-D62E-4C58-B289-54A1894A1A85}"/>
              </a:ext>
            </a:extLst>
          </p:cNvPr>
          <p:cNvSpPr/>
          <p:nvPr/>
        </p:nvSpPr>
        <p:spPr>
          <a:xfrm>
            <a:off x="1004645" y="46080"/>
            <a:ext cx="755342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A tour de rôle »</a:t>
            </a:r>
          </a:p>
        </p:txBody>
      </p:sp>
      <p:cxnSp>
        <p:nvCxnSpPr>
          <p:cNvPr id="7" name="Connecteur droit avec flèche 6">
            <a:extLst>
              <a:ext uri="{FF2B5EF4-FFF2-40B4-BE49-F238E27FC236}">
                <a16:creationId xmlns:a16="http://schemas.microsoft.com/office/drawing/2014/main" id="{B72D85C5-096F-486E-862C-4CF570257AE4}"/>
              </a:ext>
            </a:extLst>
          </p:cNvPr>
          <p:cNvCxnSpPr>
            <a:cxnSpLocks/>
            <a:stCxn id="3" idx="2"/>
          </p:cNvCxnSpPr>
          <p:nvPr/>
        </p:nvCxnSpPr>
        <p:spPr>
          <a:xfrm>
            <a:off x="4540320" y="1722401"/>
            <a:ext cx="2109055" cy="2446560"/>
          </a:xfrm>
          <a:prstGeom prst="straightConnector1">
            <a:avLst/>
          </a:prstGeom>
          <a:noFill/>
          <a:ln w="25560" cap="sq">
            <a:solidFill>
              <a:srgbClr val="00B0F0"/>
            </a:solidFill>
            <a:prstDash val="solid"/>
            <a:miter/>
            <a:tailEnd type="arrow"/>
          </a:ln>
        </p:spPr>
      </p:cxnSp>
      <p:sp>
        <p:nvSpPr>
          <p:cNvPr id="8" name="Forme libre : forme 7">
            <a:extLst>
              <a:ext uri="{FF2B5EF4-FFF2-40B4-BE49-F238E27FC236}">
                <a16:creationId xmlns:a16="http://schemas.microsoft.com/office/drawing/2014/main" id="{80881CE9-76BB-463E-829D-D946FB8908DB}"/>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7F33CD2A-4B58-47F3-B639-41FD7313B840}"/>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73E5300B-363E-4264-A5AE-0C581DB960D7}"/>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B8978901-1EC9-443C-A21C-2A74771E86A9}" type="slidenum">
              <a:rPr/>
              <a:t>84</a:t>
            </a:fld>
            <a:endParaRPr lang="fr-FR" sz="1800" b="1" i="0" u="none" strike="noStrike" baseline="0" dirty="0">
              <a:ln>
                <a:noFill/>
              </a:ln>
              <a:solidFill>
                <a:srgbClr val="948A54"/>
              </a:solidFill>
              <a:latin typeface="Arial" pitchFamily="18"/>
              <a:ea typeface="Arial" pitchFamily="2"/>
              <a:cs typeface="Arial" pitchFamily="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page68">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2533CA3-FBD5-4173-982B-C1902A7DB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2" y="1249285"/>
            <a:ext cx="9144000" cy="4918407"/>
          </a:xfrm>
          <a:prstGeom prst="rect">
            <a:avLst/>
          </a:prstGeom>
        </p:spPr>
      </p:pic>
      <p:sp>
        <p:nvSpPr>
          <p:cNvPr id="3" name="Forme libre : forme 2">
            <a:extLst>
              <a:ext uri="{FF2B5EF4-FFF2-40B4-BE49-F238E27FC236}">
                <a16:creationId xmlns:a16="http://schemas.microsoft.com/office/drawing/2014/main" id="{DDD60688-88EF-489B-8A75-CF1EDFC0C612}"/>
              </a:ext>
            </a:extLst>
          </p:cNvPr>
          <p:cNvSpPr/>
          <p:nvPr/>
        </p:nvSpPr>
        <p:spPr>
          <a:xfrm>
            <a:off x="79902" y="515736"/>
            <a:ext cx="902988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En fonction de la date de livraison du produit ,</a:t>
            </a:r>
            <a:r>
              <a:rPr lang="fr-FR" sz="1400" b="1" i="0" u="none" strike="noStrike" baseline="0" dirty="0">
                <a:ln>
                  <a:noFill/>
                </a:ln>
                <a:solidFill>
                  <a:srgbClr val="FFFFFF"/>
                </a:solidFill>
                <a:latin typeface="Arial" pitchFamily="18"/>
                <a:ea typeface="Arial" pitchFamily="2"/>
                <a:cs typeface="Arial" pitchFamily="2"/>
              </a:rPr>
              <a:t> Agrilocal affiche le fournisseur retenu pour cette date.</a:t>
            </a:r>
          </a:p>
        </p:txBody>
      </p:sp>
      <p:sp>
        <p:nvSpPr>
          <p:cNvPr id="4" name="Forme libre : forme 3">
            <a:extLst>
              <a:ext uri="{FF2B5EF4-FFF2-40B4-BE49-F238E27FC236}">
                <a16:creationId xmlns:a16="http://schemas.microsoft.com/office/drawing/2014/main" id="{6F27A4E0-38DF-474E-8C14-74D2F4B2A1BA}"/>
              </a:ext>
            </a:extLst>
          </p:cNvPr>
          <p:cNvSpPr/>
          <p:nvPr/>
        </p:nvSpPr>
        <p:spPr>
          <a:xfrm>
            <a:off x="4739827" y="3081392"/>
            <a:ext cx="1728719" cy="180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787FBEC7-7835-45A6-9A89-25AD7553CDDE}"/>
              </a:ext>
            </a:extLst>
          </p:cNvPr>
          <p:cNvSpPr/>
          <p:nvPr/>
        </p:nvSpPr>
        <p:spPr>
          <a:xfrm>
            <a:off x="696960" y="3794799"/>
            <a:ext cx="2015999" cy="181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B78E5FA9-D1D8-4928-AA1D-B8CD436A722B}"/>
              </a:ext>
            </a:extLst>
          </p:cNvPr>
          <p:cNvSpPr/>
          <p:nvPr/>
        </p:nvSpPr>
        <p:spPr>
          <a:xfrm>
            <a:off x="995770" y="46080"/>
            <a:ext cx="774072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A tour de rôle »</a:t>
            </a:r>
          </a:p>
        </p:txBody>
      </p:sp>
      <p:sp>
        <p:nvSpPr>
          <p:cNvPr id="7" name="Forme libre : forme 6">
            <a:extLst>
              <a:ext uri="{FF2B5EF4-FFF2-40B4-BE49-F238E27FC236}">
                <a16:creationId xmlns:a16="http://schemas.microsoft.com/office/drawing/2014/main" id="{4F7693A6-3678-428C-B325-4D20E9D2A11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345633A2-A523-4C68-93B4-C49FF83D13BB}"/>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CB4F7290-10BE-452B-ACDE-4671ED19DD76}"/>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3AECA7F2-2FA7-4DE5-BCE4-6CFC575B5249}" type="slidenum">
              <a:rPr/>
              <a:t>85</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2" name="Rectangle 1">
            <a:extLst>
              <a:ext uri="{FF2B5EF4-FFF2-40B4-BE49-F238E27FC236}">
                <a16:creationId xmlns:a16="http://schemas.microsoft.com/office/drawing/2014/main" id="{CE39BD28-4749-4217-96FE-4C1DD0411466}"/>
              </a:ext>
            </a:extLst>
          </p:cNvPr>
          <p:cNvSpPr/>
          <p:nvPr/>
        </p:nvSpPr>
        <p:spPr>
          <a:xfrm>
            <a:off x="79902" y="2876550"/>
            <a:ext cx="1158348" cy="106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56D71FD1-C6A5-4B92-B467-9167383DBE4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8551" y="1189847"/>
            <a:ext cx="2581275" cy="606703"/>
          </a:xfrm>
          <a:prstGeom prst="rect">
            <a:avLst/>
          </a:prstGeom>
          <a:ln w="19050">
            <a:solidFill>
              <a:srgbClr val="20B4EE"/>
            </a:solidFill>
          </a:ln>
        </p:spPr>
      </p:pic>
      <p:sp>
        <p:nvSpPr>
          <p:cNvPr id="14" name="Triangle isocèle 13">
            <a:extLst>
              <a:ext uri="{FF2B5EF4-FFF2-40B4-BE49-F238E27FC236}">
                <a16:creationId xmlns:a16="http://schemas.microsoft.com/office/drawing/2014/main" id="{E66AF00D-90A8-485D-8F12-39426692023E}"/>
              </a:ext>
            </a:extLst>
          </p:cNvPr>
          <p:cNvSpPr/>
          <p:nvPr/>
        </p:nvSpPr>
        <p:spPr>
          <a:xfrm rot="10800000">
            <a:off x="1114545" y="1809505"/>
            <a:ext cx="476130" cy="1149849"/>
          </a:xfrm>
          <a:prstGeom prst="triangle">
            <a:avLst/>
          </a:prstGeom>
          <a:solidFill>
            <a:schemeClr val="bg1">
              <a:lumMod val="95000"/>
            </a:schemeClr>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5E704790-349B-40ED-B464-5674F15AA845}"/>
              </a:ext>
            </a:extLst>
          </p:cNvPr>
          <p:cNvSpPr/>
          <p:nvPr/>
        </p:nvSpPr>
        <p:spPr>
          <a:xfrm>
            <a:off x="2619826" y="1176892"/>
            <a:ext cx="1110036" cy="619658"/>
          </a:xfrm>
          <a:prstGeom prst="rect">
            <a:avLst/>
          </a:prstGeom>
          <a:solidFill>
            <a:srgbClr val="20B4EE"/>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latin typeface="Arial" panose="020B0604020202020204" pitchFamily="34" charset="0"/>
                <a:cs typeface="Arial" panose="020B0604020202020204" pitchFamily="34" charset="0"/>
              </a:rPr>
              <a:t>Etat d’avancement par produit et par fournisseur</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page69">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A606943F-2DFB-48BE-97D5-03F9BFE07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09" y="2109058"/>
            <a:ext cx="9064101" cy="4948201"/>
          </a:xfrm>
          <a:prstGeom prst="rect">
            <a:avLst/>
          </a:prstGeom>
        </p:spPr>
      </p:pic>
      <p:sp>
        <p:nvSpPr>
          <p:cNvPr id="3" name="Forme libre : forme 2">
            <a:extLst>
              <a:ext uri="{FF2B5EF4-FFF2-40B4-BE49-F238E27FC236}">
                <a16:creationId xmlns:a16="http://schemas.microsoft.com/office/drawing/2014/main" id="{435956ED-650C-42C8-BCEB-238EAD12555D}"/>
              </a:ext>
            </a:extLst>
          </p:cNvPr>
          <p:cNvSpPr/>
          <p:nvPr/>
        </p:nvSpPr>
        <p:spPr>
          <a:xfrm>
            <a:off x="-7920" y="692279"/>
            <a:ext cx="9151919"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anose="020B0604020202020204" pitchFamily="34" charset="0"/>
                <a:ea typeface="Calibri" pitchFamily="34"/>
                <a:cs typeface="Arial" panose="020B0604020202020204" pitchFamily="34" charset="0"/>
              </a:rPr>
              <a:t>Lorsque vous sélectionnez l’attribution en cascade, vous devez définir un « rang » pour chaque fournisseur retenu. Au cours de votre marché, vous pouvez ainsi passer d’un fournisseur à l’autre pour lui attribuer des bons de commande.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anose="020B0604020202020204" pitchFamily="34" charset="0"/>
                <a:ea typeface="Calibri" pitchFamily="34"/>
                <a:cs typeface="Arial" panose="020B0604020202020204" pitchFamily="34" charset="0"/>
              </a:rPr>
              <a:t>NB : tout passage au rang supérieur est définitif. À partir du moment où l’on passe du fournisseur 1 au fournisseur 2 , le fournisseur 1 ne pourra plus être sollicité.</a:t>
            </a:r>
            <a:endParaRPr lang="fr-FR" sz="1400" i="1" u="none" strike="noStrike" baseline="0" dirty="0">
              <a:ln>
                <a:noFill/>
              </a:ln>
              <a:solidFill>
                <a:srgbClr val="FFFFFF"/>
              </a:solidFill>
              <a:latin typeface="Arial" panose="020B0604020202020204" pitchFamily="34" charset="0"/>
              <a:ea typeface="Calibri" pitchFamily="34"/>
              <a:cs typeface="Arial" panose="020B0604020202020204" pitchFamily="34" charset="0"/>
            </a:endParaRPr>
          </a:p>
        </p:txBody>
      </p:sp>
      <p:sp>
        <p:nvSpPr>
          <p:cNvPr id="4" name="Forme libre : forme 3">
            <a:extLst>
              <a:ext uri="{FF2B5EF4-FFF2-40B4-BE49-F238E27FC236}">
                <a16:creationId xmlns:a16="http://schemas.microsoft.com/office/drawing/2014/main" id="{B5783DDA-718D-4025-8982-62C813DDD663}"/>
              </a:ext>
            </a:extLst>
          </p:cNvPr>
          <p:cNvSpPr/>
          <p:nvPr/>
        </p:nvSpPr>
        <p:spPr>
          <a:xfrm>
            <a:off x="85680" y="3429000"/>
            <a:ext cx="1222559" cy="147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F6BFECCB-A145-4422-8533-ED5B8B6951C0}"/>
              </a:ext>
            </a:extLst>
          </p:cNvPr>
          <p:cNvSpPr/>
          <p:nvPr/>
        </p:nvSpPr>
        <p:spPr>
          <a:xfrm>
            <a:off x="5477970" y="6348487"/>
            <a:ext cx="43164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C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8AA60A49-8C78-4315-939F-AA2DAAFBFDA7}"/>
              </a:ext>
            </a:extLst>
          </p:cNvPr>
          <p:cNvSpPr/>
          <p:nvPr/>
        </p:nvSpPr>
        <p:spPr>
          <a:xfrm>
            <a:off x="7766890" y="4532131"/>
            <a:ext cx="432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3067C5A6-63DD-4A40-A6AA-5EB24DC9CEA8}"/>
              </a:ext>
            </a:extLst>
          </p:cNvPr>
          <p:cNvSpPr/>
          <p:nvPr/>
        </p:nvSpPr>
        <p:spPr>
          <a:xfrm>
            <a:off x="7765450" y="5489074"/>
            <a:ext cx="43344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8" name="Forme libre : forme 7">
            <a:extLst>
              <a:ext uri="{FF2B5EF4-FFF2-40B4-BE49-F238E27FC236}">
                <a16:creationId xmlns:a16="http://schemas.microsoft.com/office/drawing/2014/main" id="{9761B1BF-FEF5-4525-912D-8C92D2ACA8F0}"/>
              </a:ext>
            </a:extLst>
          </p:cNvPr>
          <p:cNvSpPr/>
          <p:nvPr/>
        </p:nvSpPr>
        <p:spPr>
          <a:xfrm>
            <a:off x="7765450" y="6349927"/>
            <a:ext cx="433440" cy="430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E20ABEFC-77E4-4C2E-9768-FB71187EBCD6}"/>
              </a:ext>
            </a:extLst>
          </p:cNvPr>
          <p:cNvSpPr/>
          <p:nvPr/>
        </p:nvSpPr>
        <p:spPr>
          <a:xfrm>
            <a:off x="1004645" y="46080"/>
            <a:ext cx="7393631"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400" b="1" i="0" u="none" strike="noStrike" baseline="0" dirty="0">
                <a:ln>
                  <a:noFill/>
                </a:ln>
                <a:solidFill>
                  <a:srgbClr val="00733C"/>
                </a:solidFill>
                <a:latin typeface="Arial" pitchFamily="18"/>
                <a:ea typeface="Arial" pitchFamily="2"/>
                <a:cs typeface="Arial" pitchFamily="2"/>
              </a:rPr>
              <a:t>	 MULTI ATTRIBUTION: Attribution « en cascade »</a:t>
            </a:r>
          </a:p>
        </p:txBody>
      </p:sp>
      <p:sp>
        <p:nvSpPr>
          <p:cNvPr id="10" name="Forme libre : forme 9">
            <a:extLst>
              <a:ext uri="{FF2B5EF4-FFF2-40B4-BE49-F238E27FC236}">
                <a16:creationId xmlns:a16="http://schemas.microsoft.com/office/drawing/2014/main" id="{75DF357C-343B-486D-97F0-6232226D19AB}"/>
              </a:ext>
            </a:extLst>
          </p:cNvPr>
          <p:cNvSpPr/>
          <p:nvPr/>
        </p:nvSpPr>
        <p:spPr>
          <a:xfrm>
            <a:off x="5477610" y="5441336"/>
            <a:ext cx="432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C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1" name="Forme libre : forme 10">
            <a:extLst>
              <a:ext uri="{FF2B5EF4-FFF2-40B4-BE49-F238E27FC236}">
                <a16:creationId xmlns:a16="http://schemas.microsoft.com/office/drawing/2014/main" id="{20BB0B38-B253-4F86-AEFE-6AD6B07E1F5E}"/>
              </a:ext>
            </a:extLst>
          </p:cNvPr>
          <p:cNvSpPr/>
          <p:nvPr/>
        </p:nvSpPr>
        <p:spPr>
          <a:xfrm>
            <a:off x="5477610" y="4549887"/>
            <a:ext cx="43164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C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EBC7BA50-BEB5-47CE-8A7A-248E06D89C3B}"/>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3" name="Forme libre : forme 12">
            <a:extLst>
              <a:ext uri="{FF2B5EF4-FFF2-40B4-BE49-F238E27FC236}">
                <a16:creationId xmlns:a16="http://schemas.microsoft.com/office/drawing/2014/main" id="{8C62ADB5-3634-44CC-808D-A4E28EBE525B}"/>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4" name="Forme libre : forme 13">
            <a:extLst>
              <a:ext uri="{FF2B5EF4-FFF2-40B4-BE49-F238E27FC236}">
                <a16:creationId xmlns:a16="http://schemas.microsoft.com/office/drawing/2014/main" id="{59018C86-192C-45D2-9359-0AC094B5F5E5}"/>
              </a:ext>
            </a:extLst>
          </p:cNvPr>
          <p:cNvSpPr/>
          <p:nvPr/>
        </p:nvSpPr>
        <p:spPr>
          <a:xfrm>
            <a:off x="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370EFFA3-6563-423A-A470-7C1E2AD5B961}" type="slidenum">
              <a:rPr/>
              <a:t>86</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5" name="Image 14">
            <a:extLst>
              <a:ext uri="{FF2B5EF4-FFF2-40B4-BE49-F238E27FC236}">
                <a16:creationId xmlns:a16="http://schemas.microsoft.com/office/drawing/2014/main" id="{31BC7936-36B6-481A-BA5E-9F4229C58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04" y="2768527"/>
            <a:ext cx="1382796" cy="82823"/>
          </a:xfrm>
          <a:prstGeom prst="rect">
            <a:avLst/>
          </a:prstGeom>
        </p:spPr>
      </p:pic>
      <p:pic>
        <p:nvPicPr>
          <p:cNvPr id="17" name="Image 16">
            <a:extLst>
              <a:ext uri="{FF2B5EF4-FFF2-40B4-BE49-F238E27FC236}">
                <a16:creationId xmlns:a16="http://schemas.microsoft.com/office/drawing/2014/main" id="{CEC50BAE-A38B-41A8-A5A5-A233B6543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404" y="3656648"/>
            <a:ext cx="1100856" cy="8376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page70">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8F5174E-9BF3-4637-AB94-6EE1AA372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20" y="2406534"/>
            <a:ext cx="8508961" cy="4405386"/>
          </a:xfrm>
          <a:prstGeom prst="rect">
            <a:avLst/>
          </a:prstGeom>
        </p:spPr>
      </p:pic>
      <p:sp>
        <p:nvSpPr>
          <p:cNvPr id="3" name="Forme libre : forme 2">
            <a:extLst>
              <a:ext uri="{FF2B5EF4-FFF2-40B4-BE49-F238E27FC236}">
                <a16:creationId xmlns:a16="http://schemas.microsoft.com/office/drawing/2014/main" id="{2D43A6DE-ECE9-4330-B996-E692B38EBE40}"/>
              </a:ext>
            </a:extLst>
          </p:cNvPr>
          <p:cNvSpPr/>
          <p:nvPr/>
        </p:nvSpPr>
        <p:spPr>
          <a:xfrm>
            <a:off x="52560" y="836640"/>
            <a:ext cx="9029519" cy="16026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Après avoir choisi un produit, une quantité et une date de livraison, Agrilocal affiche la liste des fournisseurs retenus pour ce marché et présélectionne le fournisseur de rang 1 pour être destinataire du bon de commande.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vous souhaitez changer de fournisseur, vous devez cliquer sur « passer au fournisseur suivant » et le fournisseur de rang 2 sera sélectionné pour être destinataire du bon de commande et effectuer la livraison pour le produit demandé.</a:t>
            </a:r>
          </a:p>
        </p:txBody>
      </p:sp>
      <p:sp>
        <p:nvSpPr>
          <p:cNvPr id="4" name="Forme libre : forme 3">
            <a:extLst>
              <a:ext uri="{FF2B5EF4-FFF2-40B4-BE49-F238E27FC236}">
                <a16:creationId xmlns:a16="http://schemas.microsoft.com/office/drawing/2014/main" id="{4F39AB53-B4A3-4955-91E8-50256859AE4A}"/>
              </a:ext>
            </a:extLst>
          </p:cNvPr>
          <p:cNvSpPr/>
          <p:nvPr/>
        </p:nvSpPr>
        <p:spPr>
          <a:xfrm>
            <a:off x="821709" y="4787943"/>
            <a:ext cx="2038348" cy="1874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5" name="Forme libre : forme 4">
            <a:extLst>
              <a:ext uri="{FF2B5EF4-FFF2-40B4-BE49-F238E27FC236}">
                <a16:creationId xmlns:a16="http://schemas.microsoft.com/office/drawing/2014/main" id="{37C9FAFD-265E-45F2-9754-9C8119E7170A}"/>
              </a:ext>
            </a:extLst>
          </p:cNvPr>
          <p:cNvSpPr/>
          <p:nvPr/>
        </p:nvSpPr>
        <p:spPr>
          <a:xfrm>
            <a:off x="6720396" y="4702044"/>
            <a:ext cx="1074198" cy="1874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8AB677B-A0ED-4349-81C8-DFACB4880E04}"/>
              </a:ext>
            </a:extLst>
          </p:cNvPr>
          <p:cNvSpPr/>
          <p:nvPr/>
        </p:nvSpPr>
        <p:spPr>
          <a:xfrm>
            <a:off x="6214575" y="6565859"/>
            <a:ext cx="2352376" cy="1634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72B829E1-0657-4227-8937-480D1BE9D90C}"/>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MULTI ATTRIBUTION: Attribution « en cascade »</a:t>
            </a:r>
          </a:p>
        </p:txBody>
      </p:sp>
      <p:sp>
        <p:nvSpPr>
          <p:cNvPr id="8" name="Forme libre : forme 7">
            <a:extLst>
              <a:ext uri="{FF2B5EF4-FFF2-40B4-BE49-F238E27FC236}">
                <a16:creationId xmlns:a16="http://schemas.microsoft.com/office/drawing/2014/main" id="{3A851427-C934-470B-8357-22AB9822C8FF}"/>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9" name="Forme libre : forme 8">
            <a:extLst>
              <a:ext uri="{FF2B5EF4-FFF2-40B4-BE49-F238E27FC236}">
                <a16:creationId xmlns:a16="http://schemas.microsoft.com/office/drawing/2014/main" id="{BBA3434C-3BD4-467A-AFBB-180EADCBE293}"/>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3DDB015B-720E-4A2B-9652-4B11311A1BEF}"/>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38975AA7-0ADA-4E74-9593-649D3A5889C9}" type="slidenum">
              <a:rPr/>
              <a:t>87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2" name="Rectangle 1">
            <a:extLst>
              <a:ext uri="{FF2B5EF4-FFF2-40B4-BE49-F238E27FC236}">
                <a16:creationId xmlns:a16="http://schemas.microsoft.com/office/drawing/2014/main" id="{23F56692-4D1C-4DC6-B9F4-2854775166F4}"/>
              </a:ext>
            </a:extLst>
          </p:cNvPr>
          <p:cNvSpPr/>
          <p:nvPr/>
        </p:nvSpPr>
        <p:spPr>
          <a:xfrm>
            <a:off x="304920" y="3952875"/>
            <a:ext cx="904755" cy="187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3B60D162-F184-4BAA-853E-38110FBBE0F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95006" y="3743193"/>
            <a:ext cx="2581275" cy="606703"/>
          </a:xfrm>
          <a:prstGeom prst="rect">
            <a:avLst/>
          </a:prstGeom>
          <a:ln w="19050">
            <a:solidFill>
              <a:srgbClr val="20B4EE"/>
            </a:solidFill>
          </a:ln>
        </p:spPr>
      </p:pic>
      <p:sp>
        <p:nvSpPr>
          <p:cNvPr id="15" name="Triangle isocèle 14">
            <a:extLst>
              <a:ext uri="{FF2B5EF4-FFF2-40B4-BE49-F238E27FC236}">
                <a16:creationId xmlns:a16="http://schemas.microsoft.com/office/drawing/2014/main" id="{A5D833C8-0DEE-4DA5-B016-F8442C5DE0CD}"/>
              </a:ext>
            </a:extLst>
          </p:cNvPr>
          <p:cNvSpPr/>
          <p:nvPr/>
        </p:nvSpPr>
        <p:spPr>
          <a:xfrm rot="16200000">
            <a:off x="1362966" y="3467211"/>
            <a:ext cx="476130" cy="1149849"/>
          </a:xfrm>
          <a:prstGeom prst="triangle">
            <a:avLst/>
          </a:prstGeom>
          <a:solidFill>
            <a:schemeClr val="bg1">
              <a:lumMod val="95000"/>
            </a:schemeClr>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2D737502-97C3-4FE0-8318-762BC5456946}"/>
              </a:ext>
            </a:extLst>
          </p:cNvPr>
          <p:cNvSpPr/>
          <p:nvPr/>
        </p:nvSpPr>
        <p:spPr>
          <a:xfrm>
            <a:off x="4776281" y="3730238"/>
            <a:ext cx="1110036" cy="619658"/>
          </a:xfrm>
          <a:prstGeom prst="rect">
            <a:avLst/>
          </a:prstGeom>
          <a:solidFill>
            <a:srgbClr val="20B4EE"/>
          </a:solidFill>
          <a:ln>
            <a:solidFill>
              <a:srgbClr val="20B4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latin typeface="Arial" panose="020B0604020202020204" pitchFamily="34" charset="0"/>
                <a:cs typeface="Arial" panose="020B0604020202020204" pitchFamily="34" charset="0"/>
              </a:rPr>
              <a:t>Etat d’avancement par produit et par fournisseur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page7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BC79D03-60A9-45FA-8C1D-21D76F959869}"/>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44280" y="2165400"/>
            <a:ext cx="9028440" cy="4070160"/>
          </a:xfrm>
          <a:prstGeom prst="rect">
            <a:avLst/>
          </a:prstGeom>
          <a:noFill/>
          <a:ln>
            <a:noFill/>
          </a:ln>
        </p:spPr>
      </p:pic>
      <p:sp>
        <p:nvSpPr>
          <p:cNvPr id="3" name="Forme libre : forme 2">
            <a:extLst>
              <a:ext uri="{FF2B5EF4-FFF2-40B4-BE49-F238E27FC236}">
                <a16:creationId xmlns:a16="http://schemas.microsoft.com/office/drawing/2014/main" id="{540A84A7-A190-4CAD-98DF-41D6F8F5EE65}"/>
              </a:ext>
            </a:extLst>
          </p:cNvPr>
          <p:cNvSpPr/>
          <p:nvPr/>
        </p:nvSpPr>
        <p:spPr>
          <a:xfrm>
            <a:off x="52560" y="720719"/>
            <a:ext cx="9029519" cy="137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Les marchés à bons de commandes dont la date de fin de marché n'est pas dépassée sont dans l'onglet Tableau de bord, avec un statut « commandé ». Les autres se trouvent dans l'onglet Consultations fermées.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En cliquant sur la ligne de la consultation, vous pouvez visualiser le détail du marché, accéder au règlement de consultation et suivre l'avancement du marché.  </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p:txBody>
      </p:sp>
      <p:sp>
        <p:nvSpPr>
          <p:cNvPr id="4" name="Forme libre : forme 3">
            <a:extLst>
              <a:ext uri="{FF2B5EF4-FFF2-40B4-BE49-F238E27FC236}">
                <a16:creationId xmlns:a16="http://schemas.microsoft.com/office/drawing/2014/main" id="{0792B70F-660A-4980-AA28-D9AC2463423D}"/>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ETAT D'AVANCEMENT DU MARCHE</a:t>
            </a:r>
          </a:p>
        </p:txBody>
      </p:sp>
      <p:sp>
        <p:nvSpPr>
          <p:cNvPr id="5" name="Forme libre : forme 4">
            <a:extLst>
              <a:ext uri="{FF2B5EF4-FFF2-40B4-BE49-F238E27FC236}">
                <a16:creationId xmlns:a16="http://schemas.microsoft.com/office/drawing/2014/main" id="{219D3EDC-BB2D-4FCC-A7EB-5D44CEE9CE5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71950E4-C476-424C-81EA-811354DDF64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9FD0DE1F-E0DA-4EED-AF1E-5F4C0797EBB6}"/>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4F6661-66E7-417D-AE9C-433CB75CE086}" type="slidenum">
              <a:rPr/>
              <a:t>88</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8B5576B-00A4-4524-A82C-B6E12F1ACA18}"/>
              </a:ext>
            </a:extLst>
          </p:cNvPr>
          <p:cNvSpPr/>
          <p:nvPr/>
        </p:nvSpPr>
        <p:spPr>
          <a:xfrm>
            <a:off x="4356000" y="2647800"/>
            <a:ext cx="280836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Reprise des informations principales du marché</a:t>
            </a:r>
          </a:p>
        </p:txBody>
      </p:sp>
      <p:cxnSp>
        <p:nvCxnSpPr>
          <p:cNvPr id="9" name="Connecteur droit avec flèche 8">
            <a:extLst>
              <a:ext uri="{FF2B5EF4-FFF2-40B4-BE49-F238E27FC236}">
                <a16:creationId xmlns:a16="http://schemas.microsoft.com/office/drawing/2014/main" id="{BB67876A-F582-46C4-8442-FA26BBEE0758}"/>
              </a:ext>
            </a:extLst>
          </p:cNvPr>
          <p:cNvCxnSpPr>
            <a:stCxn id="8" idx="3"/>
          </p:cNvCxnSpPr>
          <p:nvPr/>
        </p:nvCxnSpPr>
        <p:spPr>
          <a:xfrm flipH="1">
            <a:off x="3023640" y="2907720"/>
            <a:ext cx="1332360" cy="173880"/>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90D87917-BA64-4FDD-ACEC-FB47DC3C133A}"/>
              </a:ext>
            </a:extLst>
          </p:cNvPr>
          <p:cNvSpPr/>
          <p:nvPr/>
        </p:nvSpPr>
        <p:spPr>
          <a:xfrm>
            <a:off x="287280" y="6319800"/>
            <a:ext cx="1928879"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Accès au règlement de consultation</a:t>
            </a:r>
          </a:p>
        </p:txBody>
      </p:sp>
      <p:cxnSp>
        <p:nvCxnSpPr>
          <p:cNvPr id="11" name="Connecteur droit avec flèche 10">
            <a:extLst>
              <a:ext uri="{FF2B5EF4-FFF2-40B4-BE49-F238E27FC236}">
                <a16:creationId xmlns:a16="http://schemas.microsoft.com/office/drawing/2014/main" id="{BA929235-AE5B-4857-81F3-5FDEED729BB8}"/>
              </a:ext>
            </a:extLst>
          </p:cNvPr>
          <p:cNvCxnSpPr>
            <a:stCxn id="10" idx="1"/>
          </p:cNvCxnSpPr>
          <p:nvPr/>
        </p:nvCxnSpPr>
        <p:spPr>
          <a:xfrm flipV="1">
            <a:off x="2216160" y="6190920"/>
            <a:ext cx="431640" cy="388800"/>
          </a:xfrm>
          <a:prstGeom prst="straightConnector1">
            <a:avLst/>
          </a:prstGeom>
          <a:noFill/>
          <a:ln w="25560" cap="sq">
            <a:solidFill>
              <a:srgbClr val="0064A0"/>
            </a:solidFill>
            <a:prstDash val="solid"/>
            <a:miter/>
            <a:tailEnd type="arrow"/>
          </a:ln>
        </p:spPr>
      </p:cxnSp>
      <p:sp>
        <p:nvSpPr>
          <p:cNvPr id="12" name="Forme libre : forme 11">
            <a:extLst>
              <a:ext uri="{FF2B5EF4-FFF2-40B4-BE49-F238E27FC236}">
                <a16:creationId xmlns:a16="http://schemas.microsoft.com/office/drawing/2014/main" id="{2DD96218-B66E-4FB9-98D2-7DF77B6C63ED}"/>
              </a:ext>
            </a:extLst>
          </p:cNvPr>
          <p:cNvSpPr/>
          <p:nvPr/>
        </p:nvSpPr>
        <p:spPr>
          <a:xfrm>
            <a:off x="144360" y="3887640"/>
            <a:ext cx="3888000" cy="1159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Les quantités déjà commandées pour chaque produit et les sommes déjà engagées sont affichées.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NB : une alerte visuelle apparaît quand la quantité ou le volume financier est dépassé</a:t>
            </a:r>
          </a:p>
        </p:txBody>
      </p:sp>
      <p:cxnSp>
        <p:nvCxnSpPr>
          <p:cNvPr id="13" name="Connecteur droit avec flèche 12">
            <a:extLst>
              <a:ext uri="{FF2B5EF4-FFF2-40B4-BE49-F238E27FC236}">
                <a16:creationId xmlns:a16="http://schemas.microsoft.com/office/drawing/2014/main" id="{7D1148BF-7064-4630-A00D-55B359CFB593}"/>
              </a:ext>
            </a:extLst>
          </p:cNvPr>
          <p:cNvCxnSpPr>
            <a:stCxn id="12" idx="2"/>
            <a:endCxn id="14" idx="0"/>
          </p:cNvCxnSpPr>
          <p:nvPr/>
        </p:nvCxnSpPr>
        <p:spPr>
          <a:xfrm>
            <a:off x="2088360" y="5047200"/>
            <a:ext cx="360360" cy="461520"/>
          </a:xfrm>
          <a:prstGeom prst="straightConnector1">
            <a:avLst/>
          </a:prstGeom>
          <a:noFill/>
          <a:ln w="25560" cap="sq">
            <a:solidFill>
              <a:srgbClr val="009900"/>
            </a:solidFill>
            <a:prstDash val="solid"/>
            <a:miter/>
            <a:tailEnd type="arrow"/>
          </a:ln>
        </p:spPr>
      </p:cxnSp>
      <p:sp>
        <p:nvSpPr>
          <p:cNvPr id="14" name="Forme libre : forme 13">
            <a:extLst>
              <a:ext uri="{FF2B5EF4-FFF2-40B4-BE49-F238E27FC236}">
                <a16:creationId xmlns:a16="http://schemas.microsoft.com/office/drawing/2014/main" id="{7B71417C-4307-4950-A73A-7C6A482C1A3B}"/>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2FC056AD-9002-4578-BAC8-5BFD7B8D0C24}"/>
              </a:ext>
            </a:extLst>
          </p:cNvPr>
          <p:cNvSpPr/>
          <p:nvPr/>
        </p:nvSpPr>
        <p:spPr>
          <a:xfrm>
            <a:off x="6048360" y="4824360"/>
            <a:ext cx="2719440"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la quantité maximale prévue dans le marché n'est pas dépassée, vous pouvez émettre un bon de commande</a:t>
            </a:r>
          </a:p>
        </p:txBody>
      </p:sp>
      <p:cxnSp>
        <p:nvCxnSpPr>
          <p:cNvPr id="16" name="Connecteur droit avec flèche 15">
            <a:extLst>
              <a:ext uri="{FF2B5EF4-FFF2-40B4-BE49-F238E27FC236}">
                <a16:creationId xmlns:a16="http://schemas.microsoft.com/office/drawing/2014/main" id="{4C757161-39EB-46E1-AA7D-E60A684CB917}"/>
              </a:ext>
            </a:extLst>
          </p:cNvPr>
          <p:cNvCxnSpPr>
            <a:stCxn id="15" idx="2"/>
            <a:endCxn id="17" idx="0"/>
          </p:cNvCxnSpPr>
          <p:nvPr/>
        </p:nvCxnSpPr>
        <p:spPr>
          <a:xfrm>
            <a:off x="7408080" y="5770800"/>
            <a:ext cx="512100" cy="277560"/>
          </a:xfrm>
          <a:prstGeom prst="straightConnector1">
            <a:avLst/>
          </a:prstGeom>
          <a:noFill/>
          <a:ln w="25560" cap="sq">
            <a:solidFill>
              <a:srgbClr val="F78E03"/>
            </a:solidFill>
            <a:prstDash val="solid"/>
            <a:miter/>
            <a:tailEnd type="arrow"/>
          </a:ln>
        </p:spPr>
      </p:cxnSp>
      <p:sp>
        <p:nvSpPr>
          <p:cNvPr id="17" name="Forme libre : forme 16">
            <a:extLst>
              <a:ext uri="{FF2B5EF4-FFF2-40B4-BE49-F238E27FC236}">
                <a16:creationId xmlns:a16="http://schemas.microsoft.com/office/drawing/2014/main" id="{832365D4-5BD7-41E7-9936-2821DAE39BF0}"/>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EB63C81E-AA8B-4E30-96B4-A079399650D5}"/>
              </a:ext>
            </a:extLst>
          </p:cNvPr>
          <p:cNvSpPr/>
          <p:nvPr/>
        </p:nvSpPr>
        <p:spPr>
          <a:xfrm>
            <a:off x="3382920" y="5184720"/>
            <a:ext cx="237636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Voir les bons de commandes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déjà émis</a:t>
            </a:r>
          </a:p>
        </p:txBody>
      </p:sp>
      <p:sp>
        <p:nvSpPr>
          <p:cNvPr id="19" name="Forme libre : forme 18">
            <a:extLst>
              <a:ext uri="{FF2B5EF4-FFF2-40B4-BE49-F238E27FC236}">
                <a16:creationId xmlns:a16="http://schemas.microsoft.com/office/drawing/2014/main" id="{76ED680F-5059-4191-8E56-8A5503A10EF4}"/>
              </a:ext>
            </a:extLst>
          </p:cNvPr>
          <p:cNvSpPr/>
          <p:nvPr/>
        </p:nvSpPr>
        <p:spPr>
          <a:xfrm>
            <a:off x="5327640" y="6048360"/>
            <a:ext cx="165564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0" name="Connecteur droit avec flèche 19">
            <a:extLst>
              <a:ext uri="{FF2B5EF4-FFF2-40B4-BE49-F238E27FC236}">
                <a16:creationId xmlns:a16="http://schemas.microsoft.com/office/drawing/2014/main" id="{FA05E9DA-9965-4139-8D0D-4BCDE235A2A9}"/>
              </a:ext>
            </a:extLst>
          </p:cNvPr>
          <p:cNvCxnSpPr>
            <a:stCxn id="18" idx="2"/>
            <a:endCxn id="19" idx="3"/>
          </p:cNvCxnSpPr>
          <p:nvPr/>
        </p:nvCxnSpPr>
        <p:spPr>
          <a:xfrm>
            <a:off x="4571100" y="5918040"/>
            <a:ext cx="756540" cy="202500"/>
          </a:xfrm>
          <a:prstGeom prst="straightConnector1">
            <a:avLst/>
          </a:prstGeom>
          <a:noFill/>
          <a:ln w="25560" cap="sq">
            <a:solidFill>
              <a:srgbClr val="FF0000"/>
            </a:solidFill>
            <a:prstDash val="solid"/>
            <a:miter/>
            <a:tailEnd type="arrow"/>
          </a:ln>
        </p:spPr>
      </p:cxnSp>
      <p:pic>
        <p:nvPicPr>
          <p:cNvPr id="21" name="Image 20">
            <a:extLst>
              <a:ext uri="{FF2B5EF4-FFF2-40B4-BE49-F238E27FC236}">
                <a16:creationId xmlns:a16="http://schemas.microsoft.com/office/drawing/2014/main" id="{3F789970-C11D-409C-9A05-E8641F658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464" y="2783767"/>
            <a:ext cx="1382796" cy="82823"/>
          </a:xfrm>
          <a:prstGeom prst="rect">
            <a:avLst/>
          </a:prstGeom>
        </p:spPr>
      </p:pic>
      <p:pic>
        <p:nvPicPr>
          <p:cNvPr id="22" name="Image 21">
            <a:extLst>
              <a:ext uri="{FF2B5EF4-FFF2-40B4-BE49-F238E27FC236}">
                <a16:creationId xmlns:a16="http://schemas.microsoft.com/office/drawing/2014/main" id="{C59DA670-3947-4549-AF0B-A86758519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464" y="3549968"/>
            <a:ext cx="1100856" cy="83761"/>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DAEC1C6-2218-FF7F-FA38-9F1ACF4A965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0970" y="2015277"/>
            <a:ext cx="8832698" cy="4438082"/>
          </a:xfrm>
          <a:prstGeom prst="rect">
            <a:avLst/>
          </a:prstGeom>
        </p:spPr>
      </p:pic>
      <p:sp>
        <p:nvSpPr>
          <p:cNvPr id="3" name="Forme libre : forme 2">
            <a:extLst>
              <a:ext uri="{FF2B5EF4-FFF2-40B4-BE49-F238E27FC236}">
                <a16:creationId xmlns:a16="http://schemas.microsoft.com/office/drawing/2014/main" id="{540A84A7-A190-4CAD-98DF-41D6F8F5EE65}"/>
              </a:ext>
            </a:extLst>
          </p:cNvPr>
          <p:cNvSpPr/>
          <p:nvPr/>
        </p:nvSpPr>
        <p:spPr>
          <a:xfrm>
            <a:off x="52560" y="720719"/>
            <a:ext cx="902951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Vous pouvez émettre autant de bons de commande que nécessaire p</a:t>
            </a:r>
            <a:r>
              <a:rPr lang="fr-FR" sz="1400" b="1" i="0" u="none" strike="noStrike" baseline="0" dirty="0">
                <a:ln>
                  <a:noFill/>
                </a:ln>
                <a:solidFill>
                  <a:srgbClr val="FFFFFF"/>
                </a:solidFill>
                <a:latin typeface="Arial" pitchFamily="18"/>
                <a:ea typeface="Arial" pitchFamily="2"/>
                <a:cs typeface="Arial" pitchFamily="2"/>
              </a:rPr>
              <a:t>endant la durée de votre marché, et dans la limite de la quantité fixée.</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Vous avez la possibilité de planifier vos commandes sur plusieurs dates de livraison en une seule fois.</a:t>
            </a:r>
          </a:p>
        </p:txBody>
      </p:sp>
      <p:sp>
        <p:nvSpPr>
          <p:cNvPr id="4" name="Forme libre : forme 3">
            <a:extLst>
              <a:ext uri="{FF2B5EF4-FFF2-40B4-BE49-F238E27FC236}">
                <a16:creationId xmlns:a16="http://schemas.microsoft.com/office/drawing/2014/main" id="{0792B70F-660A-4980-AA28-D9AC2463423D}"/>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dirty="0">
                <a:solidFill>
                  <a:srgbClr val="00733C"/>
                </a:solidFill>
                <a:latin typeface="Arial" pitchFamily="18"/>
                <a:ea typeface="Arial" pitchFamily="2"/>
                <a:cs typeface="Arial" pitchFamily="2"/>
              </a:rPr>
              <a:t>EMETTRE UN BON DE COMMANDE</a:t>
            </a:r>
            <a:endParaRPr lang="fr-FR" sz="2400" b="1" i="0" u="none" strike="noStrike" baseline="0" dirty="0">
              <a:ln>
                <a:noFill/>
              </a:ln>
              <a:solidFill>
                <a:srgbClr val="00733C"/>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219D3EDC-BB2D-4FCC-A7EB-5D44CEE9CE5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71950E4-C476-424C-81EA-811354DDF64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9FD0DE1F-E0DA-4EED-AF1E-5F4C0797EBB6}"/>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4F6661-66E7-417D-AE9C-433CB75CE086}" type="slidenum">
              <a:rPr/>
              <a:t>89</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8B5576B-00A4-4524-A82C-B6E12F1ACA18}"/>
              </a:ext>
            </a:extLst>
          </p:cNvPr>
          <p:cNvSpPr/>
          <p:nvPr/>
        </p:nvSpPr>
        <p:spPr>
          <a:xfrm>
            <a:off x="4356000" y="2647800"/>
            <a:ext cx="280836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Reprise des informations principales du marché</a:t>
            </a:r>
          </a:p>
        </p:txBody>
      </p:sp>
      <p:cxnSp>
        <p:nvCxnSpPr>
          <p:cNvPr id="9" name="Connecteur droit avec flèche 8">
            <a:extLst>
              <a:ext uri="{FF2B5EF4-FFF2-40B4-BE49-F238E27FC236}">
                <a16:creationId xmlns:a16="http://schemas.microsoft.com/office/drawing/2014/main" id="{BB67876A-F582-46C4-8442-FA26BBEE0758}"/>
              </a:ext>
            </a:extLst>
          </p:cNvPr>
          <p:cNvCxnSpPr>
            <a:stCxn id="8" idx="3"/>
          </p:cNvCxnSpPr>
          <p:nvPr/>
        </p:nvCxnSpPr>
        <p:spPr>
          <a:xfrm flipH="1">
            <a:off x="3023640" y="2907720"/>
            <a:ext cx="1332360" cy="173880"/>
          </a:xfrm>
          <a:prstGeom prst="straightConnector1">
            <a:avLst/>
          </a:prstGeom>
          <a:noFill/>
          <a:ln w="25560" cap="sq">
            <a:solidFill>
              <a:srgbClr val="FF0000"/>
            </a:solidFill>
            <a:prstDash val="solid"/>
            <a:miter/>
            <a:tailEnd type="arrow"/>
          </a:ln>
        </p:spPr>
      </p:cxnSp>
      <p:sp>
        <p:nvSpPr>
          <p:cNvPr id="12" name="Forme libre : forme 11">
            <a:extLst>
              <a:ext uri="{FF2B5EF4-FFF2-40B4-BE49-F238E27FC236}">
                <a16:creationId xmlns:a16="http://schemas.microsoft.com/office/drawing/2014/main" id="{2DD96218-B66E-4FB9-98D2-7DF77B6C63ED}"/>
              </a:ext>
            </a:extLst>
          </p:cNvPr>
          <p:cNvSpPr/>
          <p:nvPr/>
        </p:nvSpPr>
        <p:spPr>
          <a:xfrm>
            <a:off x="144360" y="3887640"/>
            <a:ext cx="3888000" cy="1159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Les quantités déjà commandées pour chaque produit et les sommes déjà engagées sont affichées.</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NB : une alerte visuelle apparaît quand la quantité ou le volume financier est dépassé</a:t>
            </a:r>
          </a:p>
        </p:txBody>
      </p:sp>
      <p:cxnSp>
        <p:nvCxnSpPr>
          <p:cNvPr id="13" name="Connecteur droit avec flèche 12">
            <a:extLst>
              <a:ext uri="{FF2B5EF4-FFF2-40B4-BE49-F238E27FC236}">
                <a16:creationId xmlns:a16="http://schemas.microsoft.com/office/drawing/2014/main" id="{7D1148BF-7064-4630-A00D-55B359CFB593}"/>
              </a:ext>
            </a:extLst>
          </p:cNvPr>
          <p:cNvCxnSpPr>
            <a:stCxn id="12" idx="2"/>
            <a:endCxn id="14" idx="0"/>
          </p:cNvCxnSpPr>
          <p:nvPr/>
        </p:nvCxnSpPr>
        <p:spPr>
          <a:xfrm>
            <a:off x="2088360" y="5047200"/>
            <a:ext cx="360360" cy="461520"/>
          </a:xfrm>
          <a:prstGeom prst="straightConnector1">
            <a:avLst/>
          </a:prstGeom>
          <a:noFill/>
          <a:ln w="25560" cap="sq">
            <a:solidFill>
              <a:srgbClr val="009900"/>
            </a:solidFill>
            <a:prstDash val="solid"/>
            <a:miter/>
            <a:tailEnd type="arrow"/>
          </a:ln>
        </p:spPr>
      </p:cxnSp>
      <p:sp>
        <p:nvSpPr>
          <p:cNvPr id="14" name="Forme libre : forme 13">
            <a:extLst>
              <a:ext uri="{FF2B5EF4-FFF2-40B4-BE49-F238E27FC236}">
                <a16:creationId xmlns:a16="http://schemas.microsoft.com/office/drawing/2014/main" id="{7B71417C-4307-4950-A73A-7C6A482C1A3B}"/>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2FC056AD-9002-4578-BAC8-5BFD7B8D0C24}"/>
              </a:ext>
            </a:extLst>
          </p:cNvPr>
          <p:cNvSpPr/>
          <p:nvPr/>
        </p:nvSpPr>
        <p:spPr>
          <a:xfrm>
            <a:off x="5126182" y="4824360"/>
            <a:ext cx="3641618"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Si la quantité maximale prévue dans le marché n'est pas dépassée, vous pouvez émettre un bon de commande</a:t>
            </a:r>
          </a:p>
        </p:txBody>
      </p:sp>
      <p:cxnSp>
        <p:nvCxnSpPr>
          <p:cNvPr id="16" name="Connecteur droit avec flèche 15">
            <a:extLst>
              <a:ext uri="{FF2B5EF4-FFF2-40B4-BE49-F238E27FC236}">
                <a16:creationId xmlns:a16="http://schemas.microsoft.com/office/drawing/2014/main" id="{4C757161-39EB-46E1-AA7D-E60A684CB917}"/>
              </a:ext>
            </a:extLst>
          </p:cNvPr>
          <p:cNvCxnSpPr>
            <a:cxnSpLocks/>
            <a:stCxn id="15" idx="2"/>
          </p:cNvCxnSpPr>
          <p:nvPr/>
        </p:nvCxnSpPr>
        <p:spPr>
          <a:xfrm flipH="1">
            <a:off x="5759460" y="5565205"/>
            <a:ext cx="1187531" cy="627515"/>
          </a:xfrm>
          <a:prstGeom prst="straightConnector1">
            <a:avLst/>
          </a:prstGeom>
          <a:noFill/>
          <a:ln w="25560" cap="sq">
            <a:solidFill>
              <a:srgbClr val="F78E03"/>
            </a:solidFill>
            <a:prstDash val="solid"/>
            <a:miter/>
            <a:tailEnd type="arrow"/>
          </a:ln>
        </p:spPr>
      </p:cxnSp>
      <p:sp>
        <p:nvSpPr>
          <p:cNvPr id="17" name="Forme libre : forme 16">
            <a:extLst>
              <a:ext uri="{FF2B5EF4-FFF2-40B4-BE49-F238E27FC236}">
                <a16:creationId xmlns:a16="http://schemas.microsoft.com/office/drawing/2014/main" id="{832365D4-5BD7-41E7-9936-2821DAE39BF0}"/>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EB63C81E-AA8B-4E30-96B4-A079399650D5}"/>
              </a:ext>
            </a:extLst>
          </p:cNvPr>
          <p:cNvSpPr/>
          <p:nvPr/>
        </p:nvSpPr>
        <p:spPr>
          <a:xfrm>
            <a:off x="1585079" y="6332599"/>
            <a:ext cx="3541103"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Voir les bons de commandes déjà émis</a:t>
            </a:r>
          </a:p>
        </p:txBody>
      </p:sp>
      <p:sp>
        <p:nvSpPr>
          <p:cNvPr id="19" name="Forme libre : forme 18">
            <a:extLst>
              <a:ext uri="{FF2B5EF4-FFF2-40B4-BE49-F238E27FC236}">
                <a16:creationId xmlns:a16="http://schemas.microsoft.com/office/drawing/2014/main" id="{76ED680F-5059-4191-8E56-8A5503A10EF4}"/>
              </a:ext>
            </a:extLst>
          </p:cNvPr>
          <p:cNvSpPr/>
          <p:nvPr/>
        </p:nvSpPr>
        <p:spPr>
          <a:xfrm>
            <a:off x="5327640" y="6048360"/>
            <a:ext cx="165564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0" name="Connecteur droit avec flèche 19">
            <a:extLst>
              <a:ext uri="{FF2B5EF4-FFF2-40B4-BE49-F238E27FC236}">
                <a16:creationId xmlns:a16="http://schemas.microsoft.com/office/drawing/2014/main" id="{FA05E9DA-9965-4139-8D0D-4BCDE235A2A9}"/>
              </a:ext>
            </a:extLst>
          </p:cNvPr>
          <p:cNvCxnSpPr>
            <a:cxnSpLocks/>
          </p:cNvCxnSpPr>
          <p:nvPr/>
        </p:nvCxnSpPr>
        <p:spPr>
          <a:xfrm flipV="1">
            <a:off x="3325091" y="6137281"/>
            <a:ext cx="0" cy="195318"/>
          </a:xfrm>
          <a:prstGeom prst="straightConnector1">
            <a:avLst/>
          </a:prstGeom>
          <a:noFill/>
          <a:ln w="25560" cap="sq">
            <a:solidFill>
              <a:srgbClr val="FF0000"/>
            </a:solidFill>
            <a:prstDash val="solid"/>
            <a:miter/>
            <a:tailEnd type="arrow"/>
          </a:ln>
        </p:spPr>
      </p:cxnSp>
    </p:spTree>
    <p:extLst>
      <p:ext uri="{BB962C8B-B14F-4D97-AF65-F5344CB8AC3E}">
        <p14:creationId xmlns:p14="http://schemas.microsoft.com/office/powerpoint/2010/main" val="290669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D0B8230-1086-4E36-B751-700E4AA3BC92}"/>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368360" y="1244520"/>
            <a:ext cx="4932360" cy="5575320"/>
          </a:xfrm>
          <a:prstGeom prst="rect">
            <a:avLst/>
          </a:prstGeom>
          <a:noFill/>
          <a:ln>
            <a:noFill/>
          </a:ln>
        </p:spPr>
      </p:pic>
      <p:cxnSp>
        <p:nvCxnSpPr>
          <p:cNvPr id="3" name="Connecteur droit avec flèche 2">
            <a:extLst>
              <a:ext uri="{FF2B5EF4-FFF2-40B4-BE49-F238E27FC236}">
                <a16:creationId xmlns:a16="http://schemas.microsoft.com/office/drawing/2014/main" id="{F062729F-A4B3-48A9-85FE-B5F02FCEF193}"/>
              </a:ext>
            </a:extLst>
          </p:cNvPr>
          <p:cNvCxnSpPr/>
          <p:nvPr/>
        </p:nvCxnSpPr>
        <p:spPr>
          <a:xfrm>
            <a:off x="1863719" y="2041560"/>
            <a:ext cx="2348281" cy="1800"/>
          </a:xfrm>
          <a:prstGeom prst="straightConnector1">
            <a:avLst/>
          </a:prstGeom>
          <a:noFill/>
          <a:ln>
            <a:noFill/>
            <a:prstDash val="solid"/>
          </a:ln>
        </p:spPr>
      </p:cxnSp>
      <p:sp>
        <p:nvSpPr>
          <p:cNvPr id="4" name="Forme libre : forme 3">
            <a:extLst>
              <a:ext uri="{FF2B5EF4-FFF2-40B4-BE49-F238E27FC236}">
                <a16:creationId xmlns:a16="http://schemas.microsoft.com/office/drawing/2014/main" id="{92EE0E7A-8B79-4915-A2F6-D2989D3302D2}"/>
              </a:ext>
            </a:extLst>
          </p:cNvPr>
          <p:cNvSpPr/>
          <p:nvPr/>
        </p:nvSpPr>
        <p:spPr>
          <a:xfrm>
            <a:off x="994306" y="133200"/>
            <a:ext cx="5237825"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 pos="10328040" algn="l"/>
                <a:tab pos="10779119" algn="l"/>
                <a:tab pos="10780560" algn="l"/>
                <a:tab pos="10782000" algn="l"/>
              </a:tabLst>
            </a:pPr>
            <a:r>
              <a:rPr lang="fr-FR" sz="2800" b="1" i="0" u="none" strike="noStrike" baseline="0" dirty="0">
                <a:ln>
                  <a:noFill/>
                </a:ln>
                <a:solidFill>
                  <a:srgbClr val="00733C"/>
                </a:solidFill>
                <a:latin typeface="Arial" pitchFamily="18"/>
                <a:ea typeface="Arial" pitchFamily="2"/>
                <a:cs typeface="Arial" pitchFamily="2"/>
              </a:rPr>
              <a:t>	 Connexion - Inscription</a:t>
            </a:r>
          </a:p>
        </p:txBody>
      </p:sp>
      <p:sp>
        <p:nvSpPr>
          <p:cNvPr id="5" name="Forme libre : forme 4">
            <a:extLst>
              <a:ext uri="{FF2B5EF4-FFF2-40B4-BE49-F238E27FC236}">
                <a16:creationId xmlns:a16="http://schemas.microsoft.com/office/drawing/2014/main" id="{DFB21DBD-4B10-4FE3-8650-B8538ECA9D0D}"/>
              </a:ext>
            </a:extLst>
          </p:cNvPr>
          <p:cNvSpPr/>
          <p:nvPr/>
        </p:nvSpPr>
        <p:spPr>
          <a:xfrm>
            <a:off x="36360" y="6553080"/>
            <a:ext cx="9144000" cy="405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47E072D1-C6BC-4127-A8CC-BAC82E698070}" type="slidenum">
              <a:rPr/>
              <a:t>9</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6" name="Connecteur droit avec flèche 5">
            <a:extLst>
              <a:ext uri="{FF2B5EF4-FFF2-40B4-BE49-F238E27FC236}">
                <a16:creationId xmlns:a16="http://schemas.microsoft.com/office/drawing/2014/main" id="{1626C028-6839-43B4-B32E-F86ED0E0A9D3}"/>
              </a:ext>
            </a:extLst>
          </p:cNvPr>
          <p:cNvCxnSpPr/>
          <p:nvPr/>
        </p:nvCxnSpPr>
        <p:spPr>
          <a:xfrm>
            <a:off x="1935000" y="1666439"/>
            <a:ext cx="2348280" cy="3601"/>
          </a:xfrm>
          <a:prstGeom prst="straightConnector1">
            <a:avLst/>
          </a:prstGeom>
          <a:noFill/>
          <a:ln>
            <a:noFill/>
            <a:prstDash val="solid"/>
          </a:ln>
        </p:spPr>
      </p:cxnSp>
      <p:sp>
        <p:nvSpPr>
          <p:cNvPr id="7" name="Forme libre : forme 6">
            <a:extLst>
              <a:ext uri="{FF2B5EF4-FFF2-40B4-BE49-F238E27FC236}">
                <a16:creationId xmlns:a16="http://schemas.microsoft.com/office/drawing/2014/main" id="{B8D5612D-0646-4BF1-A4CB-16C5D71124B8}"/>
              </a:ext>
            </a:extLst>
          </p:cNvPr>
          <p:cNvSpPr/>
          <p:nvPr/>
        </p:nvSpPr>
        <p:spPr>
          <a:xfrm>
            <a:off x="2425680" y="2525760"/>
            <a:ext cx="885960" cy="1508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8" name="Connecteur droit avec flèche 7">
            <a:extLst>
              <a:ext uri="{FF2B5EF4-FFF2-40B4-BE49-F238E27FC236}">
                <a16:creationId xmlns:a16="http://schemas.microsoft.com/office/drawing/2014/main" id="{6BDE725A-4A52-4348-8593-859089954B55}"/>
              </a:ext>
            </a:extLst>
          </p:cNvPr>
          <p:cNvCxnSpPr>
            <a:cxnSpLocks/>
            <a:endCxn id="7" idx="1"/>
          </p:cNvCxnSpPr>
          <p:nvPr/>
        </p:nvCxnSpPr>
        <p:spPr>
          <a:xfrm flipH="1">
            <a:off x="3311640" y="1952100"/>
            <a:ext cx="3060720" cy="649080"/>
          </a:xfrm>
          <a:prstGeom prst="straightConnector1">
            <a:avLst/>
          </a:prstGeom>
          <a:noFill/>
          <a:ln w="25560" cap="sq">
            <a:solidFill>
              <a:srgbClr val="E3001E"/>
            </a:solidFill>
            <a:prstDash val="solid"/>
            <a:miter/>
            <a:tailEnd type="arrow"/>
          </a:ln>
        </p:spPr>
      </p:cxnSp>
      <p:sp>
        <p:nvSpPr>
          <p:cNvPr id="10" name="Forme libre : forme 9">
            <a:extLst>
              <a:ext uri="{FF2B5EF4-FFF2-40B4-BE49-F238E27FC236}">
                <a16:creationId xmlns:a16="http://schemas.microsoft.com/office/drawing/2014/main" id="{923B3418-F9B3-408D-8932-A40914790873}"/>
              </a:ext>
            </a:extLst>
          </p:cNvPr>
          <p:cNvSpPr/>
          <p:nvPr/>
        </p:nvSpPr>
        <p:spPr>
          <a:xfrm>
            <a:off x="25560" y="608040"/>
            <a:ext cx="915012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800" b="1" i="0" u="none" strike="noStrike" baseline="0" dirty="0">
                <a:ln>
                  <a:noFill/>
                </a:ln>
                <a:solidFill>
                  <a:srgbClr val="0070C0"/>
                </a:solidFill>
                <a:latin typeface="Calibri" pitchFamily="34"/>
                <a:ea typeface="Calibri" pitchFamily="34"/>
                <a:cs typeface="Calibri" pitchFamily="34"/>
              </a:rPr>
              <a:t>1 - Le formulaire d’inscription vous permet de demander la création de votre compte acheteur Agrilocal.</a:t>
            </a:r>
          </a:p>
        </p:txBody>
      </p:sp>
      <p:sp>
        <p:nvSpPr>
          <p:cNvPr id="11" name="Forme libre : forme 10">
            <a:extLst>
              <a:ext uri="{FF2B5EF4-FFF2-40B4-BE49-F238E27FC236}">
                <a16:creationId xmlns:a16="http://schemas.microsoft.com/office/drawing/2014/main" id="{0C16DAB0-660D-408D-9E0B-D378C2B3BA26}"/>
              </a:ext>
            </a:extLst>
          </p:cNvPr>
          <p:cNvSpPr/>
          <p:nvPr/>
        </p:nvSpPr>
        <p:spPr>
          <a:xfrm>
            <a:off x="304920" y="243000"/>
            <a:ext cx="29340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2" name="Forme libre : forme 11">
            <a:extLst>
              <a:ext uri="{FF2B5EF4-FFF2-40B4-BE49-F238E27FC236}">
                <a16:creationId xmlns:a16="http://schemas.microsoft.com/office/drawing/2014/main" id="{2E16F183-D63B-40EB-95C8-13D83A897CF7}"/>
              </a:ext>
            </a:extLst>
          </p:cNvPr>
          <p:cNvSpPr/>
          <p:nvPr/>
        </p:nvSpPr>
        <p:spPr>
          <a:xfrm>
            <a:off x="696960" y="243000"/>
            <a:ext cx="293760" cy="30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3" name="Connecteur droit avec flèche 12">
            <a:extLst>
              <a:ext uri="{FF2B5EF4-FFF2-40B4-BE49-F238E27FC236}">
                <a16:creationId xmlns:a16="http://schemas.microsoft.com/office/drawing/2014/main" id="{EA3C46C5-8232-4487-8717-A836E703F278}"/>
              </a:ext>
            </a:extLst>
          </p:cNvPr>
          <p:cNvCxnSpPr>
            <a:stCxn id="7" idx="2"/>
            <a:endCxn id="14" idx="0"/>
          </p:cNvCxnSpPr>
          <p:nvPr/>
        </p:nvCxnSpPr>
        <p:spPr>
          <a:xfrm>
            <a:off x="2868660" y="2676600"/>
            <a:ext cx="204659" cy="536400"/>
          </a:xfrm>
          <a:prstGeom prst="straightConnector1">
            <a:avLst/>
          </a:prstGeom>
          <a:noFill/>
          <a:ln w="25560" cap="sq">
            <a:solidFill>
              <a:srgbClr val="E3001E"/>
            </a:solidFill>
            <a:prstDash val="solid"/>
            <a:miter/>
            <a:tailEnd type="arrow"/>
          </a:ln>
        </p:spPr>
      </p:cxnSp>
      <p:sp>
        <p:nvSpPr>
          <p:cNvPr id="14" name="Forme libre : forme 13">
            <a:extLst>
              <a:ext uri="{FF2B5EF4-FFF2-40B4-BE49-F238E27FC236}">
                <a16:creationId xmlns:a16="http://schemas.microsoft.com/office/drawing/2014/main" id="{EBD19B69-7FE8-4904-9958-5F182AB8DEC1}"/>
              </a:ext>
            </a:extLst>
          </p:cNvPr>
          <p:cNvSpPr/>
          <p:nvPr/>
        </p:nvSpPr>
        <p:spPr>
          <a:xfrm>
            <a:off x="1863719" y="3213000"/>
            <a:ext cx="2419200" cy="18716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FF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54F50357-3052-4CCA-85B5-C5A42F925B2E}"/>
              </a:ext>
            </a:extLst>
          </p:cNvPr>
          <p:cNvSpPr/>
          <p:nvPr/>
        </p:nvSpPr>
        <p:spPr>
          <a:xfrm>
            <a:off x="6372360" y="3035159"/>
            <a:ext cx="2771640" cy="94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0C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Vous devez également renseigner le nom et prénom de la personne ressource pour votre établissement</a:t>
            </a:r>
          </a:p>
        </p:txBody>
      </p:sp>
      <p:cxnSp>
        <p:nvCxnSpPr>
          <p:cNvPr id="16" name="Connecteur droit avec flèche 15">
            <a:extLst>
              <a:ext uri="{FF2B5EF4-FFF2-40B4-BE49-F238E27FC236}">
                <a16:creationId xmlns:a16="http://schemas.microsoft.com/office/drawing/2014/main" id="{0A0C6777-A14A-4A98-9C3B-34339A926B5B}"/>
              </a:ext>
            </a:extLst>
          </p:cNvPr>
          <p:cNvCxnSpPr>
            <a:stCxn id="15" idx="3"/>
            <a:endCxn id="17" idx="1"/>
          </p:cNvCxnSpPr>
          <p:nvPr/>
        </p:nvCxnSpPr>
        <p:spPr>
          <a:xfrm flipH="1">
            <a:off x="4281479" y="3508379"/>
            <a:ext cx="2090881" cy="2332081"/>
          </a:xfrm>
          <a:prstGeom prst="straightConnector1">
            <a:avLst/>
          </a:prstGeom>
          <a:noFill/>
          <a:ln w="25560" cap="sq">
            <a:solidFill>
              <a:srgbClr val="0064A0"/>
            </a:solidFill>
            <a:prstDash val="solid"/>
            <a:miter/>
            <a:tailEnd type="arrow"/>
          </a:ln>
        </p:spPr>
      </p:cxnSp>
      <p:sp>
        <p:nvSpPr>
          <p:cNvPr id="17" name="Forme libre : forme 16">
            <a:extLst>
              <a:ext uri="{FF2B5EF4-FFF2-40B4-BE49-F238E27FC236}">
                <a16:creationId xmlns:a16="http://schemas.microsoft.com/office/drawing/2014/main" id="{A711E167-3429-4ABB-9FB9-24A24F855108}"/>
              </a:ext>
            </a:extLst>
          </p:cNvPr>
          <p:cNvSpPr/>
          <p:nvPr/>
        </p:nvSpPr>
        <p:spPr>
          <a:xfrm>
            <a:off x="1863719" y="5587920"/>
            <a:ext cx="2417760" cy="50507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5560" cap="sq">
            <a:solidFill>
              <a:srgbClr val="005DA2"/>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8B838393-DF8C-4B10-A579-33145A176328}"/>
              </a:ext>
            </a:extLst>
          </p:cNvPr>
          <p:cNvSpPr/>
          <p:nvPr/>
        </p:nvSpPr>
        <p:spPr>
          <a:xfrm>
            <a:off x="6424560" y="4164245"/>
            <a:ext cx="2719440"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Validez le formulaire. </a:t>
            </a:r>
          </a:p>
          <a:p>
            <a:pPr eaLnBrk="1" hangingPunct="1">
              <a:buSzPct val="100000"/>
            </a:pPr>
            <a:endParaRPr lang="fr-FR" altLang="fr-FR" sz="1400" b="1" dirty="0">
              <a:solidFill>
                <a:srgbClr val="FFFFFF"/>
              </a:solidFill>
              <a:latin typeface="Arial" panose="020B0604020202020204" pitchFamily="34" charset="0"/>
              <a:cs typeface="Arial" panose="020B0604020202020204" pitchFamily="34" charset="0"/>
            </a:endParaRPr>
          </a:p>
          <a:p>
            <a:pP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Votre demande est transmise à l’animateur Agrilocal de votre département.</a:t>
            </a:r>
          </a:p>
        </p:txBody>
      </p:sp>
      <p:cxnSp>
        <p:nvCxnSpPr>
          <p:cNvPr id="19" name="Connecteur droit avec flèche 18">
            <a:extLst>
              <a:ext uri="{FF2B5EF4-FFF2-40B4-BE49-F238E27FC236}">
                <a16:creationId xmlns:a16="http://schemas.microsoft.com/office/drawing/2014/main" id="{5B65F930-B527-4630-B7AB-2CFF8544E630}"/>
              </a:ext>
            </a:extLst>
          </p:cNvPr>
          <p:cNvCxnSpPr>
            <a:cxnSpLocks/>
            <a:stCxn id="18" idx="3"/>
          </p:cNvCxnSpPr>
          <p:nvPr/>
        </p:nvCxnSpPr>
        <p:spPr>
          <a:xfrm flipH="1">
            <a:off x="3551068" y="4750111"/>
            <a:ext cx="2873492" cy="1974689"/>
          </a:xfrm>
          <a:prstGeom prst="straightConnector1">
            <a:avLst/>
          </a:prstGeom>
          <a:noFill/>
          <a:ln w="25560" cap="sq">
            <a:solidFill>
              <a:srgbClr val="F78E03"/>
            </a:solidFill>
            <a:prstDash val="solid"/>
            <a:miter/>
            <a:tailEnd type="arrow"/>
          </a:ln>
        </p:spPr>
      </p:cxnSp>
      <p:sp>
        <p:nvSpPr>
          <p:cNvPr id="20" name="Text Box 8">
            <a:extLst>
              <a:ext uri="{FF2B5EF4-FFF2-40B4-BE49-F238E27FC236}">
                <a16:creationId xmlns:a16="http://schemas.microsoft.com/office/drawing/2014/main" id="{8D723C75-2B95-46B8-A39A-C2DE8C88D8E1}"/>
              </a:ext>
            </a:extLst>
          </p:cNvPr>
          <p:cNvSpPr txBox="1">
            <a:spLocks noChangeArrowheads="1"/>
          </p:cNvSpPr>
          <p:nvPr/>
        </p:nvSpPr>
        <p:spPr bwMode="auto">
          <a:xfrm>
            <a:off x="6372360" y="1296640"/>
            <a:ext cx="2803320" cy="1602619"/>
          </a:xfrm>
          <a:prstGeom prst="rect">
            <a:avLst/>
          </a:prstGeom>
          <a:solidFill>
            <a:srgbClr val="E3001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ea typeface="ヒラギノ角ゴ Pro W3"/>
                <a:cs typeface="ヒラギノ角ゴ Pro W3"/>
              </a:defRPr>
            </a:lvl9pPr>
          </a:lstStyle>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 Si le SIRET est reconnu, les coordonnées de votre établissement sont automatiquement renseignées. </a:t>
            </a:r>
          </a:p>
          <a:p>
            <a:pPr algn="ctr" eaLnBrk="1" hangingPunct="1">
              <a:buSzPct val="100000"/>
            </a:pPr>
            <a:endParaRPr lang="fr-FR" altLang="fr-FR" sz="1400" b="1" dirty="0">
              <a:solidFill>
                <a:srgbClr val="FFFFFF"/>
              </a:solidFill>
              <a:latin typeface="Arial" panose="020B0604020202020204" pitchFamily="34" charset="0"/>
              <a:cs typeface="Arial" panose="020B0604020202020204" pitchFamily="34" charset="0"/>
            </a:endParaRPr>
          </a:p>
          <a:p>
            <a:pPr algn="ctr" eaLnBrk="1" hangingPunct="1">
              <a:buSzPct val="100000"/>
            </a:pPr>
            <a:r>
              <a:rPr lang="fr-FR" altLang="fr-FR" sz="1400" b="1" dirty="0">
                <a:solidFill>
                  <a:srgbClr val="FFFFFF"/>
                </a:solidFill>
                <a:latin typeface="Arial" panose="020B0604020202020204" pitchFamily="34" charset="0"/>
                <a:cs typeface="Arial" panose="020B0604020202020204" pitchFamily="34" charset="0"/>
              </a:rPr>
              <a:t>A défaut, contacter votre animateur Agrilocal.</a:t>
            </a:r>
          </a:p>
        </p:txBody>
      </p:sp>
      <p:cxnSp>
        <p:nvCxnSpPr>
          <p:cNvPr id="26" name="Connecteur droit avec flèche 25">
            <a:extLst>
              <a:ext uri="{FF2B5EF4-FFF2-40B4-BE49-F238E27FC236}">
                <a16:creationId xmlns:a16="http://schemas.microsoft.com/office/drawing/2014/main" id="{47EC5D20-18CC-4D67-B1D1-7D0B25B1E80E}"/>
              </a:ext>
            </a:extLst>
          </p:cNvPr>
          <p:cNvCxnSpPr>
            <a:cxnSpLocks/>
            <a:stCxn id="18" idx="3"/>
          </p:cNvCxnSpPr>
          <p:nvPr/>
        </p:nvCxnSpPr>
        <p:spPr>
          <a:xfrm flipH="1" flipV="1">
            <a:off x="4212000" y="1630822"/>
            <a:ext cx="2212560" cy="3119289"/>
          </a:xfrm>
          <a:prstGeom prst="straightConnector1">
            <a:avLst/>
          </a:prstGeom>
          <a:noFill/>
          <a:ln w="25560" cap="sq">
            <a:solidFill>
              <a:srgbClr val="F78E03"/>
            </a:solidFill>
            <a:prstDash val="solid"/>
            <a:miter/>
            <a:tailEnd type="arrow"/>
          </a:ln>
        </p:spPr>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a:extLst>
              <a:ext uri="{FF2B5EF4-FFF2-40B4-BE49-F238E27FC236}">
                <a16:creationId xmlns:a16="http://schemas.microsoft.com/office/drawing/2014/main" id="{F5DE03DF-3EBA-259A-B7A6-F7DD781AA71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7999" y="4132802"/>
            <a:ext cx="9035220" cy="2751835"/>
          </a:xfrm>
          <a:prstGeom prst="rect">
            <a:avLst/>
          </a:prstGeom>
        </p:spPr>
      </p:pic>
      <p:pic>
        <p:nvPicPr>
          <p:cNvPr id="22" name="Image 21">
            <a:extLst>
              <a:ext uri="{FF2B5EF4-FFF2-40B4-BE49-F238E27FC236}">
                <a16:creationId xmlns:a16="http://schemas.microsoft.com/office/drawing/2014/main" id="{C02FFD1E-F0B0-D35D-F236-DA6A3AAE879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7999" y="609990"/>
            <a:ext cx="9036001" cy="3343892"/>
          </a:xfrm>
          <a:prstGeom prst="rect">
            <a:avLst/>
          </a:prstGeom>
        </p:spPr>
      </p:pic>
      <p:sp>
        <p:nvSpPr>
          <p:cNvPr id="4" name="Forme libre : forme 3">
            <a:extLst>
              <a:ext uri="{FF2B5EF4-FFF2-40B4-BE49-F238E27FC236}">
                <a16:creationId xmlns:a16="http://schemas.microsoft.com/office/drawing/2014/main" id="{0792B70F-660A-4980-AA28-D9AC2463423D}"/>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dirty="0">
                <a:solidFill>
                  <a:srgbClr val="00733C"/>
                </a:solidFill>
                <a:latin typeface="Arial" pitchFamily="18"/>
                <a:ea typeface="Arial" pitchFamily="2"/>
                <a:cs typeface="Arial" pitchFamily="2"/>
              </a:rPr>
              <a:t>EMETTRE UN BON DE COMMANDE</a:t>
            </a:r>
            <a:endParaRPr lang="fr-FR" sz="2400" b="1" i="0" u="none" strike="noStrike" baseline="0" dirty="0">
              <a:ln>
                <a:noFill/>
              </a:ln>
              <a:solidFill>
                <a:srgbClr val="00733C"/>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219D3EDC-BB2D-4FCC-A7EB-5D44CEE9CE54}"/>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F71950E4-C476-424C-81EA-811354DDF64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9FD0DE1F-E0DA-4EED-AF1E-5F4C0797EBB6}"/>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4F6661-66E7-417D-AE9C-433CB75CE086}" type="slidenum">
              <a:rPr/>
              <a:t>90</a:t>
            </a:fld>
            <a:endParaRPr lang="fr-FR" sz="1800" b="1" i="0" u="none" strike="noStrike" baseline="0" dirty="0">
              <a:ln>
                <a:noFill/>
              </a:ln>
              <a:solidFill>
                <a:srgbClr val="948A54"/>
              </a:solidFill>
              <a:latin typeface="Arial" pitchFamily="18"/>
              <a:ea typeface="Arial" pitchFamily="2"/>
              <a:cs typeface="Arial" pitchFamily="2"/>
            </a:endParaRPr>
          </a:p>
        </p:txBody>
      </p:sp>
      <p:cxnSp>
        <p:nvCxnSpPr>
          <p:cNvPr id="9" name="Connecteur droit avec flèche 8">
            <a:extLst>
              <a:ext uri="{FF2B5EF4-FFF2-40B4-BE49-F238E27FC236}">
                <a16:creationId xmlns:a16="http://schemas.microsoft.com/office/drawing/2014/main" id="{BB67876A-F582-46C4-8442-FA26BBEE0758}"/>
              </a:ext>
            </a:extLst>
          </p:cNvPr>
          <p:cNvCxnSpPr>
            <a:cxnSpLocks/>
            <a:stCxn id="18" idx="2"/>
          </p:cNvCxnSpPr>
          <p:nvPr/>
        </p:nvCxnSpPr>
        <p:spPr>
          <a:xfrm flipH="1">
            <a:off x="3740727" y="1521449"/>
            <a:ext cx="803240" cy="461520"/>
          </a:xfrm>
          <a:prstGeom prst="straightConnector1">
            <a:avLst/>
          </a:prstGeom>
          <a:noFill/>
          <a:ln w="25560" cap="sq">
            <a:solidFill>
              <a:srgbClr val="FF0000"/>
            </a:solidFill>
            <a:prstDash val="solid"/>
            <a:miter/>
            <a:tailEnd type="arrow"/>
          </a:ln>
        </p:spPr>
      </p:cxnSp>
      <p:sp>
        <p:nvSpPr>
          <p:cNvPr id="10" name="Forme libre : forme 9">
            <a:extLst>
              <a:ext uri="{FF2B5EF4-FFF2-40B4-BE49-F238E27FC236}">
                <a16:creationId xmlns:a16="http://schemas.microsoft.com/office/drawing/2014/main" id="{90D87917-BA64-4FDD-ACEC-FB47DC3C133A}"/>
              </a:ext>
            </a:extLst>
          </p:cNvPr>
          <p:cNvSpPr/>
          <p:nvPr/>
        </p:nvSpPr>
        <p:spPr>
          <a:xfrm>
            <a:off x="6345382" y="5356324"/>
            <a:ext cx="2366977"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3 – Lancer la commande</a:t>
            </a:r>
          </a:p>
        </p:txBody>
      </p:sp>
      <p:cxnSp>
        <p:nvCxnSpPr>
          <p:cNvPr id="11" name="Connecteur droit avec flèche 10">
            <a:extLst>
              <a:ext uri="{FF2B5EF4-FFF2-40B4-BE49-F238E27FC236}">
                <a16:creationId xmlns:a16="http://schemas.microsoft.com/office/drawing/2014/main" id="{BA929235-AE5B-4857-81F3-5FDEED729BB8}"/>
              </a:ext>
            </a:extLst>
          </p:cNvPr>
          <p:cNvCxnSpPr>
            <a:cxnSpLocks/>
            <a:stCxn id="10" idx="2"/>
          </p:cNvCxnSpPr>
          <p:nvPr/>
        </p:nvCxnSpPr>
        <p:spPr>
          <a:xfrm>
            <a:off x="7528871" y="5666282"/>
            <a:ext cx="8001" cy="1089745"/>
          </a:xfrm>
          <a:prstGeom prst="straightConnector1">
            <a:avLst/>
          </a:prstGeom>
          <a:noFill/>
          <a:ln w="25560" cap="sq">
            <a:solidFill>
              <a:srgbClr val="0064A0"/>
            </a:solidFill>
            <a:prstDash val="solid"/>
            <a:miter/>
            <a:tailEnd type="arrow"/>
          </a:ln>
        </p:spPr>
      </p:cxnSp>
      <p:sp>
        <p:nvSpPr>
          <p:cNvPr id="12" name="Forme libre : forme 11">
            <a:extLst>
              <a:ext uri="{FF2B5EF4-FFF2-40B4-BE49-F238E27FC236}">
                <a16:creationId xmlns:a16="http://schemas.microsoft.com/office/drawing/2014/main" id="{2DD96218-B66E-4FB9-98D2-7DF77B6C63ED}"/>
              </a:ext>
            </a:extLst>
          </p:cNvPr>
          <p:cNvSpPr/>
          <p:nvPr/>
        </p:nvSpPr>
        <p:spPr>
          <a:xfrm>
            <a:off x="5236856" y="2510366"/>
            <a:ext cx="3702828"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733C"/>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ヒラギノ角ゴ Pro W3" pitchFamily="2"/>
                <a:cs typeface="ヒラギノ角ゴ Pro W3" pitchFamily="2"/>
              </a:rPr>
              <a:t>2 - Sélectionner le fournisseur qui doit livrer</a:t>
            </a:r>
          </a:p>
        </p:txBody>
      </p:sp>
      <p:cxnSp>
        <p:nvCxnSpPr>
          <p:cNvPr id="13" name="Connecteur droit avec flèche 12">
            <a:extLst>
              <a:ext uri="{FF2B5EF4-FFF2-40B4-BE49-F238E27FC236}">
                <a16:creationId xmlns:a16="http://schemas.microsoft.com/office/drawing/2014/main" id="{7D1148BF-7064-4630-A00D-55B359CFB593}"/>
              </a:ext>
            </a:extLst>
          </p:cNvPr>
          <p:cNvCxnSpPr>
            <a:cxnSpLocks/>
            <a:stCxn id="12" idx="3"/>
          </p:cNvCxnSpPr>
          <p:nvPr/>
        </p:nvCxnSpPr>
        <p:spPr>
          <a:xfrm flipH="1" flipV="1">
            <a:off x="3740727" y="2724727"/>
            <a:ext cx="1496129" cy="48340"/>
          </a:xfrm>
          <a:prstGeom prst="straightConnector1">
            <a:avLst/>
          </a:prstGeom>
          <a:noFill/>
          <a:ln w="25560" cap="sq">
            <a:solidFill>
              <a:srgbClr val="009900"/>
            </a:solidFill>
            <a:prstDash val="solid"/>
            <a:miter/>
            <a:tailEnd type="arrow"/>
          </a:ln>
        </p:spPr>
      </p:cxnSp>
      <p:sp>
        <p:nvSpPr>
          <p:cNvPr id="14" name="Forme libre : forme 13">
            <a:extLst>
              <a:ext uri="{FF2B5EF4-FFF2-40B4-BE49-F238E27FC236}">
                <a16:creationId xmlns:a16="http://schemas.microsoft.com/office/drawing/2014/main" id="{7B71417C-4307-4950-A73A-7C6A482C1A3B}"/>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2FC056AD-9002-4578-BAC8-5BFD7B8D0C24}"/>
              </a:ext>
            </a:extLst>
          </p:cNvPr>
          <p:cNvSpPr/>
          <p:nvPr/>
        </p:nvSpPr>
        <p:spPr>
          <a:xfrm>
            <a:off x="1799529" y="3566009"/>
            <a:ext cx="2596980" cy="40229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78E03"/>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000" i="0" u="none" strike="noStrike" baseline="0" dirty="0">
                <a:ln>
                  <a:noFill/>
                </a:ln>
                <a:solidFill>
                  <a:srgbClr val="FFFFFF"/>
                </a:solidFill>
                <a:latin typeface="Arial" pitchFamily="18"/>
                <a:ea typeface="Arial" pitchFamily="2"/>
                <a:cs typeface="Arial" pitchFamily="2"/>
              </a:rPr>
              <a:t>En cas d’erreur sur la quantité, vous pouvez la modifier directement ici </a:t>
            </a:r>
          </a:p>
        </p:txBody>
      </p:sp>
      <p:cxnSp>
        <p:nvCxnSpPr>
          <p:cNvPr id="16" name="Connecteur droit avec flèche 15">
            <a:extLst>
              <a:ext uri="{FF2B5EF4-FFF2-40B4-BE49-F238E27FC236}">
                <a16:creationId xmlns:a16="http://schemas.microsoft.com/office/drawing/2014/main" id="{4C757161-39EB-46E1-AA7D-E60A684CB917}"/>
              </a:ext>
            </a:extLst>
          </p:cNvPr>
          <p:cNvCxnSpPr>
            <a:cxnSpLocks/>
            <a:stCxn id="15" idx="2"/>
          </p:cNvCxnSpPr>
          <p:nvPr/>
        </p:nvCxnSpPr>
        <p:spPr>
          <a:xfrm>
            <a:off x="3098019" y="3968300"/>
            <a:ext cx="1298490" cy="769955"/>
          </a:xfrm>
          <a:prstGeom prst="straightConnector1">
            <a:avLst/>
          </a:prstGeom>
          <a:noFill/>
          <a:ln w="25560" cap="sq">
            <a:solidFill>
              <a:srgbClr val="F78E03"/>
            </a:solidFill>
            <a:prstDash val="solid"/>
            <a:miter/>
            <a:tailEnd type="arrow"/>
          </a:ln>
        </p:spPr>
      </p:cxnSp>
      <p:sp>
        <p:nvSpPr>
          <p:cNvPr id="17" name="Forme libre : forme 16">
            <a:extLst>
              <a:ext uri="{FF2B5EF4-FFF2-40B4-BE49-F238E27FC236}">
                <a16:creationId xmlns:a16="http://schemas.microsoft.com/office/drawing/2014/main" id="{832365D4-5BD7-41E7-9936-2821DAE39BF0}"/>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EB63C81E-AA8B-4E30-96B4-A079399650D5}"/>
              </a:ext>
            </a:extLst>
          </p:cNvPr>
          <p:cNvSpPr/>
          <p:nvPr/>
        </p:nvSpPr>
        <p:spPr>
          <a:xfrm>
            <a:off x="1551061" y="1211491"/>
            <a:ext cx="5985811"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Sélectionner le produit, la quantité et la date de livraison et valider</a:t>
            </a:r>
          </a:p>
        </p:txBody>
      </p:sp>
      <p:sp>
        <p:nvSpPr>
          <p:cNvPr id="19" name="Forme libre : forme 18">
            <a:extLst>
              <a:ext uri="{FF2B5EF4-FFF2-40B4-BE49-F238E27FC236}">
                <a16:creationId xmlns:a16="http://schemas.microsoft.com/office/drawing/2014/main" id="{76ED680F-5059-4191-8E56-8A5503A10EF4}"/>
              </a:ext>
            </a:extLst>
          </p:cNvPr>
          <p:cNvSpPr/>
          <p:nvPr/>
        </p:nvSpPr>
        <p:spPr>
          <a:xfrm>
            <a:off x="5327640" y="6048360"/>
            <a:ext cx="165564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0" name="Connecteur droit avec flèche 19">
            <a:extLst>
              <a:ext uri="{FF2B5EF4-FFF2-40B4-BE49-F238E27FC236}">
                <a16:creationId xmlns:a16="http://schemas.microsoft.com/office/drawing/2014/main" id="{FA05E9DA-9965-4139-8D0D-4BCDE235A2A9}"/>
              </a:ext>
            </a:extLst>
          </p:cNvPr>
          <p:cNvCxnSpPr>
            <a:cxnSpLocks/>
            <a:stCxn id="18" idx="2"/>
          </p:cNvCxnSpPr>
          <p:nvPr/>
        </p:nvCxnSpPr>
        <p:spPr>
          <a:xfrm flipH="1">
            <a:off x="1847273" y="1521449"/>
            <a:ext cx="2696694" cy="390509"/>
          </a:xfrm>
          <a:prstGeom prst="straightConnector1">
            <a:avLst/>
          </a:prstGeom>
          <a:noFill/>
          <a:ln w="25560" cap="sq">
            <a:solidFill>
              <a:srgbClr val="FF0000"/>
            </a:solidFill>
            <a:prstDash val="solid"/>
            <a:miter/>
            <a:tailEnd type="arrow"/>
          </a:ln>
        </p:spPr>
      </p:cxnSp>
      <p:cxnSp>
        <p:nvCxnSpPr>
          <p:cNvPr id="30" name="Connecteur droit avec flèche 29">
            <a:extLst>
              <a:ext uri="{FF2B5EF4-FFF2-40B4-BE49-F238E27FC236}">
                <a16:creationId xmlns:a16="http://schemas.microsoft.com/office/drawing/2014/main" id="{5EBCCC66-22F1-A4D8-6ED9-7036107CA03F}"/>
              </a:ext>
            </a:extLst>
          </p:cNvPr>
          <p:cNvCxnSpPr>
            <a:cxnSpLocks/>
          </p:cNvCxnSpPr>
          <p:nvPr/>
        </p:nvCxnSpPr>
        <p:spPr>
          <a:xfrm>
            <a:off x="4543967" y="1521266"/>
            <a:ext cx="1385778" cy="461520"/>
          </a:xfrm>
          <a:prstGeom prst="straightConnector1">
            <a:avLst/>
          </a:prstGeom>
          <a:noFill/>
          <a:ln w="25560" cap="sq">
            <a:solidFill>
              <a:srgbClr val="FF0000"/>
            </a:solidFill>
            <a:prstDash val="solid"/>
            <a:miter/>
            <a:tailEnd type="arrow"/>
          </a:ln>
        </p:spPr>
      </p:cxnSp>
      <p:cxnSp>
        <p:nvCxnSpPr>
          <p:cNvPr id="48" name="Connecteur droit avec flèche 47">
            <a:extLst>
              <a:ext uri="{FF2B5EF4-FFF2-40B4-BE49-F238E27FC236}">
                <a16:creationId xmlns:a16="http://schemas.microsoft.com/office/drawing/2014/main" id="{7F227455-A0E4-F7AD-F74A-F0A8C4EB47BA}"/>
              </a:ext>
            </a:extLst>
          </p:cNvPr>
          <p:cNvCxnSpPr>
            <a:cxnSpLocks/>
          </p:cNvCxnSpPr>
          <p:nvPr/>
        </p:nvCxnSpPr>
        <p:spPr>
          <a:xfrm>
            <a:off x="7128000" y="3035767"/>
            <a:ext cx="536130" cy="419859"/>
          </a:xfrm>
          <a:prstGeom prst="straightConnector1">
            <a:avLst/>
          </a:prstGeom>
          <a:noFill/>
          <a:ln w="25560" cap="sq">
            <a:solidFill>
              <a:srgbClr val="009900"/>
            </a:solidFill>
            <a:prstDash val="solid"/>
            <a:miter/>
            <a:tailEnd type="arrow"/>
          </a:ln>
        </p:spPr>
      </p:cxnSp>
    </p:spTree>
    <p:extLst>
      <p:ext uri="{BB962C8B-B14F-4D97-AF65-F5344CB8AC3E}">
        <p14:creationId xmlns:p14="http://schemas.microsoft.com/office/powerpoint/2010/main" val="42015636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name="page72">
    <p:spTree>
      <p:nvGrpSpPr>
        <p:cNvPr id="1" name=""/>
        <p:cNvGrpSpPr/>
        <p:nvPr/>
      </p:nvGrpSpPr>
      <p:grpSpPr>
        <a:xfrm>
          <a:off x="0" y="0"/>
          <a:ext cx="0" cy="0"/>
          <a:chOff x="0" y="0"/>
          <a:chExt cx="0" cy="0"/>
        </a:xfrm>
      </p:grpSpPr>
      <p:pic>
        <p:nvPicPr>
          <p:cNvPr id="27" name="Image 26" descr="Une image contenant capture d’écran, intérieur&#10;&#10;Description générée automatiquement">
            <a:extLst>
              <a:ext uri="{FF2B5EF4-FFF2-40B4-BE49-F238E27FC236}">
                <a16:creationId xmlns:a16="http://schemas.microsoft.com/office/drawing/2014/main" id="{4DF95F51-14E3-447B-A101-1AF860E75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9084"/>
            <a:ext cx="9144000" cy="4258637"/>
          </a:xfrm>
          <a:prstGeom prst="rect">
            <a:avLst/>
          </a:prstGeom>
        </p:spPr>
      </p:pic>
      <p:sp>
        <p:nvSpPr>
          <p:cNvPr id="3" name="Forme libre : forme 2">
            <a:extLst>
              <a:ext uri="{FF2B5EF4-FFF2-40B4-BE49-F238E27FC236}">
                <a16:creationId xmlns:a16="http://schemas.microsoft.com/office/drawing/2014/main" id="{1AE0419F-4025-46B1-84BC-41800481072D}"/>
              </a:ext>
            </a:extLst>
          </p:cNvPr>
          <p:cNvSpPr/>
          <p:nvPr/>
        </p:nvSpPr>
        <p:spPr>
          <a:xfrm>
            <a:off x="52560" y="576360"/>
            <a:ext cx="9029519" cy="11717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Les bons de commandes sont stockés dans l'onglet « Mes bons de commande».</a:t>
            </a: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En cliquant sur la ligne d'un bon de commande : </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on accède aux informations du marché et aux documents </a:t>
            </a:r>
            <a:r>
              <a:rPr lang="fr-FR" sz="1400" b="1" dirty="0">
                <a:solidFill>
                  <a:srgbClr val="FFFFFF"/>
                </a:solidFill>
                <a:latin typeface="Arial" pitchFamily="18"/>
                <a:ea typeface="Arial" pitchFamily="2"/>
                <a:cs typeface="Arial" pitchFamily="2"/>
              </a:rPr>
              <a:t>de commande</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on agit sur la quantité finale à livrer</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4" name="Forme libre : forme 3">
            <a:extLst>
              <a:ext uri="{FF2B5EF4-FFF2-40B4-BE49-F238E27FC236}">
                <a16:creationId xmlns:a16="http://schemas.microsoft.com/office/drawing/2014/main" id="{ADC11F4C-8AFD-4EB7-AAC3-75757133CBC6}"/>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Historique des bons de commandes</a:t>
            </a:r>
          </a:p>
        </p:txBody>
      </p:sp>
      <p:sp>
        <p:nvSpPr>
          <p:cNvPr id="5" name="Forme libre : forme 4">
            <a:extLst>
              <a:ext uri="{FF2B5EF4-FFF2-40B4-BE49-F238E27FC236}">
                <a16:creationId xmlns:a16="http://schemas.microsoft.com/office/drawing/2014/main" id="{F4786B7F-A848-45D4-B034-C4A2863CA7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D42E915F-5DA9-4278-A608-43BB03468D9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A9508E0-5675-40E0-A61F-4CAC10E106C7}"/>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70CFB0-75D5-4C23-9B5A-B8C23A524BD8}" type="slidenum">
              <a:rPr/>
              <a:t>91</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CA1AB02-2FEC-4D76-9BE6-A6491CD8C916}"/>
              </a:ext>
            </a:extLst>
          </p:cNvPr>
          <p:cNvSpPr/>
          <p:nvPr/>
        </p:nvSpPr>
        <p:spPr>
          <a:xfrm>
            <a:off x="2409120" y="4837682"/>
            <a:ext cx="4933982" cy="13871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Sablier : Le fournisseur peut  encore demander d’ajuster la quantité.</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Point d’exclamation : une modification de la quantité à livrer a été réalisée par le fournisseur. Un e réponse de </a:t>
            </a:r>
            <a:r>
              <a:rPr lang="fr-FR" sz="1400" b="1" dirty="0" err="1">
                <a:solidFill>
                  <a:srgbClr val="FFFFFF"/>
                </a:solidFill>
                <a:latin typeface="Arial" pitchFamily="18"/>
                <a:ea typeface="Arial" pitchFamily="2"/>
                <a:cs typeface="Arial" pitchFamily="2"/>
              </a:rPr>
              <a:t>votrepart</a:t>
            </a:r>
            <a:r>
              <a:rPr lang="fr-FR" sz="1400" b="1" dirty="0">
                <a:solidFill>
                  <a:srgbClr val="FFFFFF"/>
                </a:solidFill>
                <a:latin typeface="Arial" pitchFamily="18"/>
                <a:ea typeface="Arial" pitchFamily="2"/>
                <a:cs typeface="Arial" pitchFamily="2"/>
              </a:rPr>
              <a:t> est </a:t>
            </a:r>
            <a:r>
              <a:rPr lang="fr-FR" sz="1400" b="1" dirty="0" err="1">
                <a:solidFill>
                  <a:srgbClr val="FFFFFF"/>
                </a:solidFill>
                <a:latin typeface="Arial" pitchFamily="18"/>
                <a:ea typeface="Arial" pitchFamily="2"/>
                <a:cs typeface="Arial" pitchFamily="2"/>
              </a:rPr>
              <a:t>nécessiare</a:t>
            </a:r>
            <a:endParaRPr lang="fr-FR" sz="1400" b="1" dirty="0">
              <a:solidFill>
                <a:srgbClr val="FFFFFF"/>
              </a:solidFill>
              <a:latin typeface="Arial" pitchFamily="18"/>
              <a:ea typeface="Arial" pitchFamily="2"/>
              <a:cs typeface="Arial" pitchFamily="2"/>
            </a:endParaRPr>
          </a:p>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1400" b="1" i="0" u="none" strike="noStrike" baseline="0" dirty="0">
              <a:ln>
                <a:noFill/>
              </a:ln>
              <a:solidFill>
                <a:srgbClr val="FFFFFF"/>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CD9D971E-5FCB-4275-B94E-AE32CD6E0DA9}"/>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579CD56-6BEE-45A3-9C86-4F44D89BCAE9}"/>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7" name="Forme libre : forme 16">
            <a:extLst>
              <a:ext uri="{FF2B5EF4-FFF2-40B4-BE49-F238E27FC236}">
                <a16:creationId xmlns:a16="http://schemas.microsoft.com/office/drawing/2014/main" id="{8B5FE98C-67DD-42BA-B82C-A370A0C84A88}"/>
              </a:ext>
            </a:extLst>
          </p:cNvPr>
          <p:cNvSpPr/>
          <p:nvPr/>
        </p:nvSpPr>
        <p:spPr>
          <a:xfrm>
            <a:off x="1440539" y="4704602"/>
            <a:ext cx="360359" cy="171360"/>
          </a:xfrm>
          <a:custGeom>
            <a:avLst>
              <a:gd name="f0" fmla="val 2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8000">
            <a:solidFill>
              <a:srgbClr val="FF3333"/>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8" name="Forme libre : forme 17">
            <a:extLst>
              <a:ext uri="{FF2B5EF4-FFF2-40B4-BE49-F238E27FC236}">
                <a16:creationId xmlns:a16="http://schemas.microsoft.com/office/drawing/2014/main" id="{D19732F1-EE87-493C-9CCB-5490C0EA26D8}"/>
              </a:ext>
            </a:extLst>
          </p:cNvPr>
          <p:cNvSpPr/>
          <p:nvPr/>
        </p:nvSpPr>
        <p:spPr>
          <a:xfrm>
            <a:off x="1440539" y="5357881"/>
            <a:ext cx="356740" cy="192039"/>
          </a:xfrm>
          <a:custGeom>
            <a:avLst>
              <a:gd name="f0" fmla="val 2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8000">
            <a:solidFill>
              <a:srgbClr val="FF3333"/>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526A6EEB-816F-46CF-A267-29D7382A051C}"/>
              </a:ext>
            </a:extLst>
          </p:cNvPr>
          <p:cNvCxnSpPr>
            <a:cxnSpLocks/>
          </p:cNvCxnSpPr>
          <p:nvPr/>
        </p:nvCxnSpPr>
        <p:spPr>
          <a:xfrm flipH="1" flipV="1">
            <a:off x="1800898" y="4759802"/>
            <a:ext cx="608222" cy="310460"/>
          </a:xfrm>
          <a:prstGeom prst="straightConnector1">
            <a:avLst/>
          </a:prstGeom>
          <a:noFill/>
          <a:ln w="25560" cap="sq">
            <a:solidFill>
              <a:srgbClr val="FF0000"/>
            </a:solidFill>
            <a:prstDash val="solid"/>
            <a:miter/>
            <a:tailEnd type="arrow"/>
          </a:ln>
        </p:spPr>
      </p:cxnSp>
      <p:sp>
        <p:nvSpPr>
          <p:cNvPr id="20" name="Forme libre : forme 19">
            <a:extLst>
              <a:ext uri="{FF2B5EF4-FFF2-40B4-BE49-F238E27FC236}">
                <a16:creationId xmlns:a16="http://schemas.microsoft.com/office/drawing/2014/main" id="{0EF1044A-1D14-4A51-9655-8F4E35B5DC0C}"/>
              </a:ext>
            </a:extLst>
          </p:cNvPr>
          <p:cNvSpPr/>
          <p:nvPr/>
        </p:nvSpPr>
        <p:spPr>
          <a:xfrm>
            <a:off x="8352000" y="2879640"/>
            <a:ext cx="360359" cy="287280"/>
          </a:xfrm>
          <a:custGeom>
            <a:avLst>
              <a:gd name="f0" fmla="val 12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61B6CCF-E83A-41D6-94D3-C1AB1C77B724}"/>
              </a:ext>
            </a:extLst>
          </p:cNvPr>
          <p:cNvSpPr/>
          <p:nvPr/>
        </p:nvSpPr>
        <p:spPr>
          <a:xfrm>
            <a:off x="410364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78683634-1CA1-49BF-BC0B-B7D9927E7F69}"/>
              </a:ext>
            </a:extLst>
          </p:cNvPr>
          <p:cNvSpPr/>
          <p:nvPr/>
        </p:nvSpPr>
        <p:spPr>
          <a:xfrm>
            <a:off x="651672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Forme libre : forme 24">
            <a:extLst>
              <a:ext uri="{FF2B5EF4-FFF2-40B4-BE49-F238E27FC236}">
                <a16:creationId xmlns:a16="http://schemas.microsoft.com/office/drawing/2014/main" id="{A3BC3586-BE21-48D4-90DB-E38F0484D4D5}"/>
              </a:ext>
            </a:extLst>
          </p:cNvPr>
          <p:cNvSpPr/>
          <p:nvPr/>
        </p:nvSpPr>
        <p:spPr>
          <a:xfrm>
            <a:off x="5111640" y="5832360"/>
            <a:ext cx="3384720" cy="360359"/>
          </a:xfrm>
          <a:custGeom>
            <a:avLst>
              <a:gd name="f0" fmla="val 9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31" name="Connecteur droit avec flèche 30">
            <a:extLst>
              <a:ext uri="{FF2B5EF4-FFF2-40B4-BE49-F238E27FC236}">
                <a16:creationId xmlns:a16="http://schemas.microsoft.com/office/drawing/2014/main" id="{038AEC0F-0C6D-4024-B9C2-C98211F61103}"/>
              </a:ext>
            </a:extLst>
          </p:cNvPr>
          <p:cNvCxnSpPr>
            <a:cxnSpLocks/>
            <a:stCxn id="8" idx="3"/>
          </p:cNvCxnSpPr>
          <p:nvPr/>
        </p:nvCxnSpPr>
        <p:spPr>
          <a:xfrm flipH="1" flipV="1">
            <a:off x="1797280" y="5423330"/>
            <a:ext cx="611840" cy="107940"/>
          </a:xfrm>
          <a:prstGeom prst="straightConnector1">
            <a:avLst/>
          </a:prstGeom>
          <a:noFill/>
          <a:ln w="25560" cap="sq">
            <a:solidFill>
              <a:srgbClr val="FF0000"/>
            </a:solidFill>
            <a:prstDash val="solid"/>
            <a:miter/>
            <a:tailEnd type="arrow"/>
          </a:ln>
        </p:spPr>
      </p:cxnSp>
      <p:sp>
        <p:nvSpPr>
          <p:cNvPr id="34" name="Forme libre : forme 33">
            <a:extLst>
              <a:ext uri="{FF2B5EF4-FFF2-40B4-BE49-F238E27FC236}">
                <a16:creationId xmlns:a16="http://schemas.microsoft.com/office/drawing/2014/main" id="{4D9B448B-C714-4887-8417-C4730ED5FE5D}"/>
              </a:ext>
            </a:extLst>
          </p:cNvPr>
          <p:cNvSpPr/>
          <p:nvPr/>
        </p:nvSpPr>
        <p:spPr>
          <a:xfrm>
            <a:off x="4931460" y="3477421"/>
            <a:ext cx="280836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B0F0"/>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Accès à la consultation principale</a:t>
            </a:r>
          </a:p>
        </p:txBody>
      </p:sp>
      <p:cxnSp>
        <p:nvCxnSpPr>
          <p:cNvPr id="36" name="Connecteur droit avec flèche 35">
            <a:extLst>
              <a:ext uri="{FF2B5EF4-FFF2-40B4-BE49-F238E27FC236}">
                <a16:creationId xmlns:a16="http://schemas.microsoft.com/office/drawing/2014/main" id="{7464238D-F8F6-4BC3-A1AC-B65A09E8A523}"/>
              </a:ext>
            </a:extLst>
          </p:cNvPr>
          <p:cNvCxnSpPr>
            <a:stCxn id="34" idx="1"/>
          </p:cNvCxnSpPr>
          <p:nvPr/>
        </p:nvCxnSpPr>
        <p:spPr>
          <a:xfrm flipV="1">
            <a:off x="7739820" y="3692143"/>
            <a:ext cx="792359" cy="453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capture d’écran&#10;&#10;Description générée automatiquement">
            <a:extLst>
              <a:ext uri="{FF2B5EF4-FFF2-40B4-BE49-F238E27FC236}">
                <a16:creationId xmlns:a16="http://schemas.microsoft.com/office/drawing/2014/main" id="{EF9E3570-EDDC-49D5-9F73-12819B772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1289"/>
            <a:ext cx="9144000" cy="4855902"/>
          </a:xfrm>
          <a:prstGeom prst="rect">
            <a:avLst/>
          </a:prstGeom>
        </p:spPr>
      </p:pic>
      <p:sp>
        <p:nvSpPr>
          <p:cNvPr id="3" name="Forme libre : forme 2">
            <a:extLst>
              <a:ext uri="{FF2B5EF4-FFF2-40B4-BE49-F238E27FC236}">
                <a16:creationId xmlns:a16="http://schemas.microsoft.com/office/drawing/2014/main" id="{1AE0419F-4025-46B1-84BC-41800481072D}"/>
              </a:ext>
            </a:extLst>
          </p:cNvPr>
          <p:cNvSpPr/>
          <p:nvPr/>
        </p:nvSpPr>
        <p:spPr>
          <a:xfrm>
            <a:off x="52560" y="718600"/>
            <a:ext cx="9029519" cy="7100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Modification des quantités à livrer :  lorsque le pictogramme d’alerte apparaît sur le tableau de bord, vous êtes invité à vous prononcer sur la demande d’ajustement de la quantité à livrer du fournisseur. </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200" b="1" i="1" dirty="0">
                <a:solidFill>
                  <a:srgbClr val="FFFFFF"/>
                </a:solidFill>
                <a:latin typeface="Arial" pitchFamily="18"/>
                <a:ea typeface="Arial" pitchFamily="2"/>
                <a:cs typeface="Arial" pitchFamily="2"/>
              </a:rPr>
              <a:t>NB : Si vous ne faites aucune action, le bon de livraison et la facture seront émis 30 jours après la date de livraison.</a:t>
            </a:r>
            <a:r>
              <a:rPr lang="fr-FR" sz="1200" b="1" i="1" strike="noStrike" baseline="0" dirty="0">
                <a:ln>
                  <a:noFill/>
                </a:ln>
                <a:solidFill>
                  <a:srgbClr val="FFFFFF"/>
                </a:solidFill>
                <a:latin typeface="Arial" pitchFamily="18"/>
                <a:ea typeface="Arial" pitchFamily="2"/>
                <a:cs typeface="Arial" pitchFamily="2"/>
              </a:rPr>
              <a:t> </a:t>
            </a:r>
          </a:p>
        </p:txBody>
      </p:sp>
      <p:sp>
        <p:nvSpPr>
          <p:cNvPr id="4" name="Forme libre : forme 3">
            <a:extLst>
              <a:ext uri="{FF2B5EF4-FFF2-40B4-BE49-F238E27FC236}">
                <a16:creationId xmlns:a16="http://schemas.microsoft.com/office/drawing/2014/main" id="{ADC11F4C-8AFD-4EB7-AAC3-75757133CBC6}"/>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Historique des bons de commandes</a:t>
            </a:r>
          </a:p>
        </p:txBody>
      </p:sp>
      <p:sp>
        <p:nvSpPr>
          <p:cNvPr id="5" name="Forme libre : forme 4">
            <a:extLst>
              <a:ext uri="{FF2B5EF4-FFF2-40B4-BE49-F238E27FC236}">
                <a16:creationId xmlns:a16="http://schemas.microsoft.com/office/drawing/2014/main" id="{F4786B7F-A848-45D4-B034-C4A2863CA7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D42E915F-5DA9-4278-A608-43BB03468D9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A9508E0-5675-40E0-A61F-4CAC10E106C7}"/>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70CFB0-75D5-4C23-9B5A-B8C23A524BD8}" type="slidenum">
              <a:rPr/>
              <a:t>92</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CA1AB02-2FEC-4D76-9BE6-A6491CD8C916}"/>
              </a:ext>
            </a:extLst>
          </p:cNvPr>
          <p:cNvSpPr/>
          <p:nvPr/>
        </p:nvSpPr>
        <p:spPr>
          <a:xfrm>
            <a:off x="5401562" y="3371124"/>
            <a:ext cx="3214117"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Cliquer pour accepter ou refuser</a:t>
            </a:r>
            <a:endParaRPr lang="fr-FR" sz="1400" b="1" i="0" u="none" strike="noStrike" baseline="0" dirty="0">
              <a:ln>
                <a:noFill/>
              </a:ln>
              <a:solidFill>
                <a:srgbClr val="FFFFFF"/>
              </a:solidFill>
              <a:latin typeface="Arial" pitchFamily="18"/>
              <a:ea typeface="Arial" pitchFamily="2"/>
              <a:cs typeface="Arial" pitchFamily="2"/>
            </a:endParaRPr>
          </a:p>
        </p:txBody>
      </p:sp>
      <p:sp>
        <p:nvSpPr>
          <p:cNvPr id="12" name="Forme libre : forme 11">
            <a:extLst>
              <a:ext uri="{FF2B5EF4-FFF2-40B4-BE49-F238E27FC236}">
                <a16:creationId xmlns:a16="http://schemas.microsoft.com/office/drawing/2014/main" id="{CD9D971E-5FCB-4275-B94E-AE32CD6E0DA9}"/>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579CD56-6BEE-45A3-9C86-4F44D89BCAE9}"/>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7C5FDE68-9E58-44EA-84C4-04417649AADC}"/>
              </a:ext>
            </a:extLst>
          </p:cNvPr>
          <p:cNvSpPr/>
          <p:nvPr/>
        </p:nvSpPr>
        <p:spPr>
          <a:xfrm>
            <a:off x="1728719"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526A6EEB-816F-46CF-A267-29D7382A051C}"/>
              </a:ext>
            </a:extLst>
          </p:cNvPr>
          <p:cNvCxnSpPr>
            <a:cxnSpLocks/>
            <a:stCxn id="8" idx="3"/>
          </p:cNvCxnSpPr>
          <p:nvPr/>
        </p:nvCxnSpPr>
        <p:spPr>
          <a:xfrm flipH="1">
            <a:off x="4724402" y="3526103"/>
            <a:ext cx="677160" cy="370422"/>
          </a:xfrm>
          <a:prstGeom prst="straightConnector1">
            <a:avLst/>
          </a:prstGeom>
          <a:noFill/>
          <a:ln w="25560" cap="sq">
            <a:solidFill>
              <a:srgbClr val="FF0000"/>
            </a:solidFill>
            <a:prstDash val="solid"/>
            <a:miter/>
            <a:tailEnd type="arrow"/>
          </a:ln>
        </p:spPr>
      </p:cxnSp>
      <p:sp>
        <p:nvSpPr>
          <p:cNvPr id="20" name="Forme libre : forme 19">
            <a:extLst>
              <a:ext uri="{FF2B5EF4-FFF2-40B4-BE49-F238E27FC236}">
                <a16:creationId xmlns:a16="http://schemas.microsoft.com/office/drawing/2014/main" id="{0EF1044A-1D14-4A51-9655-8F4E35B5DC0C}"/>
              </a:ext>
            </a:extLst>
          </p:cNvPr>
          <p:cNvSpPr/>
          <p:nvPr/>
        </p:nvSpPr>
        <p:spPr>
          <a:xfrm>
            <a:off x="8352000" y="2879640"/>
            <a:ext cx="360359" cy="287280"/>
          </a:xfrm>
          <a:custGeom>
            <a:avLst>
              <a:gd name="f0" fmla="val 12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61B6CCF-E83A-41D6-94D3-C1AB1C77B724}"/>
              </a:ext>
            </a:extLst>
          </p:cNvPr>
          <p:cNvSpPr/>
          <p:nvPr/>
        </p:nvSpPr>
        <p:spPr>
          <a:xfrm>
            <a:off x="410364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78683634-1CA1-49BF-BC0B-B7D9927E7F69}"/>
              </a:ext>
            </a:extLst>
          </p:cNvPr>
          <p:cNvSpPr/>
          <p:nvPr/>
        </p:nvSpPr>
        <p:spPr>
          <a:xfrm>
            <a:off x="651672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5" name="Forme libre : forme 24">
            <a:extLst>
              <a:ext uri="{FF2B5EF4-FFF2-40B4-BE49-F238E27FC236}">
                <a16:creationId xmlns:a16="http://schemas.microsoft.com/office/drawing/2014/main" id="{A3BC3586-BE21-48D4-90DB-E38F0484D4D5}"/>
              </a:ext>
            </a:extLst>
          </p:cNvPr>
          <p:cNvSpPr/>
          <p:nvPr/>
        </p:nvSpPr>
        <p:spPr>
          <a:xfrm>
            <a:off x="5111640" y="5832360"/>
            <a:ext cx="3384720" cy="360359"/>
          </a:xfrm>
          <a:custGeom>
            <a:avLst>
              <a:gd name="f0" fmla="val 9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Tree>
    <p:extLst>
      <p:ext uri="{BB962C8B-B14F-4D97-AF65-F5344CB8AC3E}">
        <p14:creationId xmlns:p14="http://schemas.microsoft.com/office/powerpoint/2010/main" val="13520302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1AE0419F-4025-46B1-84BC-41800481072D}"/>
              </a:ext>
            </a:extLst>
          </p:cNvPr>
          <p:cNvSpPr/>
          <p:nvPr/>
        </p:nvSpPr>
        <p:spPr>
          <a:xfrm>
            <a:off x="52560" y="718600"/>
            <a:ext cx="9029519" cy="7408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Modification des quantités à livrer : Comme dans la cinématique des marchés dits de gré à gré, vous disposez de toutes les informations pour rendre votre décision suite à une demande de modification de la quantité à livrer. </a:t>
            </a:r>
          </a:p>
        </p:txBody>
      </p:sp>
      <p:sp>
        <p:nvSpPr>
          <p:cNvPr id="4" name="Forme libre : forme 3">
            <a:extLst>
              <a:ext uri="{FF2B5EF4-FFF2-40B4-BE49-F238E27FC236}">
                <a16:creationId xmlns:a16="http://schemas.microsoft.com/office/drawing/2014/main" id="{ADC11F4C-8AFD-4EB7-AAC3-75757133CBC6}"/>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Historique des bons de commandes</a:t>
            </a:r>
          </a:p>
        </p:txBody>
      </p:sp>
      <p:sp>
        <p:nvSpPr>
          <p:cNvPr id="5" name="Forme libre : forme 4">
            <a:extLst>
              <a:ext uri="{FF2B5EF4-FFF2-40B4-BE49-F238E27FC236}">
                <a16:creationId xmlns:a16="http://schemas.microsoft.com/office/drawing/2014/main" id="{F4786B7F-A848-45D4-B034-C4A2863CA7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D42E915F-5DA9-4278-A608-43BB03468D9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A9508E0-5675-40E0-A61F-4CAC10E106C7}"/>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70CFB0-75D5-4C23-9B5A-B8C23A524BD8}" type="slidenum">
              <a:rPr/>
              <a:t>93</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CA1AB02-2FEC-4D76-9BE6-A6491CD8C916}"/>
              </a:ext>
            </a:extLst>
          </p:cNvPr>
          <p:cNvSpPr/>
          <p:nvPr/>
        </p:nvSpPr>
        <p:spPr>
          <a:xfrm>
            <a:off x="3562603" y="3863016"/>
            <a:ext cx="28083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facture et 1 bon de livraison par produit</a:t>
            </a:r>
          </a:p>
        </p:txBody>
      </p:sp>
      <p:sp>
        <p:nvSpPr>
          <p:cNvPr id="10" name="Forme libre : forme 9">
            <a:extLst>
              <a:ext uri="{FF2B5EF4-FFF2-40B4-BE49-F238E27FC236}">
                <a16:creationId xmlns:a16="http://schemas.microsoft.com/office/drawing/2014/main" id="{C9450CE5-27B5-41D7-9B4D-938282C0A058}"/>
              </a:ext>
            </a:extLst>
          </p:cNvPr>
          <p:cNvSpPr/>
          <p:nvPr/>
        </p:nvSpPr>
        <p:spPr>
          <a:xfrm>
            <a:off x="0" y="2512948"/>
            <a:ext cx="2952719" cy="24643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u="none" strike="noStrike" baseline="0" dirty="0">
                <a:ln>
                  <a:noFill/>
                </a:ln>
                <a:solidFill>
                  <a:srgbClr val="FFFFFF"/>
                </a:solidFill>
                <a:latin typeface="Arial" pitchFamily="18"/>
                <a:ea typeface="Arial" pitchFamily="2"/>
                <a:cs typeface="Arial" pitchFamily="2"/>
              </a:rPr>
              <a:t>Accès au mail envoyé au fournisseur et au bon de commande.</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En cas d’un bon de commande émis pour plusieurs dates de livraison et/ou plusieurs fournisseurs, on retrouve ici : </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u="none" strike="noStrike" baseline="0" dirty="0">
                <a:ln>
                  <a:noFill/>
                </a:ln>
                <a:solidFill>
                  <a:srgbClr val="FFFFFF"/>
                </a:solidFill>
                <a:latin typeface="Arial" pitchFamily="18"/>
                <a:ea typeface="Arial" pitchFamily="2"/>
                <a:cs typeface="Arial" pitchFamily="2"/>
              </a:rPr>
              <a:t>1 bon de commande par fournisseur</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1 facture par fournisseur et par date de livraison</a:t>
            </a:r>
            <a:endParaRPr lang="fr-FR" sz="1400" i="1"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82B5BC47-D145-4B85-96FB-A8E2BF8FBFFD}"/>
              </a:ext>
            </a:extLst>
          </p:cNvPr>
          <p:cNvCxnSpPr>
            <a:cxnSpLocks/>
            <a:stCxn id="10" idx="2"/>
          </p:cNvCxnSpPr>
          <p:nvPr/>
        </p:nvCxnSpPr>
        <p:spPr>
          <a:xfrm>
            <a:off x="1476360" y="4977342"/>
            <a:ext cx="1124600" cy="766232"/>
          </a:xfrm>
          <a:prstGeom prst="straightConnector1">
            <a:avLst/>
          </a:prstGeom>
          <a:noFill/>
          <a:ln w="25560" cap="sq">
            <a:solidFill>
              <a:srgbClr val="004586"/>
            </a:solidFill>
            <a:prstDash val="solid"/>
            <a:miter/>
            <a:tailEnd type="arrow"/>
          </a:ln>
        </p:spPr>
      </p:cxnSp>
      <p:sp>
        <p:nvSpPr>
          <p:cNvPr id="12" name="Forme libre : forme 11">
            <a:extLst>
              <a:ext uri="{FF2B5EF4-FFF2-40B4-BE49-F238E27FC236}">
                <a16:creationId xmlns:a16="http://schemas.microsoft.com/office/drawing/2014/main" id="{CD9D971E-5FCB-4275-B94E-AE32CD6E0DA9}"/>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579CD56-6BEE-45A3-9C86-4F44D89BCAE9}"/>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7C5FDE68-9E58-44EA-84C4-04417649AADC}"/>
              </a:ext>
            </a:extLst>
          </p:cNvPr>
          <p:cNvSpPr/>
          <p:nvPr/>
        </p:nvSpPr>
        <p:spPr>
          <a:xfrm>
            <a:off x="1728719"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526A6EEB-816F-46CF-A267-29D7382A051C}"/>
              </a:ext>
            </a:extLst>
          </p:cNvPr>
          <p:cNvCxnSpPr>
            <a:cxnSpLocks/>
            <a:stCxn id="8" idx="1"/>
          </p:cNvCxnSpPr>
          <p:nvPr/>
        </p:nvCxnSpPr>
        <p:spPr>
          <a:xfrm flipV="1">
            <a:off x="6370963" y="4125716"/>
            <a:ext cx="757037" cy="1"/>
          </a:xfrm>
          <a:prstGeom prst="straightConnector1">
            <a:avLst/>
          </a:prstGeom>
          <a:noFill/>
          <a:ln w="25560" cap="sq">
            <a:solidFill>
              <a:srgbClr val="FF0000"/>
            </a:solidFill>
            <a:prstDash val="solid"/>
            <a:miter/>
            <a:tailEnd type="arrow"/>
          </a:ln>
        </p:spPr>
      </p:cxnSp>
      <p:sp>
        <p:nvSpPr>
          <p:cNvPr id="20" name="Forme libre : forme 19">
            <a:extLst>
              <a:ext uri="{FF2B5EF4-FFF2-40B4-BE49-F238E27FC236}">
                <a16:creationId xmlns:a16="http://schemas.microsoft.com/office/drawing/2014/main" id="{0EF1044A-1D14-4A51-9655-8F4E35B5DC0C}"/>
              </a:ext>
            </a:extLst>
          </p:cNvPr>
          <p:cNvSpPr/>
          <p:nvPr/>
        </p:nvSpPr>
        <p:spPr>
          <a:xfrm>
            <a:off x="8352000" y="2879640"/>
            <a:ext cx="360359" cy="287280"/>
          </a:xfrm>
          <a:custGeom>
            <a:avLst>
              <a:gd name="f0" fmla="val 12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61B6CCF-E83A-41D6-94D3-C1AB1C77B724}"/>
              </a:ext>
            </a:extLst>
          </p:cNvPr>
          <p:cNvSpPr/>
          <p:nvPr/>
        </p:nvSpPr>
        <p:spPr>
          <a:xfrm>
            <a:off x="410364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78683634-1CA1-49BF-BC0B-B7D9927E7F69}"/>
              </a:ext>
            </a:extLst>
          </p:cNvPr>
          <p:cNvSpPr/>
          <p:nvPr/>
        </p:nvSpPr>
        <p:spPr>
          <a:xfrm>
            <a:off x="651672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3" name="Connecteur droit avec flèche 22">
            <a:extLst>
              <a:ext uri="{FF2B5EF4-FFF2-40B4-BE49-F238E27FC236}">
                <a16:creationId xmlns:a16="http://schemas.microsoft.com/office/drawing/2014/main" id="{450DB630-4DAF-46BE-B9E5-D5295F28C231}"/>
              </a:ext>
            </a:extLst>
          </p:cNvPr>
          <p:cNvCxnSpPr>
            <a:cxnSpLocks/>
            <a:stCxn id="10" idx="2"/>
          </p:cNvCxnSpPr>
          <p:nvPr/>
        </p:nvCxnSpPr>
        <p:spPr>
          <a:xfrm>
            <a:off x="1476360" y="4977342"/>
            <a:ext cx="3258200" cy="766232"/>
          </a:xfrm>
          <a:prstGeom prst="straightConnector1">
            <a:avLst/>
          </a:prstGeom>
          <a:noFill/>
          <a:ln w="25560" cap="sq">
            <a:solidFill>
              <a:srgbClr val="004586"/>
            </a:solidFill>
            <a:prstDash val="solid"/>
            <a:miter/>
            <a:tailEnd type="arrow"/>
          </a:ln>
        </p:spPr>
      </p:cxnSp>
      <p:sp>
        <p:nvSpPr>
          <p:cNvPr id="25" name="Forme libre : forme 24">
            <a:extLst>
              <a:ext uri="{FF2B5EF4-FFF2-40B4-BE49-F238E27FC236}">
                <a16:creationId xmlns:a16="http://schemas.microsoft.com/office/drawing/2014/main" id="{A3BC3586-BE21-48D4-90DB-E38F0484D4D5}"/>
              </a:ext>
            </a:extLst>
          </p:cNvPr>
          <p:cNvSpPr/>
          <p:nvPr/>
        </p:nvSpPr>
        <p:spPr>
          <a:xfrm>
            <a:off x="5111640" y="5832360"/>
            <a:ext cx="3384720" cy="360359"/>
          </a:xfrm>
          <a:custGeom>
            <a:avLst>
              <a:gd name="f0" fmla="val 9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34" name="Connecteur droit avec flèche 33">
            <a:extLst>
              <a:ext uri="{FF2B5EF4-FFF2-40B4-BE49-F238E27FC236}">
                <a16:creationId xmlns:a16="http://schemas.microsoft.com/office/drawing/2014/main" id="{79E5AA2D-2FDB-43E1-A4ED-7B2FF1410B98}"/>
              </a:ext>
            </a:extLst>
          </p:cNvPr>
          <p:cNvCxnSpPr>
            <a:cxnSpLocks/>
          </p:cNvCxnSpPr>
          <p:nvPr/>
        </p:nvCxnSpPr>
        <p:spPr>
          <a:xfrm>
            <a:off x="6352760" y="4168148"/>
            <a:ext cx="891320" cy="148028"/>
          </a:xfrm>
          <a:prstGeom prst="straightConnector1">
            <a:avLst/>
          </a:prstGeom>
          <a:noFill/>
          <a:ln w="25560" cap="sq">
            <a:solidFill>
              <a:srgbClr val="FF0000"/>
            </a:solidFill>
            <a:prstDash val="solid"/>
            <a:miter/>
            <a:tailEnd type="arrow"/>
          </a:ln>
        </p:spPr>
      </p:cxnSp>
      <p:pic>
        <p:nvPicPr>
          <p:cNvPr id="9" name="Image 8" descr="Une image contenant capture d’écran&#10;&#10;Description générée automatiquement">
            <a:extLst>
              <a:ext uri="{FF2B5EF4-FFF2-40B4-BE49-F238E27FC236}">
                <a16:creationId xmlns:a16="http://schemas.microsoft.com/office/drawing/2014/main" id="{101BBD32-6692-4ECC-9C41-C6BBD1DE4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5233"/>
            <a:ext cx="9144000" cy="4035127"/>
          </a:xfrm>
          <a:prstGeom prst="rect">
            <a:avLst/>
          </a:prstGeom>
        </p:spPr>
      </p:pic>
    </p:spTree>
    <p:extLst>
      <p:ext uri="{BB962C8B-B14F-4D97-AF65-F5344CB8AC3E}">
        <p14:creationId xmlns:p14="http://schemas.microsoft.com/office/powerpoint/2010/main" val="40514787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descr="Une image contenant capture d’écran&#10;&#10;Description générée automatiquement">
            <a:extLst>
              <a:ext uri="{FF2B5EF4-FFF2-40B4-BE49-F238E27FC236}">
                <a16:creationId xmlns:a16="http://schemas.microsoft.com/office/drawing/2014/main" id="{DE02123F-0891-48B2-B7F5-4C2816AD7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6716"/>
            <a:ext cx="9144000" cy="4286283"/>
          </a:xfrm>
          <a:prstGeom prst="rect">
            <a:avLst/>
          </a:prstGeom>
        </p:spPr>
      </p:pic>
      <p:sp>
        <p:nvSpPr>
          <p:cNvPr id="3" name="Forme libre : forme 2">
            <a:extLst>
              <a:ext uri="{FF2B5EF4-FFF2-40B4-BE49-F238E27FC236}">
                <a16:creationId xmlns:a16="http://schemas.microsoft.com/office/drawing/2014/main" id="{1AE0419F-4025-46B1-84BC-41800481072D}"/>
              </a:ext>
            </a:extLst>
          </p:cNvPr>
          <p:cNvSpPr/>
          <p:nvPr/>
        </p:nvSpPr>
        <p:spPr>
          <a:xfrm>
            <a:off x="52560" y="718600"/>
            <a:ext cx="9029519" cy="30995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20B4E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dirty="0">
                <a:solidFill>
                  <a:srgbClr val="FFFFFF"/>
                </a:solidFill>
                <a:latin typeface="Arial" pitchFamily="18"/>
                <a:ea typeface="Arial" pitchFamily="2"/>
                <a:cs typeface="Arial" pitchFamily="2"/>
              </a:rPr>
              <a:t>Accès aux documents de commande en fin de parcours</a:t>
            </a:r>
            <a:r>
              <a:rPr lang="fr-FR" sz="1400" b="1" i="0" u="none" strike="noStrike" baseline="0" dirty="0">
                <a:ln>
                  <a:noFill/>
                </a:ln>
                <a:solidFill>
                  <a:srgbClr val="FFFFFF"/>
                </a:solidFill>
                <a:latin typeface="Arial" pitchFamily="18"/>
                <a:ea typeface="Arial" pitchFamily="2"/>
                <a:cs typeface="Arial" pitchFamily="2"/>
              </a:rPr>
              <a:t> </a:t>
            </a:r>
          </a:p>
        </p:txBody>
      </p:sp>
      <p:sp>
        <p:nvSpPr>
          <p:cNvPr id="4" name="Forme libre : forme 3">
            <a:extLst>
              <a:ext uri="{FF2B5EF4-FFF2-40B4-BE49-F238E27FC236}">
                <a16:creationId xmlns:a16="http://schemas.microsoft.com/office/drawing/2014/main" id="{ADC11F4C-8AFD-4EB7-AAC3-75757133CBC6}"/>
              </a:ext>
            </a:extLst>
          </p:cNvPr>
          <p:cNvSpPr/>
          <p:nvPr/>
        </p:nvSpPr>
        <p:spPr>
          <a:xfrm>
            <a:off x="995400" y="46080"/>
            <a:ext cx="80866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2400" b="1" i="0" u="none" strike="noStrike" baseline="0" dirty="0">
                <a:ln>
                  <a:noFill/>
                </a:ln>
                <a:solidFill>
                  <a:srgbClr val="00733C"/>
                </a:solidFill>
                <a:latin typeface="Arial" pitchFamily="18"/>
                <a:ea typeface="Arial" pitchFamily="2"/>
                <a:cs typeface="Arial" pitchFamily="2"/>
              </a:rPr>
              <a:t>Historique des bons de commandes</a:t>
            </a:r>
          </a:p>
        </p:txBody>
      </p:sp>
      <p:sp>
        <p:nvSpPr>
          <p:cNvPr id="5" name="Forme libre : forme 4">
            <a:extLst>
              <a:ext uri="{FF2B5EF4-FFF2-40B4-BE49-F238E27FC236}">
                <a16:creationId xmlns:a16="http://schemas.microsoft.com/office/drawing/2014/main" id="{F4786B7F-A848-45D4-B034-C4A2863CA705}"/>
              </a:ext>
            </a:extLst>
          </p:cNvPr>
          <p:cNvSpPr/>
          <p:nvPr/>
        </p:nvSpPr>
        <p:spPr>
          <a:xfrm>
            <a:off x="304920" y="123840"/>
            <a:ext cx="29340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0000"/>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D42E915F-5DA9-4278-A608-43BB03468D97}"/>
              </a:ext>
            </a:extLst>
          </p:cNvPr>
          <p:cNvSpPr/>
          <p:nvPr/>
        </p:nvSpPr>
        <p:spPr>
          <a:xfrm>
            <a:off x="696960" y="123840"/>
            <a:ext cx="293760" cy="304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DA9508E0-5675-40E0-A61F-4CAC10E106C7}"/>
              </a:ext>
            </a:extLst>
          </p:cNvPr>
          <p:cNvSpPr/>
          <p:nvPr/>
        </p:nvSpPr>
        <p:spPr>
          <a:xfrm>
            <a:off x="10800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6370CFB0-75D5-4C23-9B5A-B8C23A524BD8}" type="slidenum">
              <a:rPr/>
              <a:t>94</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8" name="Forme libre : forme 7">
            <a:extLst>
              <a:ext uri="{FF2B5EF4-FFF2-40B4-BE49-F238E27FC236}">
                <a16:creationId xmlns:a16="http://schemas.microsoft.com/office/drawing/2014/main" id="{2CA1AB02-2FEC-4D76-9BE6-A6491CD8C916}"/>
              </a:ext>
            </a:extLst>
          </p:cNvPr>
          <p:cNvSpPr/>
          <p:nvPr/>
        </p:nvSpPr>
        <p:spPr>
          <a:xfrm>
            <a:off x="3562603" y="3863016"/>
            <a:ext cx="2808360"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3001E"/>
          </a:solidFill>
          <a:ln>
            <a:noFill/>
            <a:prstDash val="solid"/>
          </a:ln>
        </p:spPr>
        <p:txBody>
          <a:bodyPr vert="horz" wrap="square" lIns="90000" tIns="46800" rIns="90000" bIns="46800" anchor="t" anchorCtr="0" compatLnSpc="1">
            <a:sp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b="1" i="0" u="none" strike="noStrike" baseline="0" dirty="0">
                <a:ln>
                  <a:noFill/>
                </a:ln>
                <a:solidFill>
                  <a:srgbClr val="FFFFFF"/>
                </a:solidFill>
                <a:latin typeface="Arial" pitchFamily="18"/>
                <a:ea typeface="Arial" pitchFamily="2"/>
                <a:cs typeface="Arial" pitchFamily="2"/>
              </a:rPr>
              <a:t>1 facture et 1 bon de livraison par produit</a:t>
            </a:r>
          </a:p>
        </p:txBody>
      </p:sp>
      <p:sp>
        <p:nvSpPr>
          <p:cNvPr id="10" name="Forme libre : forme 9">
            <a:extLst>
              <a:ext uri="{FF2B5EF4-FFF2-40B4-BE49-F238E27FC236}">
                <a16:creationId xmlns:a16="http://schemas.microsoft.com/office/drawing/2014/main" id="{C9450CE5-27B5-41D7-9B4D-938282C0A058}"/>
              </a:ext>
            </a:extLst>
          </p:cNvPr>
          <p:cNvSpPr/>
          <p:nvPr/>
        </p:nvSpPr>
        <p:spPr>
          <a:xfrm>
            <a:off x="0" y="2512948"/>
            <a:ext cx="2952719" cy="22489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64A0"/>
          </a:solidFill>
          <a:ln>
            <a:noFill/>
            <a:prstDash val="solid"/>
          </a:ln>
        </p:spPr>
        <p:txBody>
          <a:bodyPr vert="horz" wrap="square" lIns="90000" tIns="46800" rIns="90000" bIns="46800" anchor="t" anchorCtr="0" compatLnSpc="1">
            <a:spAutoFit/>
          </a:bodyPr>
          <a:lstStyle/>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u="none" strike="noStrike" baseline="0" dirty="0">
                <a:ln>
                  <a:noFill/>
                </a:ln>
                <a:solidFill>
                  <a:srgbClr val="FFFFFF"/>
                </a:solidFill>
                <a:latin typeface="Arial" pitchFamily="18"/>
                <a:ea typeface="Arial" pitchFamily="2"/>
                <a:cs typeface="Arial" pitchFamily="2"/>
              </a:rPr>
              <a:t>Accès </a:t>
            </a:r>
            <a:r>
              <a:rPr lang="fr-FR" sz="1400" i="1" dirty="0">
                <a:solidFill>
                  <a:srgbClr val="FFFFFF"/>
                </a:solidFill>
                <a:latin typeface="Arial" pitchFamily="18"/>
                <a:ea typeface="Arial" pitchFamily="2"/>
                <a:cs typeface="Arial" pitchFamily="2"/>
              </a:rPr>
              <a:t>à la notification d’attribution</a:t>
            </a:r>
            <a:r>
              <a:rPr lang="fr-FR" sz="1400" i="1" u="none" strike="noStrike" baseline="0" dirty="0">
                <a:ln>
                  <a:noFill/>
                </a:ln>
                <a:solidFill>
                  <a:srgbClr val="FFFFFF"/>
                </a:solidFill>
                <a:latin typeface="Arial" pitchFamily="18"/>
                <a:ea typeface="Arial" pitchFamily="2"/>
                <a:cs typeface="Arial" pitchFamily="2"/>
              </a:rPr>
              <a:t> envoyée et au bon de commande.</a:t>
            </a:r>
          </a:p>
          <a:p>
            <a:pPr marL="0" marR="0" lvl="0" indent="0"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En cas d’un bon de commande émis pour plusieurs dates de livraison et/ou plusieurs fournisseurs, on retrouve ici : </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u="none" strike="noStrike" baseline="0" dirty="0">
                <a:ln>
                  <a:noFill/>
                </a:ln>
                <a:solidFill>
                  <a:srgbClr val="FFFFFF"/>
                </a:solidFill>
                <a:latin typeface="Arial" pitchFamily="18"/>
                <a:ea typeface="Arial" pitchFamily="2"/>
                <a:cs typeface="Arial" pitchFamily="2"/>
              </a:rPr>
              <a:t>1 bon de commande par fournisseur</a:t>
            </a:r>
          </a:p>
          <a:p>
            <a:pPr marL="285750" marR="0" lvl="0" indent="-285750" rtl="0" hangingPunct="1">
              <a:lnSpc>
                <a:spcPct val="100000"/>
              </a:lnSpc>
              <a:spcBef>
                <a:spcPts val="0"/>
              </a:spcBef>
              <a:spcAft>
                <a:spcPts val="0"/>
              </a:spcAft>
              <a:buFontTx/>
              <a:buChar cha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FFFFFF"/>
                </a:solidFill>
                <a:latin typeface="Arial" pitchFamily="18"/>
                <a:ea typeface="Arial" pitchFamily="2"/>
                <a:cs typeface="Arial" pitchFamily="2"/>
              </a:rPr>
              <a:t>1 facture par fournisseur et par date de livraison</a:t>
            </a:r>
            <a:endParaRPr lang="fr-FR" sz="1400" i="1" u="none" strike="noStrike" baseline="0" dirty="0">
              <a:ln>
                <a:noFill/>
              </a:ln>
              <a:solidFill>
                <a:srgbClr val="FFFFFF"/>
              </a:solidFill>
              <a:latin typeface="Arial" pitchFamily="18"/>
              <a:ea typeface="Arial" pitchFamily="2"/>
              <a:cs typeface="Arial" pitchFamily="2"/>
            </a:endParaRPr>
          </a:p>
        </p:txBody>
      </p:sp>
      <p:cxnSp>
        <p:nvCxnSpPr>
          <p:cNvPr id="11" name="Connecteur droit avec flèche 10">
            <a:extLst>
              <a:ext uri="{FF2B5EF4-FFF2-40B4-BE49-F238E27FC236}">
                <a16:creationId xmlns:a16="http://schemas.microsoft.com/office/drawing/2014/main" id="{82B5BC47-D145-4B85-96FB-A8E2BF8FBFFD}"/>
              </a:ext>
            </a:extLst>
          </p:cNvPr>
          <p:cNvCxnSpPr>
            <a:cxnSpLocks/>
            <a:stCxn id="10" idx="2"/>
          </p:cNvCxnSpPr>
          <p:nvPr/>
        </p:nvCxnSpPr>
        <p:spPr>
          <a:xfrm>
            <a:off x="1476360" y="4761898"/>
            <a:ext cx="1124600" cy="981676"/>
          </a:xfrm>
          <a:prstGeom prst="straightConnector1">
            <a:avLst/>
          </a:prstGeom>
          <a:noFill/>
          <a:ln w="25560" cap="sq">
            <a:solidFill>
              <a:srgbClr val="004586"/>
            </a:solidFill>
            <a:prstDash val="solid"/>
            <a:miter/>
            <a:tailEnd type="arrow"/>
          </a:ln>
        </p:spPr>
      </p:cxnSp>
      <p:sp>
        <p:nvSpPr>
          <p:cNvPr id="12" name="Forme libre : forme 11">
            <a:extLst>
              <a:ext uri="{FF2B5EF4-FFF2-40B4-BE49-F238E27FC236}">
                <a16:creationId xmlns:a16="http://schemas.microsoft.com/office/drawing/2014/main" id="{CD9D971E-5FCB-4275-B94E-AE32CD6E0DA9}"/>
              </a:ext>
            </a:extLst>
          </p:cNvPr>
          <p:cNvSpPr/>
          <p:nvPr/>
        </p:nvSpPr>
        <p:spPr>
          <a:xfrm>
            <a:off x="1368360" y="5508720"/>
            <a:ext cx="2160720" cy="503280"/>
          </a:xfrm>
          <a:custGeom>
            <a:avLst>
              <a:gd name="f0" fmla="val 6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5" name="Forme libre : forme 14">
            <a:extLst>
              <a:ext uri="{FF2B5EF4-FFF2-40B4-BE49-F238E27FC236}">
                <a16:creationId xmlns:a16="http://schemas.microsoft.com/office/drawing/2014/main" id="{3579CD56-6BEE-45A3-9C86-4F44D89BCAE9}"/>
              </a:ext>
            </a:extLst>
          </p:cNvPr>
          <p:cNvSpPr/>
          <p:nvPr/>
        </p:nvSpPr>
        <p:spPr>
          <a:xfrm>
            <a:off x="7128000" y="6048360"/>
            <a:ext cx="1584360" cy="144360"/>
          </a:xfrm>
          <a:custGeom>
            <a:avLst>
              <a:gd name="f0" fmla="val 2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16" name="Forme libre : forme 15">
            <a:extLst>
              <a:ext uri="{FF2B5EF4-FFF2-40B4-BE49-F238E27FC236}">
                <a16:creationId xmlns:a16="http://schemas.microsoft.com/office/drawing/2014/main" id="{7C5FDE68-9E58-44EA-84C4-04417649AADC}"/>
              </a:ext>
            </a:extLst>
          </p:cNvPr>
          <p:cNvSpPr/>
          <p:nvPr/>
        </p:nvSpPr>
        <p:spPr>
          <a:xfrm>
            <a:off x="1728719"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19" name="Connecteur droit avec flèche 18">
            <a:extLst>
              <a:ext uri="{FF2B5EF4-FFF2-40B4-BE49-F238E27FC236}">
                <a16:creationId xmlns:a16="http://schemas.microsoft.com/office/drawing/2014/main" id="{526A6EEB-816F-46CF-A267-29D7382A051C}"/>
              </a:ext>
            </a:extLst>
          </p:cNvPr>
          <p:cNvCxnSpPr>
            <a:cxnSpLocks/>
            <a:stCxn id="8" idx="1"/>
          </p:cNvCxnSpPr>
          <p:nvPr/>
        </p:nvCxnSpPr>
        <p:spPr>
          <a:xfrm flipV="1">
            <a:off x="6370963" y="4125716"/>
            <a:ext cx="757037" cy="1"/>
          </a:xfrm>
          <a:prstGeom prst="straightConnector1">
            <a:avLst/>
          </a:prstGeom>
          <a:noFill/>
          <a:ln w="25560" cap="sq">
            <a:solidFill>
              <a:srgbClr val="FF0000"/>
            </a:solidFill>
            <a:prstDash val="solid"/>
            <a:miter/>
            <a:tailEnd type="arrow"/>
          </a:ln>
        </p:spPr>
      </p:cxnSp>
      <p:sp>
        <p:nvSpPr>
          <p:cNvPr id="20" name="Forme libre : forme 19">
            <a:extLst>
              <a:ext uri="{FF2B5EF4-FFF2-40B4-BE49-F238E27FC236}">
                <a16:creationId xmlns:a16="http://schemas.microsoft.com/office/drawing/2014/main" id="{0EF1044A-1D14-4A51-9655-8F4E35B5DC0C}"/>
              </a:ext>
            </a:extLst>
          </p:cNvPr>
          <p:cNvSpPr/>
          <p:nvPr/>
        </p:nvSpPr>
        <p:spPr>
          <a:xfrm>
            <a:off x="8352000" y="2879640"/>
            <a:ext cx="360359" cy="287280"/>
          </a:xfrm>
          <a:custGeom>
            <a:avLst>
              <a:gd name="f0" fmla="val 12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1" name="Forme libre : forme 20">
            <a:extLst>
              <a:ext uri="{FF2B5EF4-FFF2-40B4-BE49-F238E27FC236}">
                <a16:creationId xmlns:a16="http://schemas.microsoft.com/office/drawing/2014/main" id="{261B6CCF-E83A-41D6-94D3-C1AB1C77B724}"/>
              </a:ext>
            </a:extLst>
          </p:cNvPr>
          <p:cNvSpPr/>
          <p:nvPr/>
        </p:nvSpPr>
        <p:spPr>
          <a:xfrm>
            <a:off x="410364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22" name="Forme libre : forme 21">
            <a:extLst>
              <a:ext uri="{FF2B5EF4-FFF2-40B4-BE49-F238E27FC236}">
                <a16:creationId xmlns:a16="http://schemas.microsoft.com/office/drawing/2014/main" id="{78683634-1CA1-49BF-BC0B-B7D9927E7F69}"/>
              </a:ext>
            </a:extLst>
          </p:cNvPr>
          <p:cNvSpPr/>
          <p:nvPr/>
        </p:nvSpPr>
        <p:spPr>
          <a:xfrm>
            <a:off x="6516720" y="6480000"/>
            <a:ext cx="2232000" cy="216000"/>
          </a:xfrm>
          <a:custGeom>
            <a:avLst>
              <a:gd name="f0" fmla="val 15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23" name="Connecteur droit avec flèche 22">
            <a:extLst>
              <a:ext uri="{FF2B5EF4-FFF2-40B4-BE49-F238E27FC236}">
                <a16:creationId xmlns:a16="http://schemas.microsoft.com/office/drawing/2014/main" id="{450DB630-4DAF-46BE-B9E5-D5295F28C231}"/>
              </a:ext>
            </a:extLst>
          </p:cNvPr>
          <p:cNvCxnSpPr>
            <a:cxnSpLocks/>
            <a:stCxn id="10" idx="2"/>
          </p:cNvCxnSpPr>
          <p:nvPr/>
        </p:nvCxnSpPr>
        <p:spPr>
          <a:xfrm>
            <a:off x="1476360" y="4761898"/>
            <a:ext cx="3258200" cy="981676"/>
          </a:xfrm>
          <a:prstGeom prst="straightConnector1">
            <a:avLst/>
          </a:prstGeom>
          <a:noFill/>
          <a:ln w="25560" cap="sq">
            <a:solidFill>
              <a:srgbClr val="004586"/>
            </a:solidFill>
            <a:prstDash val="solid"/>
            <a:miter/>
            <a:tailEnd type="arrow"/>
          </a:ln>
        </p:spPr>
      </p:cxnSp>
      <p:sp>
        <p:nvSpPr>
          <p:cNvPr id="25" name="Forme libre : forme 24">
            <a:extLst>
              <a:ext uri="{FF2B5EF4-FFF2-40B4-BE49-F238E27FC236}">
                <a16:creationId xmlns:a16="http://schemas.microsoft.com/office/drawing/2014/main" id="{A3BC3586-BE21-48D4-90DB-E38F0484D4D5}"/>
              </a:ext>
            </a:extLst>
          </p:cNvPr>
          <p:cNvSpPr/>
          <p:nvPr/>
        </p:nvSpPr>
        <p:spPr>
          <a:xfrm>
            <a:off x="5111640" y="5832360"/>
            <a:ext cx="3384720" cy="360359"/>
          </a:xfrm>
          <a:custGeom>
            <a:avLst>
              <a:gd name="f0" fmla="val 95"/>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cxnSp>
        <p:nvCxnSpPr>
          <p:cNvPr id="34" name="Connecteur droit avec flèche 33">
            <a:extLst>
              <a:ext uri="{FF2B5EF4-FFF2-40B4-BE49-F238E27FC236}">
                <a16:creationId xmlns:a16="http://schemas.microsoft.com/office/drawing/2014/main" id="{79E5AA2D-2FDB-43E1-A4ED-7B2FF1410B98}"/>
              </a:ext>
            </a:extLst>
          </p:cNvPr>
          <p:cNvCxnSpPr>
            <a:cxnSpLocks/>
          </p:cNvCxnSpPr>
          <p:nvPr/>
        </p:nvCxnSpPr>
        <p:spPr>
          <a:xfrm>
            <a:off x="6352760" y="4168148"/>
            <a:ext cx="891320" cy="148028"/>
          </a:xfrm>
          <a:prstGeom prst="straightConnector1">
            <a:avLst/>
          </a:prstGeom>
          <a:noFill/>
          <a:ln w="25560" cap="sq">
            <a:solidFill>
              <a:srgbClr val="FF0000"/>
            </a:solidFill>
            <a:prstDash val="solid"/>
            <a:miter/>
            <a:tailEnd type="arrow"/>
          </a:ln>
        </p:spPr>
      </p:cxnSp>
    </p:spTree>
    <p:extLst>
      <p:ext uri="{BB962C8B-B14F-4D97-AF65-F5344CB8AC3E}">
        <p14:creationId xmlns:p14="http://schemas.microsoft.com/office/powerpoint/2010/main" val="8253173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rPr/>
              <a:t>95</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rPr/>
              <a:t>95</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6- Impression d’une fiche produit</a:t>
            </a:r>
          </a:p>
        </p:txBody>
      </p:sp>
    </p:spTree>
    <p:extLst>
      <p:ext uri="{BB962C8B-B14F-4D97-AF65-F5344CB8AC3E}">
        <p14:creationId xmlns:p14="http://schemas.microsoft.com/office/powerpoint/2010/main" val="30259658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capture d’écran&#10;&#10;Description générée automatiquement">
            <a:extLst>
              <a:ext uri="{FF2B5EF4-FFF2-40B4-BE49-F238E27FC236}">
                <a16:creationId xmlns:a16="http://schemas.microsoft.com/office/drawing/2014/main" id="{034A6210-4BEF-4F7B-8D10-381942237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2" y="2551126"/>
            <a:ext cx="9144000" cy="3673315"/>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7689600" cy="550800"/>
            <a:chOff x="304920" y="228600"/>
            <a:chExt cx="7689600" cy="550800"/>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6851520" cy="55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000" b="1" i="0" u="none" strike="noStrike" baseline="0" dirty="0">
                  <a:ln>
                    <a:noFill/>
                  </a:ln>
                  <a:solidFill>
                    <a:srgbClr val="00733C"/>
                  </a:solidFill>
                  <a:latin typeface="Arial" pitchFamily="18"/>
                  <a:ea typeface="ヒラギノ角ゴ Pro W3" pitchFamily="2"/>
                  <a:cs typeface="ヒラギノ角ゴ Pro W3" pitchFamily="2"/>
                </a:rPr>
                <a:t>6 – Impression d’une fiche produit</a:t>
              </a: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14891" y="890827"/>
            <a:ext cx="8077320" cy="12076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Agrilocal vous donne la possibilité de publier la fiche produit de produits que vous avez commandés. </a:t>
            </a:r>
          </a:p>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b="0" i="0" u="none" strike="noStrike" baseline="0" dirty="0">
                <a:ln>
                  <a:noFill/>
                </a:ln>
                <a:solidFill>
                  <a:srgbClr val="005DA2"/>
                </a:solidFill>
                <a:latin typeface="Arial" pitchFamily="18"/>
                <a:ea typeface="ヒラギノ角ゴ Pro W3" pitchFamily="2"/>
                <a:cs typeface="ヒラギノ角ゴ Pro W3" pitchFamily="2"/>
              </a:rPr>
              <a:t>La fiche est disponible pour chaque produit retenu dans le récapitulatif </a:t>
            </a:r>
            <a:r>
              <a:rPr lang="fr-FR" sz="1600" dirty="0">
                <a:solidFill>
                  <a:srgbClr val="005DA2"/>
                </a:solidFill>
                <a:latin typeface="Arial" pitchFamily="18"/>
                <a:ea typeface="ヒラギノ角ゴ Pro W3" pitchFamily="2"/>
                <a:cs typeface="ヒラギノ角ゴ Pro W3" pitchFamily="2"/>
              </a:rPr>
              <a:t>des consultations de statut « commandé ».</a:t>
            </a:r>
            <a:endParaRPr lang="fr-FR" sz="16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96</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4" name="Rectangle 13">
            <a:extLst>
              <a:ext uri="{FF2B5EF4-FFF2-40B4-BE49-F238E27FC236}">
                <a16:creationId xmlns:a16="http://schemas.microsoft.com/office/drawing/2014/main" id="{5AF8475D-B77F-4D03-8B2E-A611E6D2F67C}"/>
              </a:ext>
            </a:extLst>
          </p:cNvPr>
          <p:cNvSpPr/>
          <p:nvPr/>
        </p:nvSpPr>
        <p:spPr>
          <a:xfrm>
            <a:off x="35511" y="3848040"/>
            <a:ext cx="1331649"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759B47E-8F00-4661-881C-E47FEE41E8A1}"/>
              </a:ext>
            </a:extLst>
          </p:cNvPr>
          <p:cNvSpPr/>
          <p:nvPr/>
        </p:nvSpPr>
        <p:spPr>
          <a:xfrm>
            <a:off x="2795184" y="4927107"/>
            <a:ext cx="871293" cy="172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37C78190-BE89-4A09-AC1C-31AD508FAC9B}"/>
              </a:ext>
            </a:extLst>
          </p:cNvPr>
          <p:cNvSpPr/>
          <p:nvPr/>
        </p:nvSpPr>
        <p:spPr>
          <a:xfrm>
            <a:off x="3223776" y="3538634"/>
            <a:ext cx="5615304" cy="39006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Editer la fiche produit « carotte » du fournisseur retenu</a:t>
            </a:r>
          </a:p>
        </p:txBody>
      </p:sp>
      <p:cxnSp>
        <p:nvCxnSpPr>
          <p:cNvPr id="20" name="Connecteur droit avec flèche 19">
            <a:extLst>
              <a:ext uri="{FF2B5EF4-FFF2-40B4-BE49-F238E27FC236}">
                <a16:creationId xmlns:a16="http://schemas.microsoft.com/office/drawing/2014/main" id="{FE2C7153-57FA-4093-AD53-2D276F073F7C}"/>
              </a:ext>
            </a:extLst>
          </p:cNvPr>
          <p:cNvCxnSpPr>
            <a:cxnSpLocks/>
            <a:stCxn id="18" idx="2"/>
          </p:cNvCxnSpPr>
          <p:nvPr/>
        </p:nvCxnSpPr>
        <p:spPr>
          <a:xfrm flipH="1">
            <a:off x="3497802" y="3928697"/>
            <a:ext cx="2533626" cy="9603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6477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capture d’écran&#10;&#10;Description générée automatiquement">
            <a:extLst>
              <a:ext uri="{FF2B5EF4-FFF2-40B4-BE49-F238E27FC236}">
                <a16:creationId xmlns:a16="http://schemas.microsoft.com/office/drawing/2014/main" id="{2B506F2A-F958-437C-A645-F703415FF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477" y="1670039"/>
            <a:ext cx="3628179" cy="5084386"/>
          </a:xfrm>
          <a:prstGeom prst="rect">
            <a:avLst/>
          </a:prstGeom>
        </p:spPr>
      </p:pic>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7689600" cy="550800"/>
            <a:chOff x="304920" y="228600"/>
            <a:chExt cx="7689600" cy="550800"/>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6851520" cy="55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000" b="1" i="0" u="none" strike="noStrike" baseline="0" dirty="0">
                  <a:ln>
                    <a:noFill/>
                  </a:ln>
                  <a:solidFill>
                    <a:srgbClr val="00733C"/>
                  </a:solidFill>
                  <a:latin typeface="Arial" pitchFamily="18"/>
                  <a:ea typeface="ヒラギノ角ゴ Pro W3" pitchFamily="2"/>
                  <a:cs typeface="ヒラギノ角ゴ Pro W3" pitchFamily="2"/>
                </a:rPr>
                <a:t>6 – Impression d’une fiche produit</a:t>
              </a: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14891" y="890827"/>
            <a:ext cx="8077320" cy="6844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Vous pouvez désormais imprimer la fiche (format A5).</a:t>
            </a:r>
          </a:p>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400" i="1" dirty="0">
                <a:solidFill>
                  <a:srgbClr val="005DA2"/>
                </a:solidFill>
                <a:latin typeface="Arial" pitchFamily="18"/>
                <a:ea typeface="ヒラギノ角ゴ Pro W3" pitchFamily="2"/>
                <a:cs typeface="ヒラギノ角ゴ Pro W3" pitchFamily="2"/>
              </a:rPr>
              <a:t>NB : le format de cette fiche est aux dimensions de l’ardoise Agrilocal</a:t>
            </a:r>
            <a:endParaRPr lang="fr-FR" sz="1400" b="0" i="1"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t>97</a:t>
            </a:fld>
            <a:endParaRPr lang="fr-FR" sz="1800" b="1" i="0" u="none" strike="noStrike" baseline="0" dirty="0">
              <a:ln>
                <a:noFill/>
              </a:ln>
              <a:solidFill>
                <a:srgbClr val="948A54"/>
              </a:solidFill>
              <a:latin typeface="Arial" pitchFamily="18"/>
              <a:ea typeface="Arial" pitchFamily="2"/>
              <a:cs typeface="Arial" pitchFamily="2"/>
            </a:endParaRPr>
          </a:p>
        </p:txBody>
      </p:sp>
      <p:sp>
        <p:nvSpPr>
          <p:cNvPr id="17" name="Rectangle 16">
            <a:extLst>
              <a:ext uri="{FF2B5EF4-FFF2-40B4-BE49-F238E27FC236}">
                <a16:creationId xmlns:a16="http://schemas.microsoft.com/office/drawing/2014/main" id="{D95DEC50-215B-4278-9D7D-319993D938EB}"/>
              </a:ext>
            </a:extLst>
          </p:cNvPr>
          <p:cNvSpPr/>
          <p:nvPr/>
        </p:nvSpPr>
        <p:spPr>
          <a:xfrm>
            <a:off x="3738049" y="1844555"/>
            <a:ext cx="941033" cy="8024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0E3198DD-8A4B-46E9-A326-DE513591DE7E}"/>
              </a:ext>
            </a:extLst>
          </p:cNvPr>
          <p:cNvSpPr/>
          <p:nvPr/>
        </p:nvSpPr>
        <p:spPr>
          <a:xfrm>
            <a:off x="5301448" y="4707425"/>
            <a:ext cx="655469" cy="7878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2EACDCE0-CDFC-44C9-B1DF-FFAB1EBC6517}"/>
              </a:ext>
            </a:extLst>
          </p:cNvPr>
          <p:cNvSpPr/>
          <p:nvPr/>
        </p:nvSpPr>
        <p:spPr>
          <a:xfrm>
            <a:off x="5583760" y="2496452"/>
            <a:ext cx="3628179" cy="7878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Si le logo de votre instance départementale n’apparaît pas, veuillez contacter votre animateur</a:t>
            </a:r>
          </a:p>
        </p:txBody>
      </p:sp>
      <p:cxnSp>
        <p:nvCxnSpPr>
          <p:cNvPr id="20" name="Connecteur droit avec flèche 19">
            <a:extLst>
              <a:ext uri="{FF2B5EF4-FFF2-40B4-BE49-F238E27FC236}">
                <a16:creationId xmlns:a16="http://schemas.microsoft.com/office/drawing/2014/main" id="{96099108-EE16-451B-AA4C-7B2DE1D6ABC0}"/>
              </a:ext>
            </a:extLst>
          </p:cNvPr>
          <p:cNvCxnSpPr>
            <a:cxnSpLocks/>
            <a:endCxn id="17" idx="3"/>
          </p:cNvCxnSpPr>
          <p:nvPr/>
        </p:nvCxnSpPr>
        <p:spPr>
          <a:xfrm flipH="1" flipV="1">
            <a:off x="4679082" y="2245756"/>
            <a:ext cx="904678" cy="5586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1F6D9EC-CE59-4D61-9D3E-30FBF555FC9B}"/>
              </a:ext>
            </a:extLst>
          </p:cNvPr>
          <p:cNvSpPr/>
          <p:nvPr/>
        </p:nvSpPr>
        <p:spPr>
          <a:xfrm>
            <a:off x="6880195" y="4694098"/>
            <a:ext cx="2263805" cy="78785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Arial" panose="020B0604020202020204" pitchFamily="34" charset="0"/>
                <a:cs typeface="Arial" panose="020B0604020202020204" pitchFamily="34" charset="0"/>
              </a:rPr>
              <a:t>La photo chargée sur votre fiche de profil</a:t>
            </a:r>
          </a:p>
        </p:txBody>
      </p:sp>
      <p:cxnSp>
        <p:nvCxnSpPr>
          <p:cNvPr id="28" name="Connecteur droit avec flèche 27">
            <a:extLst>
              <a:ext uri="{FF2B5EF4-FFF2-40B4-BE49-F238E27FC236}">
                <a16:creationId xmlns:a16="http://schemas.microsoft.com/office/drawing/2014/main" id="{640F0F8C-B2F9-470B-84CA-3D215A6DBA1A}"/>
              </a:ext>
            </a:extLst>
          </p:cNvPr>
          <p:cNvCxnSpPr>
            <a:cxnSpLocks/>
            <a:endCxn id="18" idx="3"/>
          </p:cNvCxnSpPr>
          <p:nvPr/>
        </p:nvCxnSpPr>
        <p:spPr>
          <a:xfrm flipH="1" flipV="1">
            <a:off x="5956917" y="5101352"/>
            <a:ext cx="923278" cy="26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1186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65135FA7-A75E-4002-87CA-CEC18422D6C8}"/>
              </a:ext>
            </a:extLst>
          </p:cNvPr>
          <p:cNvSpPr/>
          <p:nvPr/>
        </p:nvSpPr>
        <p:spPr>
          <a:xfrm>
            <a:off x="468360" y="2708280"/>
            <a:ext cx="7993080" cy="576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B0F169B9-BF31-4282-9B2D-831999DA86EB}"/>
              </a:ext>
            </a:extLst>
          </p:cNvPr>
          <p:cNvSpPr/>
          <p:nvPr/>
        </p:nvSpPr>
        <p:spPr>
          <a:xfrm>
            <a:off x="0" y="3716280"/>
            <a:ext cx="9144000" cy="2592360"/>
          </a:xfrm>
          <a:custGeom>
            <a:avLst/>
            <a:gdLst>
              <a:gd name="f0" fmla="val 10800000"/>
              <a:gd name="f1" fmla="val 5400000"/>
              <a:gd name="f2" fmla="val 16200000"/>
              <a:gd name="f3" fmla="val 180"/>
              <a:gd name="f4" fmla="val w"/>
              <a:gd name="f5" fmla="val h"/>
              <a:gd name="f6" fmla="val 0"/>
              <a:gd name="f7" fmla="val 21600"/>
              <a:gd name="f8" fmla="+- 0 0 0"/>
              <a:gd name="f9" fmla="*/ f4 1 21600"/>
              <a:gd name="f10" fmla="*/ f5 1 21600"/>
              <a:gd name="f11" fmla="+- f6 2540 0"/>
              <a:gd name="f12" fmla="+- f7 0 2540"/>
              <a:gd name="f13" fmla="+- f6 800 0"/>
              <a:gd name="f14" fmla="+- f7 0 800"/>
              <a:gd name="f15" fmla="+- 0 0 f1"/>
              <a:gd name="f16" fmla="*/ f8 f0 1"/>
              <a:gd name="f17" fmla="*/ f13 f9 1"/>
              <a:gd name="f18" fmla="*/ f14 f9 1"/>
              <a:gd name="f19" fmla="*/ f14 f10 1"/>
              <a:gd name="f20" fmla="*/ f13 f10 1"/>
              <a:gd name="f21" fmla="+- f11 0 f6"/>
              <a:gd name="f22" fmla="+- 0 0 f11"/>
              <a:gd name="f23" fmla="+- 21600 0 f12"/>
              <a:gd name="f24" fmla="+- f12 0 f7"/>
              <a:gd name="f25" fmla="*/ 10800 f9 1"/>
              <a:gd name="f26" fmla="*/ 0 f10 1"/>
              <a:gd name="f27" fmla="*/ f16 1 f3"/>
              <a:gd name="f28" fmla="*/ 0 f9 1"/>
              <a:gd name="f29" fmla="*/ 10800 f10 1"/>
              <a:gd name="f30" fmla="*/ 21600 f10 1"/>
              <a:gd name="f31" fmla="*/ 21600 f9 1"/>
              <a:gd name="f32" fmla="abs f21"/>
              <a:gd name="f33" fmla="abs f22"/>
              <a:gd name="f34" fmla="?: f21 f15 f1"/>
              <a:gd name="f35" fmla="?: f21 f1 f15"/>
              <a:gd name="f36" fmla="?: f22 0 f0"/>
              <a:gd name="f37" fmla="?: f22 f0 0"/>
              <a:gd name="f38" fmla="abs f23"/>
              <a:gd name="f39" fmla="?: f23 f15 f1"/>
              <a:gd name="f40" fmla="?: f23 f1 f15"/>
              <a:gd name="f41" fmla="?: f23 f2 f1"/>
              <a:gd name="f42" fmla="?: f23 f1 f2"/>
              <a:gd name="f43" fmla="abs f24"/>
              <a:gd name="f44" fmla="?: f24 f15 f1"/>
              <a:gd name="f45" fmla="?: f24 f1 f15"/>
              <a:gd name="f46" fmla="?: f23 0 f0"/>
              <a:gd name="f47" fmla="?: f23 f0 0"/>
              <a:gd name="f48" fmla="?: f22 f15 f1"/>
              <a:gd name="f49" fmla="?: f22 f1 f15"/>
              <a:gd name="f50" fmla="?: f22 f2 f1"/>
              <a:gd name="f51" fmla="?: f22 f1 f2"/>
              <a:gd name="f52" fmla="+- f27 0 f1"/>
              <a:gd name="f53" fmla="?: f21 f37 f36"/>
              <a:gd name="f54" fmla="?: f21 f36 f37"/>
              <a:gd name="f55" fmla="?: f22 f34 f35"/>
              <a:gd name="f56" fmla="?: f23 f42 f41"/>
              <a:gd name="f57" fmla="?: f23 f41 f42"/>
              <a:gd name="f58" fmla="?: f21 f40 f39"/>
              <a:gd name="f59" fmla="?: f24 f47 f46"/>
              <a:gd name="f60" fmla="?: f24 f46 f47"/>
              <a:gd name="f61" fmla="?: f23 f44 f45"/>
              <a:gd name="f62" fmla="?: f22 f51 f50"/>
              <a:gd name="f63" fmla="?: f22 f50 f51"/>
              <a:gd name="f64" fmla="?: f24 f49 f48"/>
              <a:gd name="f65" fmla="?: f22 f53 f54"/>
              <a:gd name="f66" fmla="?: f21 f57 f56"/>
              <a:gd name="f67" fmla="?: f23 f59 f60"/>
              <a:gd name="f68" fmla="?: f24 f63 f62"/>
            </a:gdLst>
            <a:ahLst/>
            <a:cxnLst>
              <a:cxn ang="3cd4">
                <a:pos x="hc" y="t"/>
              </a:cxn>
              <a:cxn ang="0">
                <a:pos x="r" y="vc"/>
              </a:cxn>
              <a:cxn ang="cd4">
                <a:pos x="hc" y="b"/>
              </a:cxn>
              <a:cxn ang="cd2">
                <a:pos x="l" y="vc"/>
              </a:cxn>
              <a:cxn ang="f52">
                <a:pos x="f25" y="f26"/>
              </a:cxn>
              <a:cxn ang="f52">
                <a:pos x="f28" y="f29"/>
              </a:cxn>
              <a:cxn ang="f52">
                <a:pos x="f25" y="f30"/>
              </a:cxn>
              <a:cxn ang="f52">
                <a:pos x="f31" y="f29"/>
              </a:cxn>
            </a:cxnLst>
            <a:rect l="f17" t="f20" r="f18" b="f19"/>
            <a:pathLst>
              <a:path w="21600" h="21600">
                <a:moveTo>
                  <a:pt x="f6" y="f11"/>
                </a:moveTo>
                <a:arcTo wR="f32" hR="f33" stAng="f65" swAng="f55"/>
                <a:lnTo>
                  <a:pt x="f12" y="f6"/>
                </a:lnTo>
                <a:arcTo wR="f38" hR="f32" stAng="f66" swAng="f58"/>
                <a:lnTo>
                  <a:pt x="f7" y="f12"/>
                </a:lnTo>
                <a:arcTo wR="f43" hR="f38" stAng="f67" swAng="f61"/>
                <a:lnTo>
                  <a:pt x="f11" y="f7"/>
                </a:lnTo>
                <a:arcTo wR="f33" hR="f43" stAng="f68" swAng="f64"/>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4" name="Forme libre : forme 3">
            <a:extLst>
              <a:ext uri="{FF2B5EF4-FFF2-40B4-BE49-F238E27FC236}">
                <a16:creationId xmlns:a16="http://schemas.microsoft.com/office/drawing/2014/main" id="{DC7085AA-4C63-4D2A-8157-2A41BFA8068D}"/>
              </a:ext>
            </a:extLst>
          </p:cNvPr>
          <p:cNvSpPr/>
          <p:nvPr/>
        </p:nvSpPr>
        <p:spPr>
          <a:xfrm>
            <a:off x="-19080" y="6426360"/>
            <a:ext cx="9144000" cy="431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09F9C18F-E7DD-4C6F-90EA-6EDD599B1622}" type="slidenum">
              <a:rPr/>
              <a:t>98</a:t>
            </a:fld>
            <a:endParaRPr lang="fr-FR" sz="1800" b="1" i="0" u="none" strike="noStrike" baseline="0" dirty="0">
              <a:ln>
                <a:noFill/>
              </a:ln>
              <a:solidFill>
                <a:srgbClr val="FFFFFF"/>
              </a:solidFill>
              <a:latin typeface="Arial" pitchFamily="18"/>
              <a:ea typeface="Arial" pitchFamily="2"/>
              <a:cs typeface="Arial" pitchFamily="2"/>
            </a:endParaRPr>
          </a:p>
        </p:txBody>
      </p:sp>
      <p:sp>
        <p:nvSpPr>
          <p:cNvPr id="5" name="Forme libre : forme 4">
            <a:extLst>
              <a:ext uri="{FF2B5EF4-FFF2-40B4-BE49-F238E27FC236}">
                <a16:creationId xmlns:a16="http://schemas.microsoft.com/office/drawing/2014/main" id="{B1F253D7-6C77-4B05-B1BD-29617C671DC7}"/>
              </a:ext>
            </a:extLst>
          </p:cNvPr>
          <p:cNvSpPr/>
          <p:nvPr/>
        </p:nvSpPr>
        <p:spPr>
          <a:xfrm>
            <a:off x="0" y="0"/>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6" name="Forme libre : forme 5">
            <a:extLst>
              <a:ext uri="{FF2B5EF4-FFF2-40B4-BE49-F238E27FC236}">
                <a16:creationId xmlns:a16="http://schemas.microsoft.com/office/drawing/2014/main" id="{A3880EDD-E9D5-4F5B-9888-1E3A0B78DBE3}"/>
              </a:ext>
            </a:extLst>
          </p:cNvPr>
          <p:cNvSpPr/>
          <p:nvPr/>
        </p:nvSpPr>
        <p:spPr>
          <a:xfrm>
            <a:off x="34920" y="6524640"/>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F8233CD2-3177-440D-BCF0-C30A48B38D00}" type="slidenum">
              <a:rPr/>
              <a:t>98</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7" name="Image 6">
            <a:extLst>
              <a:ext uri="{FF2B5EF4-FFF2-40B4-BE49-F238E27FC236}">
                <a16:creationId xmlns:a16="http://schemas.microsoft.com/office/drawing/2014/main" id="{07A894F1-7833-4347-A760-E5CE134E3836}"/>
              </a:ext>
            </a:extLst>
          </p:cNvPr>
          <p:cNvPicPr>
            <a:picLocks noChangeAspect="1"/>
          </p:cNvPicPr>
          <p:nvPr/>
        </p:nvPicPr>
        <p:blipFill>
          <a:blip r:embed="rId3">
            <a:lum/>
            <a:alphaModFix/>
            <a:extLst>
              <a:ext uri="{28A0092B-C50C-407E-A947-70E740481C1C}">
                <a14:useLocalDpi xmlns:a14="http://schemas.microsoft.com/office/drawing/2010/main" val="0"/>
              </a:ext>
            </a:extLst>
          </a:blip>
          <a:srcRect/>
          <a:stretch>
            <a:fillRect/>
          </a:stretch>
        </p:blipFill>
        <p:spPr>
          <a:xfrm>
            <a:off x="1258920" y="57240"/>
            <a:ext cx="6769080" cy="5027400"/>
          </a:xfrm>
          <a:prstGeom prst="rect">
            <a:avLst/>
          </a:prstGeom>
          <a:noFill/>
          <a:ln>
            <a:noFill/>
          </a:ln>
        </p:spPr>
      </p:pic>
      <p:sp>
        <p:nvSpPr>
          <p:cNvPr id="8" name="Forme libre : forme 7">
            <a:extLst>
              <a:ext uri="{FF2B5EF4-FFF2-40B4-BE49-F238E27FC236}">
                <a16:creationId xmlns:a16="http://schemas.microsoft.com/office/drawing/2014/main" id="{E613B0D7-6FC7-4F17-81FA-51CB66287364}"/>
              </a:ext>
            </a:extLst>
          </p:cNvPr>
          <p:cNvSpPr/>
          <p:nvPr/>
        </p:nvSpPr>
        <p:spPr>
          <a:xfrm>
            <a:off x="-38160" y="4178160"/>
            <a:ext cx="9217080" cy="2059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ctr"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br>
              <a:rPr lang="fr-FR" sz="4000" b="1" i="0" u="none" strike="noStrike" baseline="0" dirty="0">
                <a:ln>
                  <a:noFill/>
                </a:ln>
                <a:solidFill>
                  <a:srgbClr val="E3001E"/>
                </a:solidFill>
                <a:latin typeface="Arial" pitchFamily="18"/>
                <a:ea typeface="ヒラギノ角ゴ Pro W3" pitchFamily="2"/>
                <a:cs typeface="ヒラギノ角ゴ Pro W3" pitchFamily="2"/>
              </a:rPr>
            </a:br>
            <a:r>
              <a:rPr lang="fr-FR" sz="4000" b="1" i="0" u="none" strike="noStrike" baseline="0" dirty="0">
                <a:ln>
                  <a:noFill/>
                </a:ln>
                <a:solidFill>
                  <a:srgbClr val="E3001E"/>
                </a:solidFill>
                <a:latin typeface="Arial" pitchFamily="18"/>
                <a:ea typeface="ヒラギノ角ゴ Pro W3" pitchFamily="2"/>
                <a:cs typeface="ヒラギノ角ゴ Pro W3" pitchFamily="2"/>
              </a:rPr>
              <a:t>7- Duplication des consultations</a:t>
            </a:r>
          </a:p>
        </p:txBody>
      </p:sp>
    </p:spTree>
    <p:extLst>
      <p:ext uri="{BB962C8B-B14F-4D97-AF65-F5344CB8AC3E}">
        <p14:creationId xmlns:p14="http://schemas.microsoft.com/office/powerpoint/2010/main" val="30362283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3D21F20B-EF97-44A7-81A8-E6075ED518D3}"/>
              </a:ext>
            </a:extLst>
          </p:cNvPr>
          <p:cNvSpPr/>
          <p:nvPr/>
        </p:nvSpPr>
        <p:spPr>
          <a:xfrm>
            <a:off x="3429000" y="5310360"/>
            <a:ext cx="3809880" cy="252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3" name="Forme libre : forme 2">
            <a:extLst>
              <a:ext uri="{FF2B5EF4-FFF2-40B4-BE49-F238E27FC236}">
                <a16:creationId xmlns:a16="http://schemas.microsoft.com/office/drawing/2014/main" id="{529B4B0C-A65C-45D8-B8E5-C4AB5A9D5C8D}"/>
              </a:ext>
            </a:extLst>
          </p:cNvPr>
          <p:cNvSpPr/>
          <p:nvPr/>
        </p:nvSpPr>
        <p:spPr>
          <a:xfrm>
            <a:off x="3733920" y="3657600"/>
            <a:ext cx="5105160" cy="380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nvGrpSpPr>
          <p:cNvPr id="4" name="Groupe 3">
            <a:extLst>
              <a:ext uri="{FF2B5EF4-FFF2-40B4-BE49-F238E27FC236}">
                <a16:creationId xmlns:a16="http://schemas.microsoft.com/office/drawing/2014/main" id="{C7AB61EF-21E2-46A6-A954-82990D32BBA1}"/>
              </a:ext>
            </a:extLst>
          </p:cNvPr>
          <p:cNvGrpSpPr/>
          <p:nvPr/>
        </p:nvGrpSpPr>
        <p:grpSpPr>
          <a:xfrm>
            <a:off x="304920" y="228600"/>
            <a:ext cx="7689600" cy="550800"/>
            <a:chOff x="304920" y="228600"/>
            <a:chExt cx="7689600" cy="550800"/>
          </a:xfrm>
        </p:grpSpPr>
        <p:grpSp>
          <p:nvGrpSpPr>
            <p:cNvPr id="5" name="Groupe 4">
              <a:extLst>
                <a:ext uri="{FF2B5EF4-FFF2-40B4-BE49-F238E27FC236}">
                  <a16:creationId xmlns:a16="http://schemas.microsoft.com/office/drawing/2014/main" id="{4EA3A42E-586F-4476-9C65-5B0C826AAE11}"/>
                </a:ext>
              </a:extLst>
            </p:cNvPr>
            <p:cNvGrpSpPr/>
            <p:nvPr/>
          </p:nvGrpSpPr>
          <p:grpSpPr>
            <a:xfrm>
              <a:off x="304920" y="380880"/>
              <a:ext cx="783720" cy="298440"/>
              <a:chOff x="304920" y="380880"/>
              <a:chExt cx="783720" cy="298440"/>
            </a:xfrm>
          </p:grpSpPr>
          <p:sp>
            <p:nvSpPr>
              <p:cNvPr id="6" name="Forme libre : forme 5">
                <a:extLst>
                  <a:ext uri="{FF2B5EF4-FFF2-40B4-BE49-F238E27FC236}">
                    <a16:creationId xmlns:a16="http://schemas.microsoft.com/office/drawing/2014/main" id="{17D0526A-DBBB-4E01-805A-0EE7C6E88887}"/>
                  </a:ext>
                </a:extLst>
              </p:cNvPr>
              <p:cNvSpPr/>
              <p:nvPr/>
            </p:nvSpPr>
            <p:spPr>
              <a:xfrm>
                <a:off x="304920" y="380880"/>
                <a:ext cx="33192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E0048"/>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sp>
            <p:nvSpPr>
              <p:cNvPr id="7" name="Forme libre : forme 6">
                <a:extLst>
                  <a:ext uri="{FF2B5EF4-FFF2-40B4-BE49-F238E27FC236}">
                    <a16:creationId xmlns:a16="http://schemas.microsoft.com/office/drawing/2014/main" id="{AD79B717-FB34-4EBA-A4D3-56D9F6282F5F}"/>
                  </a:ext>
                </a:extLst>
              </p:cNvPr>
              <p:cNvSpPr/>
              <p:nvPr/>
            </p:nvSpPr>
            <p:spPr>
              <a:xfrm>
                <a:off x="756360" y="380880"/>
                <a:ext cx="332280" cy="298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3C139"/>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fr-FR" sz="2400" b="0" i="0" u="none" strike="noStrike" baseline="0" dirty="0">
                  <a:ln>
                    <a:noFill/>
                  </a:ln>
                  <a:solidFill>
                    <a:srgbClr val="000000"/>
                  </a:solidFill>
                  <a:latin typeface="Times New Roman" pitchFamily="18"/>
                  <a:ea typeface="ヒラギノ角ゴ Pro W3" pitchFamily="2"/>
                  <a:cs typeface="ヒラギノ角ゴ Pro W3" pitchFamily="2"/>
                </a:endParaRPr>
              </a:p>
            </p:txBody>
          </p:sp>
        </p:grpSp>
        <p:sp>
          <p:nvSpPr>
            <p:cNvPr id="8" name="Forme libre : forme 7">
              <a:extLst>
                <a:ext uri="{FF2B5EF4-FFF2-40B4-BE49-F238E27FC236}">
                  <a16:creationId xmlns:a16="http://schemas.microsoft.com/office/drawing/2014/main" id="{40C82909-45A2-41CA-A211-921281713925}"/>
                </a:ext>
              </a:extLst>
            </p:cNvPr>
            <p:cNvSpPr/>
            <p:nvPr/>
          </p:nvSpPr>
          <p:spPr>
            <a:xfrm>
              <a:off x="1143000" y="228600"/>
              <a:ext cx="6851520" cy="550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l" rtl="0" hangingPunct="0">
                <a:lnSpc>
                  <a:spcPct val="100000"/>
                </a:lnSpc>
                <a:spcBef>
                  <a:spcPts val="1874"/>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3000" b="1" dirty="0">
                  <a:solidFill>
                    <a:srgbClr val="00733C"/>
                  </a:solidFill>
                  <a:latin typeface="Arial" pitchFamily="18"/>
                  <a:ea typeface="ヒラギノ角ゴ Pro W3" pitchFamily="2"/>
                  <a:cs typeface="ヒラギノ角ゴ Pro W3" pitchFamily="2"/>
                </a:rPr>
                <a:t>7</a:t>
              </a:r>
              <a:r>
                <a:rPr lang="fr-FR" sz="3000" b="1" i="0" u="none" strike="noStrike" baseline="0" dirty="0">
                  <a:ln>
                    <a:noFill/>
                  </a:ln>
                  <a:solidFill>
                    <a:srgbClr val="00733C"/>
                  </a:solidFill>
                  <a:latin typeface="Arial" pitchFamily="18"/>
                  <a:ea typeface="ヒラギノ角ゴ Pro W3" pitchFamily="2"/>
                  <a:cs typeface="ヒラギノ角ゴ Pro W3" pitchFamily="2"/>
                </a:rPr>
                <a:t> – Duplication des consultations</a:t>
              </a:r>
            </a:p>
          </p:txBody>
        </p:sp>
      </p:grpSp>
      <p:sp>
        <p:nvSpPr>
          <p:cNvPr id="9" name="Forme libre : forme 8">
            <a:extLst>
              <a:ext uri="{FF2B5EF4-FFF2-40B4-BE49-F238E27FC236}">
                <a16:creationId xmlns:a16="http://schemas.microsoft.com/office/drawing/2014/main" id="{B43DE822-FEFC-4449-8727-04FABFDA6F64}"/>
              </a:ext>
            </a:extLst>
          </p:cNvPr>
          <p:cNvSpPr/>
          <p:nvPr/>
        </p:nvSpPr>
        <p:spPr>
          <a:xfrm>
            <a:off x="314891" y="890827"/>
            <a:ext cx="8077320" cy="23207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Pour vos recherches </a:t>
            </a:r>
            <a:r>
              <a:rPr lang="fr-FR" sz="1600" dirty="0">
                <a:solidFill>
                  <a:srgbClr val="002060"/>
                </a:solidFill>
                <a:latin typeface="Arial" pitchFamily="18"/>
                <a:ea typeface="ヒラギノ角ゴ Pro W3" pitchFamily="2"/>
                <a:cs typeface="ヒラギノ角ゴ Pro W3" pitchFamily="2"/>
              </a:rPr>
              <a:t>récurrentes</a:t>
            </a:r>
            <a:r>
              <a:rPr lang="fr-FR" sz="1600" dirty="0">
                <a:solidFill>
                  <a:srgbClr val="005DA2"/>
                </a:solidFill>
                <a:latin typeface="Arial" pitchFamily="18"/>
                <a:ea typeface="ヒラギノ角ゴ Pro W3" pitchFamily="2"/>
                <a:cs typeface="ヒラギノ角ゴ Pro W3" pitchFamily="2"/>
              </a:rPr>
              <a:t> de produits, afin de vous </a:t>
            </a:r>
            <a:r>
              <a:rPr lang="fr-FR" sz="1600" dirty="0">
                <a:solidFill>
                  <a:srgbClr val="002060"/>
                </a:solidFill>
                <a:latin typeface="Arial" pitchFamily="18"/>
                <a:ea typeface="ヒラギノ角ゴ Pro W3" pitchFamily="2"/>
                <a:cs typeface="ヒラギノ角ゴ Pro W3" pitchFamily="2"/>
              </a:rPr>
              <a:t>éviter de ressaisir toutes les données du marché</a:t>
            </a:r>
            <a:r>
              <a:rPr lang="fr-FR" sz="1600" dirty="0">
                <a:solidFill>
                  <a:srgbClr val="005DA2"/>
                </a:solidFill>
                <a:latin typeface="Arial" pitchFamily="18"/>
                <a:ea typeface="ヒラギノ角ゴ Pro W3" pitchFamily="2"/>
                <a:cs typeface="ヒラギノ角ゴ Pro W3" pitchFamily="2"/>
              </a:rPr>
              <a:t>, Agrilocal vous permet de </a:t>
            </a:r>
            <a:r>
              <a:rPr lang="fr-FR" sz="1600" dirty="0">
                <a:solidFill>
                  <a:srgbClr val="002060"/>
                </a:solidFill>
                <a:latin typeface="Arial" pitchFamily="18"/>
                <a:ea typeface="ヒラギノ角ゴ Pro W3" pitchFamily="2"/>
                <a:cs typeface="ヒラギノ角ゴ Pro W3" pitchFamily="2"/>
              </a:rPr>
              <a:t>copier les consultations</a:t>
            </a:r>
            <a:r>
              <a:rPr lang="fr-FR" sz="1600" dirty="0">
                <a:solidFill>
                  <a:srgbClr val="005DA2"/>
                </a:solidFill>
                <a:latin typeface="Arial" pitchFamily="18"/>
                <a:ea typeface="ヒラギノ角ゴ Pro W3" pitchFamily="2"/>
                <a:cs typeface="ヒラギノ角ゴ Pro W3" pitchFamily="2"/>
              </a:rPr>
              <a:t> (gré à gré, accord-cadre à bons de commande).</a:t>
            </a:r>
          </a:p>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Ces consultations reprennent toutes les informations de marché (produits, commentaires, rayon de recherche, liste des producteurs correspondant à la recherche, critères, modalités de livraison,…)</a:t>
            </a:r>
          </a:p>
          <a:p>
            <a:pPr lvl="0" algn="just" hangingPunct="0">
              <a:spcBef>
                <a:spcPts val="998"/>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sz="1600" dirty="0">
                <a:solidFill>
                  <a:srgbClr val="005DA2"/>
                </a:solidFill>
                <a:latin typeface="Arial" pitchFamily="18"/>
                <a:ea typeface="ヒラギノ角ゴ Pro W3" pitchFamily="2"/>
                <a:cs typeface="ヒラギノ角ゴ Pro W3" pitchFamily="2"/>
              </a:rPr>
              <a:t>Seules les dates de fermeture de consultation et de début et de fin de marché sont à renseigner.</a:t>
            </a:r>
            <a:endParaRPr lang="fr-FR" sz="1600" b="0" i="0" u="none" strike="noStrike" baseline="0" dirty="0">
              <a:ln>
                <a:noFill/>
              </a:ln>
              <a:solidFill>
                <a:srgbClr val="005DA2"/>
              </a:solidFill>
              <a:latin typeface="Arial" pitchFamily="18"/>
              <a:ea typeface="ヒラギノ角ゴ Pro W3" pitchFamily="2"/>
              <a:cs typeface="ヒラギノ角ゴ Pro W3" pitchFamily="2"/>
            </a:endParaRPr>
          </a:p>
        </p:txBody>
      </p:sp>
      <p:sp>
        <p:nvSpPr>
          <p:cNvPr id="10" name="Forme libre : forme 9">
            <a:extLst>
              <a:ext uri="{FF2B5EF4-FFF2-40B4-BE49-F238E27FC236}">
                <a16:creationId xmlns:a16="http://schemas.microsoft.com/office/drawing/2014/main" id="{533E60B4-E8CB-4090-AF12-ABA0A3835FBB}"/>
              </a:ext>
            </a:extLst>
          </p:cNvPr>
          <p:cNvSpPr/>
          <p:nvPr/>
        </p:nvSpPr>
        <p:spPr>
          <a:xfrm>
            <a:off x="38160" y="6453359"/>
            <a:ext cx="9144000" cy="404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72CA3DEE-457E-4834-857D-FD353163D459}" type="slidenum">
              <a:rPr/>
              <a:t>99</a:t>
            </a:fld>
            <a:endParaRPr lang="fr-FR" sz="1800" b="1" i="0" u="none" strike="noStrike" baseline="0" dirty="0">
              <a:ln>
                <a:noFill/>
              </a:ln>
              <a:solidFill>
                <a:srgbClr val="948A54"/>
              </a:solidFill>
              <a:latin typeface="Arial" pitchFamily="18"/>
              <a:ea typeface="Arial" pitchFamily="2"/>
              <a:cs typeface="Arial" pitchFamily="2"/>
            </a:endParaRPr>
          </a:p>
        </p:txBody>
      </p:sp>
      <p:pic>
        <p:nvPicPr>
          <p:cNvPr id="12" name="Image 11">
            <a:extLst>
              <a:ext uri="{FF2B5EF4-FFF2-40B4-BE49-F238E27FC236}">
                <a16:creationId xmlns:a16="http://schemas.microsoft.com/office/drawing/2014/main" id="{8B6B5504-6477-41B2-984C-6C9CFA65F03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5225" y="3416741"/>
            <a:ext cx="7512711" cy="2320766"/>
          </a:xfrm>
          <a:prstGeom prst="rect">
            <a:avLst/>
          </a:prstGeom>
        </p:spPr>
      </p:pic>
      <p:sp>
        <p:nvSpPr>
          <p:cNvPr id="14" name="Rectangle 13">
            <a:extLst>
              <a:ext uri="{FF2B5EF4-FFF2-40B4-BE49-F238E27FC236}">
                <a16:creationId xmlns:a16="http://schemas.microsoft.com/office/drawing/2014/main" id="{5AF8475D-B77F-4D03-8B2E-A611E6D2F67C}"/>
              </a:ext>
            </a:extLst>
          </p:cNvPr>
          <p:cNvSpPr/>
          <p:nvPr/>
        </p:nvSpPr>
        <p:spPr>
          <a:xfrm>
            <a:off x="7598004" y="3429000"/>
            <a:ext cx="329932"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759B47E-8F00-4661-881C-E47FEE41E8A1}"/>
              </a:ext>
            </a:extLst>
          </p:cNvPr>
          <p:cNvSpPr/>
          <p:nvPr/>
        </p:nvSpPr>
        <p:spPr>
          <a:xfrm>
            <a:off x="7598004" y="4076640"/>
            <a:ext cx="329932"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80DEB18-EE8D-441E-B726-68A52A56BF87}"/>
              </a:ext>
            </a:extLst>
          </p:cNvPr>
          <p:cNvSpPr/>
          <p:nvPr/>
        </p:nvSpPr>
        <p:spPr>
          <a:xfrm>
            <a:off x="7598004" y="4716633"/>
            <a:ext cx="329932"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D95DEC50-215B-4278-9D7D-319993D938EB}"/>
              </a:ext>
            </a:extLst>
          </p:cNvPr>
          <p:cNvSpPr/>
          <p:nvPr/>
        </p:nvSpPr>
        <p:spPr>
          <a:xfrm>
            <a:off x="7598004" y="5356626"/>
            <a:ext cx="329932" cy="380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2957369"/>
      </p:ext>
    </p:extLst>
  </p:cSld>
  <p:clrMapOvr>
    <a:masterClrMapping/>
  </p:clrMapOvr>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r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9983</TotalTime>
  <Words>9410</Words>
  <Application>Microsoft Office PowerPoint</Application>
  <PresentationFormat>Affichage à l'écran (4:3)</PresentationFormat>
  <Paragraphs>1180</Paragraphs>
  <Slides>134</Slides>
  <Notes>134</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134</vt:i4>
      </vt:variant>
    </vt:vector>
  </HeadingPairs>
  <TitlesOfParts>
    <vt:vector size="142" baseType="lpstr">
      <vt:lpstr>Arial</vt:lpstr>
      <vt:lpstr>Arial Narrow</vt:lpstr>
      <vt:lpstr>Arial Unicode MS</vt:lpstr>
      <vt:lpstr>Calibri</vt:lpstr>
      <vt:lpstr>Times New Roman</vt:lpstr>
      <vt:lpstr>Wingdings</vt:lpstr>
      <vt:lpstr>Standard</vt:lpstr>
      <vt:lpstr>Titre1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Marine</dc:creator>
  <cp:lastModifiedBy>Nicolas PORTAS</cp:lastModifiedBy>
  <cp:revision>61</cp:revision>
  <dcterms:modified xsi:type="dcterms:W3CDTF">2024-12-11T10:12:41Z</dcterms:modified>
</cp:coreProperties>
</file>